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6"/>
  </p:notesMasterIdLst>
  <p:sldIdLst>
    <p:sldId id="256" r:id="rId2"/>
    <p:sldId id="283" r:id="rId3"/>
    <p:sldId id="763" r:id="rId4"/>
    <p:sldId id="309" r:id="rId5"/>
    <p:sldId id="310" r:id="rId6"/>
    <p:sldId id="311" r:id="rId7"/>
    <p:sldId id="764" r:id="rId8"/>
    <p:sldId id="765" r:id="rId9"/>
    <p:sldId id="766" r:id="rId10"/>
    <p:sldId id="768" r:id="rId11"/>
    <p:sldId id="350" r:id="rId12"/>
    <p:sldId id="351" r:id="rId13"/>
    <p:sldId id="352" r:id="rId14"/>
    <p:sldId id="780" r:id="rId15"/>
    <p:sldId id="781" r:id="rId16"/>
    <p:sldId id="273" r:id="rId17"/>
    <p:sldId id="274" r:id="rId18"/>
    <p:sldId id="275" r:id="rId19"/>
    <p:sldId id="782" r:id="rId20"/>
    <p:sldId id="353" r:id="rId21"/>
    <p:sldId id="354" r:id="rId22"/>
    <p:sldId id="355" r:id="rId23"/>
    <p:sldId id="356" r:id="rId24"/>
    <p:sldId id="357" r:id="rId25"/>
    <p:sldId id="358" r:id="rId26"/>
    <p:sldId id="359" r:id="rId27"/>
    <p:sldId id="360" r:id="rId28"/>
    <p:sldId id="783" r:id="rId29"/>
    <p:sldId id="784" r:id="rId30"/>
    <p:sldId id="785" r:id="rId31"/>
    <p:sldId id="409" r:id="rId32"/>
    <p:sldId id="361" r:id="rId33"/>
    <p:sldId id="362" r:id="rId34"/>
    <p:sldId id="363" r:id="rId35"/>
    <p:sldId id="364" r:id="rId36"/>
    <p:sldId id="365" r:id="rId37"/>
    <p:sldId id="366" r:id="rId38"/>
    <p:sldId id="367" r:id="rId39"/>
    <p:sldId id="368" r:id="rId40"/>
    <p:sldId id="369" r:id="rId41"/>
    <p:sldId id="370" r:id="rId42"/>
    <p:sldId id="371" r:id="rId43"/>
    <p:sldId id="375" r:id="rId44"/>
    <p:sldId id="374" r:id="rId45"/>
    <p:sldId id="376" r:id="rId46"/>
    <p:sldId id="377" r:id="rId47"/>
    <p:sldId id="378" r:id="rId48"/>
    <p:sldId id="379" r:id="rId49"/>
    <p:sldId id="372" r:id="rId50"/>
    <p:sldId id="380" r:id="rId51"/>
    <p:sldId id="381" r:id="rId52"/>
    <p:sldId id="382" r:id="rId53"/>
    <p:sldId id="383" r:id="rId54"/>
    <p:sldId id="384" r:id="rId55"/>
    <p:sldId id="385" r:id="rId56"/>
    <p:sldId id="386" r:id="rId57"/>
    <p:sldId id="387" r:id="rId58"/>
    <p:sldId id="388" r:id="rId59"/>
    <p:sldId id="389" r:id="rId60"/>
    <p:sldId id="390" r:id="rId61"/>
    <p:sldId id="391" r:id="rId62"/>
    <p:sldId id="392" r:id="rId63"/>
    <p:sldId id="393" r:id="rId64"/>
    <p:sldId id="394" r:id="rId65"/>
    <p:sldId id="395" r:id="rId66"/>
    <p:sldId id="396" r:id="rId67"/>
    <p:sldId id="397" r:id="rId68"/>
    <p:sldId id="398" r:id="rId69"/>
    <p:sldId id="399" r:id="rId70"/>
    <p:sldId id="373" r:id="rId71"/>
    <p:sldId id="400" r:id="rId72"/>
    <p:sldId id="410" r:id="rId73"/>
    <p:sldId id="411" r:id="rId74"/>
    <p:sldId id="758" r:id="rId75"/>
    <p:sldId id="759" r:id="rId76"/>
    <p:sldId id="760" r:id="rId77"/>
    <p:sldId id="761" r:id="rId78"/>
    <p:sldId id="762" r:id="rId79"/>
    <p:sldId id="408" r:id="rId80"/>
    <p:sldId id="402" r:id="rId81"/>
    <p:sldId id="403" r:id="rId82"/>
    <p:sldId id="404" r:id="rId83"/>
    <p:sldId id="769" r:id="rId84"/>
    <p:sldId id="770" r:id="rId85"/>
    <p:sldId id="772" r:id="rId86"/>
    <p:sldId id="771" r:id="rId87"/>
    <p:sldId id="773" r:id="rId88"/>
    <p:sldId id="407" r:id="rId89"/>
    <p:sldId id="774" r:id="rId90"/>
    <p:sldId id="775" r:id="rId91"/>
    <p:sldId id="776" r:id="rId92"/>
    <p:sldId id="777" r:id="rId93"/>
    <p:sldId id="778" r:id="rId94"/>
    <p:sldId id="779" r:id="rId9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877"/>
    <p:restoredTop sz="93012"/>
  </p:normalViewPr>
  <p:slideViewPr>
    <p:cSldViewPr snapToGrid="0" snapToObjects="1">
      <p:cViewPr varScale="1">
        <p:scale>
          <a:sx n="93" d="100"/>
          <a:sy n="93" d="100"/>
        </p:scale>
        <p:origin x="216" y="416"/>
      </p:cViewPr>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D531FC-4748-8D4A-90C4-9394692707CA}" type="datetimeFigureOut">
              <a:rPr lang="en-US" smtClean="0"/>
              <a:t>3/24/18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9C7B049-0BAD-ED41-9423-61E4262B8920}" type="slidenum">
              <a:rPr lang="en-US" smtClean="0"/>
              <a:t>‹#›</a:t>
            </a:fld>
            <a:endParaRPr lang="en-US"/>
          </a:p>
        </p:txBody>
      </p:sp>
    </p:spTree>
    <p:extLst>
      <p:ext uri="{BB962C8B-B14F-4D97-AF65-F5344CB8AC3E}">
        <p14:creationId xmlns:p14="http://schemas.microsoft.com/office/powerpoint/2010/main" val="8325156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park.apache.org/docs/latest/running-on-yarn.html"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www.safaribooksonline.com/library/view/learning-spark/9781449359034/ch04.html#example4-22" TargetMode="External"/><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www.safaribooksonline.com/library/view/learning-spark/9781449359034/ch04.html#DefaultPartitioned_FIG" TargetMode="External"/><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www.safaribooksonline.com/library/view/learning-spark/9781449359034/ch04.html#example4-23" TargetMode="External"/><Relationship Id="rId2" Type="http://schemas.openxmlformats.org/officeDocument/2006/relationships/slide" Target="../slides/slide71.xml"/><Relationship Id="rId1" Type="http://schemas.openxmlformats.org/officeDocument/2006/relationships/notesMaster" Target="../notesMasters/notesMaster1.xml"/><Relationship Id="rId4" Type="http://schemas.openxmlformats.org/officeDocument/2006/relationships/hyperlink" Target="https://www.safaribooksonline.com/library/view/learning-spark/9781449359034/ch04.html#PartitionedByJoin_FIG" TargetMode="Externa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s://spark.apache.org/docs/latest/sql-programming-guide.html#partition-discovery" TargetMode="External"/><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Limited programming flexibility</a:t>
            </a:r>
          </a:p>
          <a:p>
            <a:pPr lvl="1"/>
            <a:r>
              <a:rPr lang="en-US" dirty="0"/>
              <a:t>In particular, inefficient for multi-pass algorithms</a:t>
            </a:r>
          </a:p>
          <a:p>
            <a:endParaRPr lang="en-US" dirty="0"/>
          </a:p>
          <a:p>
            <a:r>
              <a:rPr lang="en-US" dirty="0"/>
              <a:t>No efficient primitives for data sharing</a:t>
            </a:r>
          </a:p>
          <a:p>
            <a:pPr lvl="1"/>
            <a:r>
              <a:rPr lang="en-US" dirty="0"/>
              <a:t>State between MapReduce passes goes through distributed </a:t>
            </a:r>
            <a:br>
              <a:rPr lang="en-US" dirty="0"/>
            </a:br>
            <a:r>
              <a:rPr lang="en-US" dirty="0"/>
              <a:t>file systems</a:t>
            </a:r>
          </a:p>
          <a:p>
            <a:endParaRPr lang="en-US" dirty="0"/>
          </a:p>
        </p:txBody>
      </p:sp>
      <p:sp>
        <p:nvSpPr>
          <p:cNvPr id="4" name="Slide Number Placeholder 3"/>
          <p:cNvSpPr>
            <a:spLocks noGrp="1"/>
          </p:cNvSpPr>
          <p:nvPr>
            <p:ph type="sldNum" sz="quarter" idx="10"/>
          </p:nvPr>
        </p:nvSpPr>
        <p:spPr/>
        <p:txBody>
          <a:bodyPr/>
          <a:lstStyle/>
          <a:p>
            <a:fld id="{39C7B049-0BAD-ED41-9423-61E4262B8920}" type="slidenum">
              <a:rPr lang="en-US" smtClean="0"/>
              <a:t>6</a:t>
            </a:fld>
            <a:endParaRPr lang="en-US"/>
          </a:p>
        </p:txBody>
      </p:sp>
    </p:spTree>
    <p:extLst>
      <p:ext uri="{BB962C8B-B14F-4D97-AF65-F5344CB8AC3E}">
        <p14:creationId xmlns:p14="http://schemas.microsoft.com/office/powerpoint/2010/main" val="42057500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1E5143C-92E2-4E3E-9928-78C6E04891BE}" type="slidenum">
              <a:rPr lang="ko-KR" altLang="en-US" smtClean="0"/>
              <a:t>21</a:t>
            </a:fld>
            <a:endParaRPr lang="ko-KR" altLang="en-US"/>
          </a:p>
        </p:txBody>
      </p:sp>
    </p:spTree>
    <p:extLst>
      <p:ext uri="{BB962C8B-B14F-4D97-AF65-F5344CB8AC3E}">
        <p14:creationId xmlns:p14="http://schemas.microsoft.com/office/powerpoint/2010/main" val="28054155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1E5143C-92E2-4E3E-9928-78C6E04891BE}" type="slidenum">
              <a:rPr lang="ko-KR" altLang="en-US" smtClean="0"/>
              <a:t>24</a:t>
            </a:fld>
            <a:endParaRPr lang="ko-KR" altLang="en-US"/>
          </a:p>
        </p:txBody>
      </p:sp>
    </p:spTree>
    <p:extLst>
      <p:ext uri="{BB962C8B-B14F-4D97-AF65-F5344CB8AC3E}">
        <p14:creationId xmlns:p14="http://schemas.microsoft.com/office/powerpoint/2010/main" val="41920471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dirty="0" err="1">
                <a:effectLst/>
              </a:rPr>
              <a:t>yarnConnect</a:t>
            </a:r>
            <a:r>
              <a:rPr lang="en-US" dirty="0">
                <a:effectLst/>
              </a:rPr>
              <a:t> to a </a:t>
            </a:r>
            <a:r>
              <a:rPr lang="en-US" sz="1200" u="none" strike="noStrike" kern="1200" dirty="0">
                <a:solidFill>
                  <a:schemeClr val="tx1"/>
                </a:solidFill>
                <a:effectLst/>
                <a:latin typeface="+mn-lt"/>
                <a:ea typeface="+mn-ea"/>
                <a:cs typeface="+mn-cs"/>
                <a:hlinkClick r:id="rId3"/>
              </a:rPr>
              <a:t>YARN </a:t>
            </a:r>
            <a:r>
              <a:rPr lang="en-US" dirty="0">
                <a:effectLst/>
              </a:rPr>
              <a:t>cluster in client or cluster mode depending on the value of --deploy-mode. The cluster location will be found based on the HADOOP_CONF_DIR or YARN_CONF_DIR variable.</a:t>
            </a:r>
            <a:endParaRPr lang="en-US" dirty="0"/>
          </a:p>
        </p:txBody>
      </p:sp>
      <p:sp>
        <p:nvSpPr>
          <p:cNvPr id="4" name="Slide Number Placeholder 3"/>
          <p:cNvSpPr>
            <a:spLocks noGrp="1"/>
          </p:cNvSpPr>
          <p:nvPr>
            <p:ph type="sldNum" sz="quarter" idx="10"/>
          </p:nvPr>
        </p:nvSpPr>
        <p:spPr/>
        <p:txBody>
          <a:bodyPr/>
          <a:lstStyle/>
          <a:p>
            <a:fld id="{51E5143C-92E2-4E3E-9928-78C6E04891BE}" type="slidenum">
              <a:rPr lang="ko-KR" altLang="en-US" smtClean="0"/>
              <a:t>26</a:t>
            </a:fld>
            <a:endParaRPr lang="ko-KR" altLang="en-US"/>
          </a:p>
        </p:txBody>
      </p:sp>
    </p:spTree>
    <p:extLst>
      <p:ext uri="{BB962C8B-B14F-4D97-AF65-F5344CB8AC3E}">
        <p14:creationId xmlns:p14="http://schemas.microsoft.com/office/powerpoint/2010/main" val="24653493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IPython</a:t>
            </a:r>
            <a:r>
              <a:rPr lang="en-US" baseline="0" dirty="0"/>
              <a:t> - </a:t>
            </a:r>
            <a:r>
              <a:rPr lang="en-US" dirty="0"/>
              <a:t>Enhanced python shell</a:t>
            </a:r>
          </a:p>
          <a:p>
            <a:r>
              <a:rPr lang="en-US" dirty="0" err="1"/>
              <a:t>IPython</a:t>
            </a:r>
            <a:r>
              <a:rPr lang="en-US" dirty="0"/>
              <a:t> notebook – IPYTHON_OPTS=“notebook” ./bin/</a:t>
            </a:r>
            <a:r>
              <a:rPr lang="en-US" dirty="0" err="1"/>
              <a:t>pyspark</a:t>
            </a:r>
            <a:endParaRPr lang="en-US" dirty="0"/>
          </a:p>
          <a:p>
            <a:r>
              <a:rPr lang="en-US" dirty="0"/>
              <a:t>Windows</a:t>
            </a:r>
            <a:r>
              <a:rPr lang="en-US" baseline="0" dirty="0"/>
              <a:t> </a:t>
            </a:r>
          </a:p>
          <a:p>
            <a:r>
              <a:rPr lang="en-US" baseline="0" dirty="0"/>
              <a:t>set </a:t>
            </a:r>
            <a:r>
              <a:rPr lang="en-US" baseline="0" dirty="0" err="1"/>
              <a:t>IPython</a:t>
            </a:r>
            <a:r>
              <a:rPr lang="en-US" baseline="0" dirty="0"/>
              <a:t>=1</a:t>
            </a:r>
            <a:br>
              <a:rPr lang="en-US" baseline="0" dirty="0"/>
            </a:br>
            <a:r>
              <a:rPr lang="en-US" baseline="0" dirty="0"/>
              <a:t>bin\</a:t>
            </a:r>
            <a:r>
              <a:rPr lang="en-US" baseline="0" dirty="0" err="1"/>
              <a:t>pyspark</a:t>
            </a:r>
            <a:endParaRPr lang="en-US" dirty="0"/>
          </a:p>
        </p:txBody>
      </p:sp>
      <p:sp>
        <p:nvSpPr>
          <p:cNvPr id="4" name="Slide Number Placeholder 3"/>
          <p:cNvSpPr>
            <a:spLocks noGrp="1"/>
          </p:cNvSpPr>
          <p:nvPr>
            <p:ph type="sldNum" sz="quarter" idx="10"/>
          </p:nvPr>
        </p:nvSpPr>
        <p:spPr/>
        <p:txBody>
          <a:bodyPr/>
          <a:lstStyle/>
          <a:p>
            <a:fld id="{51E5143C-92E2-4E3E-9928-78C6E04891BE}" type="slidenum">
              <a:rPr lang="ko-KR" altLang="en-US" smtClean="0"/>
              <a:t>27</a:t>
            </a:fld>
            <a:endParaRPr lang="ko-KR" altLang="en-US"/>
          </a:p>
        </p:txBody>
      </p:sp>
    </p:spTree>
    <p:extLst>
      <p:ext uri="{BB962C8B-B14F-4D97-AF65-F5344CB8AC3E}">
        <p14:creationId xmlns:p14="http://schemas.microsoft.com/office/powerpoint/2010/main" val="13229172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1D899F8-12DC-9849-820B-BA5877D202DF}" type="slidenum">
              <a:rPr lang="en-US" smtClean="0"/>
              <a:t>32</a:t>
            </a:fld>
            <a:endParaRPr lang="en-US"/>
          </a:p>
        </p:txBody>
      </p:sp>
    </p:spTree>
    <p:extLst>
      <p:ext uri="{BB962C8B-B14F-4D97-AF65-F5344CB8AC3E}">
        <p14:creationId xmlns:p14="http://schemas.microsoft.com/office/powerpoint/2010/main" val="33118206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Distinct : expensive</a:t>
            </a:r>
          </a:p>
        </p:txBody>
      </p:sp>
      <p:sp>
        <p:nvSpPr>
          <p:cNvPr id="4" name="Slide Number Placeholder 3"/>
          <p:cNvSpPr>
            <a:spLocks noGrp="1"/>
          </p:cNvSpPr>
          <p:nvPr>
            <p:ph type="sldNum" sz="quarter" idx="10"/>
          </p:nvPr>
        </p:nvSpPr>
        <p:spPr/>
        <p:txBody>
          <a:bodyPr/>
          <a:lstStyle/>
          <a:p>
            <a:fld id="{51E5143C-92E2-4E3E-9928-78C6E04891BE}" type="slidenum">
              <a:rPr lang="ko-KR" altLang="en-US" smtClean="0"/>
              <a:t>40</a:t>
            </a:fld>
            <a:endParaRPr lang="ko-KR" altLang="en-US"/>
          </a:p>
        </p:txBody>
      </p:sp>
    </p:spTree>
    <p:extLst>
      <p:ext uri="{BB962C8B-B14F-4D97-AF65-F5344CB8AC3E}">
        <p14:creationId xmlns:p14="http://schemas.microsoft.com/office/powerpoint/2010/main" val="8238848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1E5143C-92E2-4E3E-9928-78C6E04891BE}" type="slidenum">
              <a:rPr lang="ko-KR" altLang="en-US" smtClean="0"/>
              <a:t>41</a:t>
            </a:fld>
            <a:endParaRPr lang="ko-KR" altLang="en-US"/>
          </a:p>
        </p:txBody>
      </p:sp>
    </p:spTree>
    <p:extLst>
      <p:ext uri="{BB962C8B-B14F-4D97-AF65-F5344CB8AC3E}">
        <p14:creationId xmlns:p14="http://schemas.microsoft.com/office/powerpoint/2010/main" val="39508920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 </a:t>
            </a:r>
            <a:r>
              <a:rPr lang="en-US" baseline="0" dirty="0" err="1"/>
              <a:t>leftOuterJoin</a:t>
            </a:r>
            <a:r>
              <a:rPr lang="en-US" baseline="0" dirty="0"/>
              <a:t> the resulting pair RDD has entries for each key in the source RDD</a:t>
            </a:r>
          </a:p>
          <a:p>
            <a:endParaRPr lang="en-US" dirty="0"/>
          </a:p>
        </p:txBody>
      </p:sp>
      <p:sp>
        <p:nvSpPr>
          <p:cNvPr id="4" name="Slide Number Placeholder 3"/>
          <p:cNvSpPr>
            <a:spLocks noGrp="1"/>
          </p:cNvSpPr>
          <p:nvPr>
            <p:ph type="sldNum" sz="quarter" idx="10"/>
          </p:nvPr>
        </p:nvSpPr>
        <p:spPr/>
        <p:txBody>
          <a:bodyPr/>
          <a:lstStyle/>
          <a:p>
            <a:fld id="{51E5143C-92E2-4E3E-9928-78C6E04891BE}" type="slidenum">
              <a:rPr lang="ko-KR" altLang="en-US" smtClean="0"/>
              <a:t>45</a:t>
            </a:fld>
            <a:endParaRPr lang="ko-KR" altLang="en-US"/>
          </a:p>
        </p:txBody>
      </p:sp>
    </p:spTree>
    <p:extLst>
      <p:ext uri="{BB962C8B-B14F-4D97-AF65-F5344CB8AC3E}">
        <p14:creationId xmlns:p14="http://schemas.microsoft.com/office/powerpoint/2010/main" val="238434170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There’s more</a:t>
            </a:r>
          </a:p>
        </p:txBody>
      </p:sp>
      <p:sp>
        <p:nvSpPr>
          <p:cNvPr id="4" name="Slide Number Placeholder 3"/>
          <p:cNvSpPr>
            <a:spLocks noGrp="1"/>
          </p:cNvSpPr>
          <p:nvPr>
            <p:ph type="sldNum" sz="quarter" idx="10"/>
          </p:nvPr>
        </p:nvSpPr>
        <p:spPr/>
        <p:txBody>
          <a:bodyPr/>
          <a:lstStyle/>
          <a:p>
            <a:fld id="{51E5143C-92E2-4E3E-9928-78C6E04891BE}" type="slidenum">
              <a:rPr lang="ko-KR" altLang="en-US" smtClean="0"/>
              <a:t>48</a:t>
            </a:fld>
            <a:endParaRPr lang="ko-KR" altLang="en-US"/>
          </a:p>
        </p:txBody>
      </p:sp>
    </p:spTree>
    <p:extLst>
      <p:ext uri="{BB962C8B-B14F-4D97-AF65-F5344CB8AC3E}">
        <p14:creationId xmlns:p14="http://schemas.microsoft.com/office/powerpoint/2010/main" val="31562762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Aggregate : return</a:t>
            </a:r>
            <a:r>
              <a:rPr lang="en-US" baseline="0" dirty="0"/>
              <a:t> a different type</a:t>
            </a:r>
            <a:endParaRPr lang="en-US" dirty="0"/>
          </a:p>
        </p:txBody>
      </p:sp>
      <p:sp>
        <p:nvSpPr>
          <p:cNvPr id="4" name="Slide Number Placeholder 3"/>
          <p:cNvSpPr>
            <a:spLocks noGrp="1"/>
          </p:cNvSpPr>
          <p:nvPr>
            <p:ph type="sldNum" sz="quarter" idx="10"/>
          </p:nvPr>
        </p:nvSpPr>
        <p:spPr/>
        <p:txBody>
          <a:bodyPr/>
          <a:lstStyle/>
          <a:p>
            <a:fld id="{51E5143C-92E2-4E3E-9928-78C6E04891BE}" type="slidenum">
              <a:rPr lang="ko-KR" altLang="en-US" smtClean="0"/>
              <a:t>49</a:t>
            </a:fld>
            <a:endParaRPr lang="ko-KR" altLang="en-US"/>
          </a:p>
        </p:txBody>
      </p:sp>
    </p:spTree>
    <p:extLst>
      <p:ext uri="{BB962C8B-B14F-4D97-AF65-F5344CB8AC3E}">
        <p14:creationId xmlns:p14="http://schemas.microsoft.com/office/powerpoint/2010/main" val="3352052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1E5143C-92E2-4E3E-9928-78C6E04891BE}" type="slidenum">
              <a:rPr lang="ko-KR" altLang="en-US" smtClean="0"/>
              <a:t>11</a:t>
            </a:fld>
            <a:endParaRPr lang="ko-KR" altLang="en-US"/>
          </a:p>
        </p:txBody>
      </p:sp>
    </p:spTree>
    <p:extLst>
      <p:ext uri="{BB962C8B-B14F-4D97-AF65-F5344CB8AC3E}">
        <p14:creationId xmlns:p14="http://schemas.microsoft.com/office/powerpoint/2010/main" val="416648586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sz="1200" b="1" kern="1200" dirty="0" err="1">
                <a:solidFill>
                  <a:schemeClr val="tx1"/>
                </a:solidFill>
                <a:effectLst/>
                <a:latin typeface="+mn-lt"/>
                <a:ea typeface="+mn-ea"/>
                <a:cs typeface="+mn-cs"/>
              </a:rPr>
              <a:t>val</a:t>
            </a:r>
            <a:r>
              <a:rPr lang="en-US" sz="1200" b="1"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broadcastVar</a:t>
            </a:r>
            <a:r>
              <a:rPr lang="en-US" sz="120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sc</a:t>
            </a:r>
            <a:r>
              <a:rPr lang="en-US" sz="1200" b="1" kern="1200" dirty="0" err="1">
                <a:solidFill>
                  <a:schemeClr val="tx1"/>
                </a:solidFill>
                <a:effectLst/>
                <a:latin typeface="+mn-lt"/>
                <a:ea typeface="+mn-ea"/>
                <a:cs typeface="+mn-cs"/>
              </a:rPr>
              <a:t>.broadcast</a:t>
            </a:r>
            <a:r>
              <a:rPr lang="en-US" sz="1200" b="1" kern="1200" dirty="0">
                <a:solidFill>
                  <a:schemeClr val="tx1"/>
                </a:solidFill>
                <a:effectLst/>
                <a:latin typeface="+mn-lt"/>
                <a:ea typeface="+mn-ea"/>
                <a:cs typeface="+mn-cs"/>
              </a:rPr>
              <a:t>(Array(</a:t>
            </a:r>
            <a:r>
              <a:rPr lang="en-US" sz="1200" kern="1200" dirty="0">
                <a:solidFill>
                  <a:schemeClr val="tx1"/>
                </a:solidFill>
                <a:effectLst/>
                <a:latin typeface="+mn-lt"/>
                <a:ea typeface="+mn-ea"/>
                <a:cs typeface="+mn-cs"/>
              </a:rPr>
              <a:t>1</a:t>
            </a:r>
            <a:r>
              <a:rPr lang="en-US" sz="1200" b="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2</a:t>
            </a:r>
            <a:r>
              <a:rPr lang="en-US" sz="1200" b="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3</a:t>
            </a:r>
            <a:r>
              <a:rPr lang="en-US" sz="1200" b="1"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 </a:t>
            </a:r>
          </a:p>
          <a:p>
            <a:pPr marL="0" marR="0" indent="0" algn="l" defTabSz="914400" rtl="0" eaLnBrk="1" fontAlgn="auto" latinLnBrk="1" hangingPunct="1">
              <a:lnSpc>
                <a:spcPct val="100000"/>
              </a:lnSpc>
              <a:spcBef>
                <a:spcPts val="0"/>
              </a:spcBef>
              <a:spcAft>
                <a:spcPts val="0"/>
              </a:spcAft>
              <a:buClrTx/>
              <a:buSzTx/>
              <a:buFontTx/>
              <a:buNone/>
              <a:tabLst/>
              <a:defRPr/>
            </a:pPr>
            <a:r>
              <a:rPr lang="en-US" sz="1200" kern="1200" dirty="0" err="1">
                <a:solidFill>
                  <a:schemeClr val="tx1"/>
                </a:solidFill>
                <a:effectLst/>
                <a:latin typeface="+mn-lt"/>
                <a:ea typeface="+mn-ea"/>
                <a:cs typeface="+mn-cs"/>
              </a:rPr>
              <a:t>broadcastVar</a:t>
            </a:r>
            <a:r>
              <a:rPr lang="en-US" sz="1200" b="1" kern="1200" dirty="0" err="1">
                <a:solidFill>
                  <a:schemeClr val="tx1"/>
                </a:solidFill>
                <a:effectLst/>
                <a:latin typeface="+mn-lt"/>
                <a:ea typeface="+mn-ea"/>
                <a:cs typeface="+mn-cs"/>
              </a:rPr>
              <a:t>.value</a:t>
            </a:r>
            <a:r>
              <a:rPr lang="en-US" sz="1200" b="1" kern="1200" dirty="0">
                <a:solidFill>
                  <a:schemeClr val="tx1"/>
                </a:solidFill>
                <a:effectLst/>
                <a:latin typeface="+mn-lt"/>
                <a:ea typeface="+mn-ea"/>
                <a:cs typeface="+mn-cs"/>
              </a:rPr>
              <a:t> </a:t>
            </a:r>
            <a:endParaRPr lang="en-US" dirty="0">
              <a:effectLst/>
            </a:endParaRPr>
          </a:p>
          <a:p>
            <a:endParaRPr lang="en-US" dirty="0"/>
          </a:p>
        </p:txBody>
      </p:sp>
      <p:sp>
        <p:nvSpPr>
          <p:cNvPr id="4" name="Slide Number Placeholder 3"/>
          <p:cNvSpPr>
            <a:spLocks noGrp="1"/>
          </p:cNvSpPr>
          <p:nvPr>
            <p:ph type="sldNum" sz="quarter" idx="10"/>
          </p:nvPr>
        </p:nvSpPr>
        <p:spPr/>
        <p:txBody>
          <a:bodyPr/>
          <a:lstStyle/>
          <a:p>
            <a:fld id="{51E5143C-92E2-4E3E-9928-78C6E04891BE}" type="slidenum">
              <a:rPr lang="ko-KR" altLang="en-US" smtClean="0"/>
              <a:t>54</a:t>
            </a:fld>
            <a:endParaRPr lang="ko-KR" altLang="en-US"/>
          </a:p>
        </p:txBody>
      </p:sp>
    </p:spTree>
    <p:extLst>
      <p:ext uri="{BB962C8B-B14F-4D97-AF65-F5344CB8AC3E}">
        <p14:creationId xmlns:p14="http://schemas.microsoft.com/office/powerpoint/2010/main" val="2054750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sz="1200" b="1" kern="1200" dirty="0" err="1">
                <a:solidFill>
                  <a:schemeClr val="tx1"/>
                </a:solidFill>
                <a:effectLst/>
                <a:latin typeface="+mn-lt"/>
                <a:ea typeface="+mn-ea"/>
                <a:cs typeface="+mn-cs"/>
              </a:rPr>
              <a:t>val</a:t>
            </a:r>
            <a:r>
              <a:rPr lang="en-US" sz="1200" b="1"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accum</a:t>
            </a:r>
            <a:r>
              <a:rPr lang="en-US" sz="120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sc</a:t>
            </a:r>
            <a:r>
              <a:rPr lang="en-US" sz="1200" b="1" kern="1200" dirty="0" err="1">
                <a:solidFill>
                  <a:schemeClr val="tx1"/>
                </a:solidFill>
                <a:effectLst/>
                <a:latin typeface="+mn-lt"/>
                <a:ea typeface="+mn-ea"/>
                <a:cs typeface="+mn-cs"/>
              </a:rPr>
              <a:t>.accumulator</a:t>
            </a:r>
            <a:r>
              <a:rPr lang="en-US" sz="1200" b="1"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0</a:t>
            </a:r>
            <a:r>
              <a:rPr lang="en-US" sz="1200" b="1"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 </a:t>
            </a:r>
            <a:br>
              <a:rPr lang="en-US" sz="1200" kern="1200" dirty="0">
                <a:solidFill>
                  <a:schemeClr val="tx1"/>
                </a:solidFill>
                <a:effectLst/>
                <a:latin typeface="+mn-lt"/>
                <a:ea typeface="+mn-ea"/>
                <a:cs typeface="+mn-cs"/>
              </a:rPr>
            </a:br>
            <a:r>
              <a:rPr lang="en-US" sz="1200" kern="1200" dirty="0" err="1">
                <a:solidFill>
                  <a:schemeClr val="tx1"/>
                </a:solidFill>
                <a:effectLst/>
                <a:latin typeface="+mn-lt"/>
                <a:ea typeface="+mn-ea"/>
                <a:cs typeface="+mn-cs"/>
              </a:rPr>
              <a:t>sc</a:t>
            </a:r>
            <a:r>
              <a:rPr lang="en-US" sz="1200" b="1" kern="1200" dirty="0" err="1">
                <a:solidFill>
                  <a:schemeClr val="tx1"/>
                </a:solidFill>
                <a:effectLst/>
                <a:latin typeface="+mn-lt"/>
                <a:ea typeface="+mn-ea"/>
                <a:cs typeface="+mn-cs"/>
              </a:rPr>
              <a:t>.</a:t>
            </a:r>
            <a:r>
              <a:rPr lang="en-US" sz="1200" kern="1200" dirty="0" err="1">
                <a:solidFill>
                  <a:schemeClr val="tx1"/>
                </a:solidFill>
                <a:effectLst/>
                <a:latin typeface="+mn-lt"/>
                <a:ea typeface="+mn-ea"/>
                <a:cs typeface="+mn-cs"/>
              </a:rPr>
              <a:t>parallelize</a:t>
            </a:r>
            <a:r>
              <a:rPr lang="en-US" sz="1200" b="1" kern="1200" dirty="0">
                <a:solidFill>
                  <a:schemeClr val="tx1"/>
                </a:solidFill>
                <a:effectLst/>
                <a:latin typeface="+mn-lt"/>
                <a:ea typeface="+mn-ea"/>
                <a:cs typeface="+mn-cs"/>
              </a:rPr>
              <a:t>(Array(</a:t>
            </a:r>
            <a:r>
              <a:rPr lang="en-US" sz="1200" kern="1200" dirty="0">
                <a:solidFill>
                  <a:schemeClr val="tx1"/>
                </a:solidFill>
                <a:effectLst/>
                <a:latin typeface="+mn-lt"/>
                <a:ea typeface="+mn-ea"/>
                <a:cs typeface="+mn-cs"/>
              </a:rPr>
              <a:t>1</a:t>
            </a:r>
            <a:r>
              <a:rPr lang="en-US" sz="1200" b="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2</a:t>
            </a:r>
            <a:r>
              <a:rPr lang="en-US" sz="1200" b="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3</a:t>
            </a:r>
            <a:r>
              <a:rPr lang="en-US" sz="1200" b="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4</a:t>
            </a:r>
            <a:r>
              <a:rPr lang="en-US" sz="1200" b="1"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foreach</a:t>
            </a:r>
            <a:r>
              <a:rPr lang="en-US" sz="1200" b="1"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x </a:t>
            </a:r>
            <a:r>
              <a:rPr lang="en-US" sz="1200" b="1" kern="1200" dirty="0">
                <a:solidFill>
                  <a:schemeClr val="tx1"/>
                </a:solidFill>
                <a:effectLst/>
                <a:latin typeface="+mn-lt"/>
                <a:ea typeface="+mn-ea"/>
                <a:cs typeface="+mn-cs"/>
              </a:rPr>
              <a:t>=&gt; </a:t>
            </a:r>
            <a:r>
              <a:rPr lang="en-US" sz="1200" kern="1200" dirty="0" err="1">
                <a:solidFill>
                  <a:schemeClr val="tx1"/>
                </a:solidFill>
                <a:effectLst/>
                <a:latin typeface="+mn-lt"/>
                <a:ea typeface="+mn-ea"/>
                <a:cs typeface="+mn-cs"/>
              </a:rPr>
              <a:t>accum</a:t>
            </a:r>
            <a:r>
              <a:rPr lang="en-US" sz="120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x</a:t>
            </a:r>
            <a:r>
              <a:rPr lang="en-US" sz="1200" b="1"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 </a:t>
            </a:r>
            <a:br>
              <a:rPr lang="en-US" sz="1200" kern="1200" dirty="0">
                <a:solidFill>
                  <a:schemeClr val="tx1"/>
                </a:solidFill>
                <a:effectLst/>
                <a:latin typeface="+mn-lt"/>
                <a:ea typeface="+mn-ea"/>
                <a:cs typeface="+mn-cs"/>
              </a:rPr>
            </a:br>
            <a:r>
              <a:rPr lang="en-US" sz="1200" kern="1200" dirty="0" err="1">
                <a:solidFill>
                  <a:schemeClr val="tx1"/>
                </a:solidFill>
                <a:effectLst/>
                <a:latin typeface="+mn-lt"/>
                <a:ea typeface="+mn-ea"/>
                <a:cs typeface="+mn-cs"/>
              </a:rPr>
              <a:t>accum</a:t>
            </a:r>
            <a:r>
              <a:rPr lang="en-US" sz="1200" b="1" kern="1200" dirty="0" err="1">
                <a:solidFill>
                  <a:schemeClr val="tx1"/>
                </a:solidFill>
                <a:effectLst/>
                <a:latin typeface="+mn-lt"/>
                <a:ea typeface="+mn-ea"/>
                <a:cs typeface="+mn-cs"/>
              </a:rPr>
              <a:t>.value</a:t>
            </a:r>
            <a:r>
              <a:rPr lang="en-US" sz="1200" b="1" kern="1200" dirty="0">
                <a:solidFill>
                  <a:schemeClr val="tx1"/>
                </a:solidFill>
                <a:effectLst/>
                <a:latin typeface="+mn-lt"/>
                <a:ea typeface="+mn-ea"/>
                <a:cs typeface="+mn-cs"/>
              </a:rPr>
              <a:t> </a:t>
            </a:r>
            <a:endParaRPr lang="en-US" dirty="0">
              <a:effectLst/>
            </a:endParaRPr>
          </a:p>
          <a:p>
            <a:endParaRPr lang="en-US" dirty="0"/>
          </a:p>
        </p:txBody>
      </p:sp>
      <p:sp>
        <p:nvSpPr>
          <p:cNvPr id="4" name="Slide Number Placeholder 3"/>
          <p:cNvSpPr>
            <a:spLocks noGrp="1"/>
          </p:cNvSpPr>
          <p:nvPr>
            <p:ph type="sldNum" sz="quarter" idx="10"/>
          </p:nvPr>
        </p:nvSpPr>
        <p:spPr/>
        <p:txBody>
          <a:bodyPr/>
          <a:lstStyle/>
          <a:p>
            <a:fld id="{51E5143C-92E2-4E3E-9928-78C6E04891BE}" type="slidenum">
              <a:rPr lang="ko-KR" altLang="en-US" smtClean="0"/>
              <a:t>55</a:t>
            </a:fld>
            <a:endParaRPr lang="ko-KR" altLang="en-US"/>
          </a:p>
        </p:txBody>
      </p:sp>
    </p:spTree>
    <p:extLst>
      <p:ext uri="{BB962C8B-B14F-4D97-AF65-F5344CB8AC3E}">
        <p14:creationId xmlns:p14="http://schemas.microsoft.com/office/powerpoint/2010/main" val="24657622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1D899F8-12DC-9849-820B-BA5877D202DF}" type="slidenum">
              <a:rPr lang="en-US" smtClean="0"/>
              <a:t>56</a:t>
            </a:fld>
            <a:endParaRPr lang="en-US"/>
          </a:p>
        </p:txBody>
      </p:sp>
    </p:spTree>
    <p:extLst>
      <p:ext uri="{BB962C8B-B14F-4D97-AF65-F5344CB8AC3E}">
        <p14:creationId xmlns:p14="http://schemas.microsoft.com/office/powerpoint/2010/main" val="185293483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a:solidFill>
                  <a:schemeClr val="tx1"/>
                </a:solidFill>
                <a:effectLst/>
                <a:latin typeface="+mn-lt"/>
                <a:ea typeface="+mn-ea"/>
                <a:cs typeface="+mn-cs"/>
              </a:rPr>
              <a:t>As a simple example, consider an application that keeps a large table of user information in memory—say, an RDD of (</a:t>
            </a:r>
            <a:r>
              <a:rPr lang="en-US" sz="1200" b="0" i="0" kern="1200" dirty="0" err="1">
                <a:solidFill>
                  <a:schemeClr val="tx1"/>
                </a:solidFill>
                <a:effectLst/>
                <a:latin typeface="+mn-lt"/>
                <a:ea typeface="+mn-ea"/>
                <a:cs typeface="+mn-cs"/>
              </a:rPr>
              <a:t>UserID</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UserInfo</a:t>
            </a:r>
            <a:r>
              <a:rPr lang="en-US" sz="1200" b="0" i="0" kern="1200" dirty="0">
                <a:solidFill>
                  <a:schemeClr val="tx1"/>
                </a:solidFill>
                <a:effectLst/>
                <a:latin typeface="+mn-lt"/>
                <a:ea typeface="+mn-ea"/>
                <a:cs typeface="+mn-cs"/>
              </a:rPr>
              <a:t>) pairs, </a:t>
            </a:r>
            <a:r>
              <a:rPr lang="en-US" sz="1200" b="0" i="0" kern="1200" dirty="0" err="1">
                <a:solidFill>
                  <a:schemeClr val="tx1"/>
                </a:solidFill>
                <a:effectLst/>
                <a:latin typeface="+mn-lt"/>
                <a:ea typeface="+mn-ea"/>
                <a:cs typeface="+mn-cs"/>
              </a:rPr>
              <a:t>whereUserInfo</a:t>
            </a:r>
            <a:r>
              <a:rPr lang="en-US" sz="1200" b="0" i="0" kern="1200" dirty="0">
                <a:solidFill>
                  <a:schemeClr val="tx1"/>
                </a:solidFill>
                <a:effectLst/>
                <a:latin typeface="+mn-lt"/>
                <a:ea typeface="+mn-ea"/>
                <a:cs typeface="+mn-cs"/>
              </a:rPr>
              <a:t> contains a list of topics the user is subscribed to. The application periodically combines this table with a smaller file representing events that happened in the past five minutes—say, a table of (</a:t>
            </a:r>
            <a:r>
              <a:rPr lang="en-US" sz="1200" b="0" i="0" kern="1200" dirty="0" err="1">
                <a:solidFill>
                  <a:schemeClr val="tx1"/>
                </a:solidFill>
                <a:effectLst/>
                <a:latin typeface="+mn-lt"/>
                <a:ea typeface="+mn-ea"/>
                <a:cs typeface="+mn-cs"/>
              </a:rPr>
              <a:t>UserID</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LinkInfo</a:t>
            </a:r>
            <a:r>
              <a:rPr lang="en-US" sz="1200" b="0" i="0" kern="1200" dirty="0">
                <a:solidFill>
                  <a:schemeClr val="tx1"/>
                </a:solidFill>
                <a:effectLst/>
                <a:latin typeface="+mn-lt"/>
                <a:ea typeface="+mn-ea"/>
                <a:cs typeface="+mn-cs"/>
              </a:rPr>
              <a:t>)pairs for users who have clicked a link on a website in those five minutes. For example, we may wish to count how many users visited a link that was </a:t>
            </a:r>
            <a:r>
              <a:rPr lang="en-US" sz="1200" b="0" i="1" kern="1200" dirty="0">
                <a:solidFill>
                  <a:schemeClr val="tx1"/>
                </a:solidFill>
                <a:effectLst/>
                <a:latin typeface="+mn-lt"/>
                <a:ea typeface="+mn-ea"/>
                <a:cs typeface="+mn-cs"/>
              </a:rPr>
              <a:t>not</a:t>
            </a:r>
            <a:r>
              <a:rPr lang="en-US" sz="1200" b="0" i="0" kern="1200" dirty="0">
                <a:solidFill>
                  <a:schemeClr val="tx1"/>
                </a:solidFill>
                <a:effectLst/>
                <a:latin typeface="+mn-lt"/>
                <a:ea typeface="+mn-ea"/>
                <a:cs typeface="+mn-cs"/>
              </a:rPr>
              <a:t> to one of their subscribed topics. We can perform this combination with </a:t>
            </a:r>
            <a:r>
              <a:rPr lang="en-US" sz="1200" b="0" i="0" kern="1200" dirty="0" err="1">
                <a:solidFill>
                  <a:schemeClr val="tx1"/>
                </a:solidFill>
                <a:effectLst/>
                <a:latin typeface="+mn-lt"/>
                <a:ea typeface="+mn-ea"/>
                <a:cs typeface="+mn-cs"/>
              </a:rPr>
              <a:t>Spark’sjoin</a:t>
            </a:r>
            <a:r>
              <a:rPr lang="en-US" sz="1200" b="0" i="0" kern="1200" dirty="0">
                <a:solidFill>
                  <a:schemeClr val="tx1"/>
                </a:solidFill>
                <a:effectLst/>
                <a:latin typeface="+mn-lt"/>
                <a:ea typeface="+mn-ea"/>
                <a:cs typeface="+mn-cs"/>
              </a:rPr>
              <a:t>() operation, which can be used to group the </a:t>
            </a:r>
            <a:r>
              <a:rPr lang="en-US" sz="1200" b="0" i="0" kern="1200" dirty="0" err="1">
                <a:solidFill>
                  <a:schemeClr val="tx1"/>
                </a:solidFill>
                <a:effectLst/>
                <a:latin typeface="+mn-lt"/>
                <a:ea typeface="+mn-ea"/>
                <a:cs typeface="+mn-cs"/>
              </a:rPr>
              <a:t>UserInfo</a:t>
            </a:r>
            <a:r>
              <a:rPr lang="en-US" sz="1200" b="0" i="0" kern="1200" dirty="0">
                <a:solidFill>
                  <a:schemeClr val="tx1"/>
                </a:solidFill>
                <a:effectLst/>
                <a:latin typeface="+mn-lt"/>
                <a:ea typeface="+mn-ea"/>
                <a:cs typeface="+mn-cs"/>
              </a:rPr>
              <a:t> and </a:t>
            </a:r>
            <a:r>
              <a:rPr lang="en-US" sz="1200" b="0" i="0" kern="1200" dirty="0" err="1">
                <a:solidFill>
                  <a:schemeClr val="tx1"/>
                </a:solidFill>
                <a:effectLst/>
                <a:latin typeface="+mn-lt"/>
                <a:ea typeface="+mn-ea"/>
                <a:cs typeface="+mn-cs"/>
              </a:rPr>
              <a:t>LinkInfopairs</a:t>
            </a:r>
            <a:r>
              <a:rPr lang="en-US" sz="1200" b="0" i="0" kern="1200" dirty="0">
                <a:solidFill>
                  <a:schemeClr val="tx1"/>
                </a:solidFill>
                <a:effectLst/>
                <a:latin typeface="+mn-lt"/>
                <a:ea typeface="+mn-ea"/>
                <a:cs typeface="+mn-cs"/>
              </a:rPr>
              <a:t> for each </a:t>
            </a:r>
            <a:r>
              <a:rPr lang="en-US" sz="1200" b="0" i="0" kern="1200" dirty="0" err="1">
                <a:solidFill>
                  <a:schemeClr val="tx1"/>
                </a:solidFill>
                <a:effectLst/>
                <a:latin typeface="+mn-lt"/>
                <a:ea typeface="+mn-ea"/>
                <a:cs typeface="+mn-cs"/>
              </a:rPr>
              <a:t>UserID</a:t>
            </a:r>
            <a:r>
              <a:rPr lang="en-US" sz="1200" b="0" i="0" kern="1200" dirty="0">
                <a:solidFill>
                  <a:schemeClr val="tx1"/>
                </a:solidFill>
                <a:effectLst/>
                <a:latin typeface="+mn-lt"/>
                <a:ea typeface="+mn-ea"/>
                <a:cs typeface="+mn-cs"/>
              </a:rPr>
              <a:t> by key. Our application would look like </a:t>
            </a:r>
            <a:r>
              <a:rPr lang="en-US" sz="1200" b="0" i="0" u="none" strike="noStrike" kern="1200" dirty="0">
                <a:solidFill>
                  <a:schemeClr val="tx1"/>
                </a:solidFill>
                <a:effectLst/>
                <a:latin typeface="+mn-lt"/>
                <a:ea typeface="+mn-ea"/>
                <a:cs typeface="+mn-cs"/>
                <a:hlinkClick r:id="rId3"/>
              </a:rPr>
              <a:t>Example 4-22</a:t>
            </a:r>
            <a:r>
              <a:rPr lang="en-US" sz="1200" b="0" i="0" kern="1200" dirty="0">
                <a:solidFill>
                  <a:schemeClr val="tx1"/>
                </a:solidFill>
                <a:effectLst/>
                <a:latin typeface="+mn-lt"/>
                <a:ea typeface="+mn-ea"/>
                <a:cs typeface="+mn-cs"/>
              </a:rPr>
              <a:t>.</a:t>
            </a:r>
          </a:p>
          <a:p>
            <a:pPr fontAlgn="base"/>
            <a:br>
              <a:rPr lang="en-US" sz="1200" b="0" i="0"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51E5143C-92E2-4E3E-9928-78C6E04891BE}" type="slidenum">
              <a:rPr lang="ko-KR" altLang="en-US" smtClean="0"/>
              <a:t>69</a:t>
            </a:fld>
            <a:endParaRPr lang="ko-KR" altLang="en-US"/>
          </a:p>
        </p:txBody>
      </p:sp>
    </p:spTree>
    <p:extLst>
      <p:ext uri="{BB962C8B-B14F-4D97-AF65-F5344CB8AC3E}">
        <p14:creationId xmlns:p14="http://schemas.microsoft.com/office/powerpoint/2010/main" val="35274139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This code will run fine as is, but it will be inefficient. This is because </a:t>
            </a:r>
            <a:r>
              <a:rPr lang="en-US" sz="1200" b="0" i="0" kern="1200" dirty="0" err="1">
                <a:solidFill>
                  <a:schemeClr val="tx1"/>
                </a:solidFill>
                <a:effectLst/>
                <a:latin typeface="+mn-lt"/>
                <a:ea typeface="+mn-ea"/>
                <a:cs typeface="+mn-cs"/>
              </a:rPr>
              <a:t>the</a:t>
            </a:r>
            <a:r>
              <a:rPr lang="en-US" dirty="0" err="1"/>
              <a:t>join</a:t>
            </a:r>
            <a:r>
              <a:rPr lang="en-US" dirty="0"/>
              <a:t>()</a:t>
            </a:r>
            <a:r>
              <a:rPr lang="en-US" sz="1200" b="0" i="0" kern="1200" dirty="0">
                <a:solidFill>
                  <a:schemeClr val="tx1"/>
                </a:solidFill>
                <a:effectLst/>
                <a:latin typeface="+mn-lt"/>
                <a:ea typeface="+mn-ea"/>
                <a:cs typeface="+mn-cs"/>
              </a:rPr>
              <a:t> operation, called each time </a:t>
            </a:r>
            <a:r>
              <a:rPr lang="en-US" dirty="0" err="1"/>
              <a:t>processNewLogs</a:t>
            </a:r>
            <a:r>
              <a:rPr lang="en-US" dirty="0"/>
              <a:t>()</a:t>
            </a:r>
            <a:r>
              <a:rPr lang="en-US" sz="1200" b="0" i="0" kern="1200" dirty="0">
                <a:solidFill>
                  <a:schemeClr val="tx1"/>
                </a:solidFill>
                <a:effectLst/>
                <a:latin typeface="+mn-lt"/>
                <a:ea typeface="+mn-ea"/>
                <a:cs typeface="+mn-cs"/>
              </a:rPr>
              <a:t> is invoked, does not know anything about how the keys are partitioned in the datasets. By default, this operation will hash all the keys of </a:t>
            </a:r>
            <a:r>
              <a:rPr lang="en-US" sz="1200" b="0" i="1" kern="1200" dirty="0">
                <a:solidFill>
                  <a:schemeClr val="tx1"/>
                </a:solidFill>
                <a:effectLst/>
                <a:latin typeface="+mn-lt"/>
                <a:ea typeface="+mn-ea"/>
                <a:cs typeface="+mn-cs"/>
              </a:rPr>
              <a:t>both</a:t>
            </a:r>
            <a:r>
              <a:rPr lang="en-US" sz="1200" b="0" i="0" kern="1200" dirty="0">
                <a:solidFill>
                  <a:schemeClr val="tx1"/>
                </a:solidFill>
                <a:effectLst/>
                <a:latin typeface="+mn-lt"/>
                <a:ea typeface="+mn-ea"/>
                <a:cs typeface="+mn-cs"/>
              </a:rPr>
              <a:t> datasets, sending elements with the same key hash across the network to the same machine, and then join together the elements with the same key on that machine (see </a:t>
            </a:r>
            <a:r>
              <a:rPr lang="en-US" sz="1200" b="0" i="0" u="none" strike="noStrike" kern="1200" dirty="0">
                <a:solidFill>
                  <a:schemeClr val="tx1"/>
                </a:solidFill>
                <a:effectLst/>
                <a:latin typeface="+mn-lt"/>
                <a:ea typeface="+mn-ea"/>
                <a:cs typeface="+mn-cs"/>
                <a:hlinkClick r:id="rId3"/>
              </a:rPr>
              <a:t>Figure 4-4</a:t>
            </a:r>
            <a:r>
              <a:rPr lang="en-US" sz="1200" b="0" i="0" kern="1200" dirty="0">
                <a:solidFill>
                  <a:schemeClr val="tx1"/>
                </a:solidFill>
                <a:effectLst/>
                <a:latin typeface="+mn-lt"/>
                <a:ea typeface="+mn-ea"/>
                <a:cs typeface="+mn-cs"/>
              </a:rPr>
              <a:t>). Because we expect the </a:t>
            </a:r>
            <a:r>
              <a:rPr lang="en-US" dirty="0" err="1"/>
              <a:t>userData</a:t>
            </a:r>
            <a:r>
              <a:rPr lang="en-US" sz="1200" b="0" i="0" kern="1200" dirty="0">
                <a:solidFill>
                  <a:schemeClr val="tx1"/>
                </a:solidFill>
                <a:effectLst/>
                <a:latin typeface="+mn-lt"/>
                <a:ea typeface="+mn-ea"/>
                <a:cs typeface="+mn-cs"/>
              </a:rPr>
              <a:t> table to be much larger than the small log of </a:t>
            </a:r>
            <a:r>
              <a:rPr lang="en-US" dirty="0" err="1"/>
              <a:t>events</a:t>
            </a:r>
            <a:r>
              <a:rPr lang="en-US" sz="1200" b="0" i="0" kern="1200" dirty="0" err="1">
                <a:solidFill>
                  <a:schemeClr val="tx1"/>
                </a:solidFill>
                <a:effectLst/>
                <a:latin typeface="+mn-lt"/>
                <a:ea typeface="+mn-ea"/>
                <a:cs typeface="+mn-cs"/>
              </a:rPr>
              <a:t>seen</a:t>
            </a:r>
            <a:r>
              <a:rPr lang="en-US" sz="1200" b="0" i="0" kern="1200" dirty="0">
                <a:solidFill>
                  <a:schemeClr val="tx1"/>
                </a:solidFill>
                <a:effectLst/>
                <a:latin typeface="+mn-lt"/>
                <a:ea typeface="+mn-ea"/>
                <a:cs typeface="+mn-cs"/>
              </a:rPr>
              <a:t> every five minutes, this wastes a lot of work: the </a:t>
            </a:r>
            <a:r>
              <a:rPr lang="en-US" dirty="0" err="1"/>
              <a:t>userData</a:t>
            </a:r>
            <a:r>
              <a:rPr lang="en-US" sz="1200" b="0" i="0" kern="1200" dirty="0">
                <a:solidFill>
                  <a:schemeClr val="tx1"/>
                </a:solidFill>
                <a:effectLst/>
                <a:latin typeface="+mn-lt"/>
                <a:ea typeface="+mn-ea"/>
                <a:cs typeface="+mn-cs"/>
              </a:rPr>
              <a:t> table is hashed and shuffled across the network on every call, even though it doesn’t change.</a:t>
            </a:r>
          </a:p>
          <a:p>
            <a:endParaRPr lang="en-US" dirty="0"/>
          </a:p>
          <a:p>
            <a:r>
              <a:rPr lang="en-US" dirty="0" err="1"/>
              <a:t>Hash</a:t>
            </a:r>
            <a:r>
              <a:rPr lang="en-US" baseline="0" dirty="0" err="1"/>
              <a:t>partitioning</a:t>
            </a:r>
            <a:endParaRPr lang="en-US" baseline="0" dirty="0"/>
          </a:p>
          <a:p>
            <a:r>
              <a:rPr lang="en-US" b="1" baseline="0" dirty="0"/>
              <a:t>Operations that benefit from partitioning: Shuffling data by key</a:t>
            </a:r>
          </a:p>
          <a:p>
            <a:endParaRPr lang="en-US" dirty="0"/>
          </a:p>
        </p:txBody>
      </p:sp>
      <p:sp>
        <p:nvSpPr>
          <p:cNvPr id="4" name="Slide Number Placeholder 3"/>
          <p:cNvSpPr>
            <a:spLocks noGrp="1"/>
          </p:cNvSpPr>
          <p:nvPr>
            <p:ph type="sldNum" sz="quarter" idx="10"/>
          </p:nvPr>
        </p:nvSpPr>
        <p:spPr/>
        <p:txBody>
          <a:bodyPr/>
          <a:lstStyle/>
          <a:p>
            <a:fld id="{51E5143C-92E2-4E3E-9928-78C6E04891BE}" type="slidenum">
              <a:rPr lang="ko-KR" altLang="en-US" smtClean="0"/>
              <a:t>70</a:t>
            </a:fld>
            <a:endParaRPr lang="ko-KR" altLang="en-US"/>
          </a:p>
        </p:txBody>
      </p:sp>
    </p:spTree>
    <p:extLst>
      <p:ext uri="{BB962C8B-B14F-4D97-AF65-F5344CB8AC3E}">
        <p14:creationId xmlns:p14="http://schemas.microsoft.com/office/powerpoint/2010/main" val="57997000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Fixing this is simple: just use the </a:t>
            </a:r>
            <a:r>
              <a:rPr lang="en-US" sz="1200" b="0" i="0" kern="1200" dirty="0" err="1">
                <a:solidFill>
                  <a:schemeClr val="tx1"/>
                </a:solidFill>
                <a:effectLst/>
                <a:latin typeface="+mn-lt"/>
                <a:ea typeface="+mn-ea"/>
                <a:cs typeface="+mn-cs"/>
              </a:rPr>
              <a:t>partitionBy</a:t>
            </a:r>
            <a:r>
              <a:rPr lang="en-US" sz="1200" b="0" i="0" kern="1200" dirty="0">
                <a:solidFill>
                  <a:schemeClr val="tx1"/>
                </a:solidFill>
                <a:effectLst/>
                <a:latin typeface="+mn-lt"/>
                <a:ea typeface="+mn-ea"/>
                <a:cs typeface="+mn-cs"/>
              </a:rPr>
              <a:t>() transformation </a:t>
            </a:r>
            <a:r>
              <a:rPr lang="en-US" sz="1200" b="0" i="0" kern="1200" dirty="0" err="1">
                <a:solidFill>
                  <a:schemeClr val="tx1"/>
                </a:solidFill>
                <a:effectLst/>
                <a:latin typeface="+mn-lt"/>
                <a:ea typeface="+mn-ea"/>
                <a:cs typeface="+mn-cs"/>
              </a:rPr>
              <a:t>onuserData</a:t>
            </a:r>
            <a:r>
              <a:rPr lang="en-US" sz="1200" b="0" i="0" kern="1200" dirty="0">
                <a:solidFill>
                  <a:schemeClr val="tx1"/>
                </a:solidFill>
                <a:effectLst/>
                <a:latin typeface="+mn-lt"/>
                <a:ea typeface="+mn-ea"/>
                <a:cs typeface="+mn-cs"/>
              </a:rPr>
              <a:t> to hash-partition it at the start of the program. We do this by passing a </a:t>
            </a:r>
            <a:r>
              <a:rPr lang="en-US" sz="1200" b="0" i="0" kern="1200" dirty="0" err="1">
                <a:solidFill>
                  <a:schemeClr val="tx1"/>
                </a:solidFill>
                <a:effectLst/>
                <a:latin typeface="+mn-lt"/>
                <a:ea typeface="+mn-ea"/>
                <a:cs typeface="+mn-cs"/>
              </a:rPr>
              <a:t>spark.HashPartitioner</a:t>
            </a:r>
            <a:r>
              <a:rPr lang="en-US" sz="1200" b="0" i="0" kern="1200" dirty="0">
                <a:solidFill>
                  <a:schemeClr val="tx1"/>
                </a:solidFill>
                <a:effectLst/>
                <a:latin typeface="+mn-lt"/>
                <a:ea typeface="+mn-ea"/>
                <a:cs typeface="+mn-cs"/>
              </a:rPr>
              <a:t> object to </a:t>
            </a:r>
            <a:r>
              <a:rPr lang="en-US" sz="1200" b="0" i="0" kern="1200" dirty="0" err="1">
                <a:solidFill>
                  <a:schemeClr val="tx1"/>
                </a:solidFill>
                <a:effectLst/>
                <a:latin typeface="+mn-lt"/>
                <a:ea typeface="+mn-ea"/>
                <a:cs typeface="+mn-cs"/>
              </a:rPr>
              <a:t>partitionBy</a:t>
            </a:r>
            <a:r>
              <a:rPr lang="en-US" sz="1200" b="0" i="0" kern="1200" dirty="0">
                <a:solidFill>
                  <a:schemeClr val="tx1"/>
                </a:solidFill>
                <a:effectLst/>
                <a:latin typeface="+mn-lt"/>
                <a:ea typeface="+mn-ea"/>
                <a:cs typeface="+mn-cs"/>
              </a:rPr>
              <a:t>, as shown </a:t>
            </a:r>
            <a:r>
              <a:rPr lang="en-US" sz="1200" b="0" i="0" kern="1200" dirty="0" err="1">
                <a:solidFill>
                  <a:schemeClr val="tx1"/>
                </a:solidFill>
                <a:effectLst/>
                <a:latin typeface="+mn-lt"/>
                <a:ea typeface="+mn-ea"/>
                <a:cs typeface="+mn-cs"/>
              </a:rPr>
              <a:t>in</a:t>
            </a:r>
            <a:r>
              <a:rPr lang="en-US" sz="1200" b="0" i="0" u="none" strike="noStrike" kern="1200" dirty="0" err="1">
                <a:solidFill>
                  <a:schemeClr val="tx1"/>
                </a:solidFill>
                <a:effectLst/>
                <a:latin typeface="+mn-lt"/>
                <a:ea typeface="+mn-ea"/>
                <a:cs typeface="+mn-cs"/>
                <a:hlinkClick r:id="rId3"/>
              </a:rPr>
              <a:t>Example</a:t>
            </a:r>
            <a:r>
              <a:rPr lang="en-US" sz="1200" b="0" i="0" u="none" strike="noStrike" kern="1200" dirty="0">
                <a:solidFill>
                  <a:schemeClr val="tx1"/>
                </a:solidFill>
                <a:effectLst/>
                <a:latin typeface="+mn-lt"/>
                <a:ea typeface="+mn-ea"/>
                <a:cs typeface="+mn-cs"/>
                <a:hlinkClick r:id="rId3"/>
              </a:rPr>
              <a:t> 4-23</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The </a:t>
            </a:r>
            <a:r>
              <a:rPr lang="en-US" dirty="0" err="1"/>
              <a:t>processNewLogs</a:t>
            </a:r>
            <a:r>
              <a:rPr lang="en-US" dirty="0"/>
              <a:t>()</a:t>
            </a:r>
            <a:r>
              <a:rPr lang="en-US" sz="1200" b="0" i="0" kern="1200" dirty="0">
                <a:solidFill>
                  <a:schemeClr val="tx1"/>
                </a:solidFill>
                <a:effectLst/>
                <a:latin typeface="+mn-lt"/>
                <a:ea typeface="+mn-ea"/>
                <a:cs typeface="+mn-cs"/>
              </a:rPr>
              <a:t> method can remain unchanged: the </a:t>
            </a:r>
            <a:r>
              <a:rPr lang="en-US" dirty="0"/>
              <a:t>events</a:t>
            </a:r>
            <a:r>
              <a:rPr lang="en-US" sz="1200" b="0" i="0" kern="1200" dirty="0">
                <a:solidFill>
                  <a:schemeClr val="tx1"/>
                </a:solidFill>
                <a:effectLst/>
                <a:latin typeface="+mn-lt"/>
                <a:ea typeface="+mn-ea"/>
                <a:cs typeface="+mn-cs"/>
              </a:rPr>
              <a:t> RDD is local to </a:t>
            </a:r>
            <a:r>
              <a:rPr lang="en-US" dirty="0" err="1"/>
              <a:t>processNewLogs</a:t>
            </a:r>
            <a:r>
              <a:rPr lang="en-US" dirty="0"/>
              <a:t>()</a:t>
            </a:r>
            <a:r>
              <a:rPr lang="en-US" sz="1200" b="0" i="0" kern="1200" dirty="0">
                <a:solidFill>
                  <a:schemeClr val="tx1"/>
                </a:solidFill>
                <a:effectLst/>
                <a:latin typeface="+mn-lt"/>
                <a:ea typeface="+mn-ea"/>
                <a:cs typeface="+mn-cs"/>
              </a:rPr>
              <a:t>, and is used only once within this method, so there is no advantage in specifying a </a:t>
            </a:r>
            <a:r>
              <a:rPr lang="en-US" sz="1200" b="0" i="0" kern="1200" dirty="0" err="1">
                <a:solidFill>
                  <a:schemeClr val="tx1"/>
                </a:solidFill>
                <a:effectLst/>
                <a:latin typeface="+mn-lt"/>
                <a:ea typeface="+mn-ea"/>
                <a:cs typeface="+mn-cs"/>
              </a:rPr>
              <a:t>partitioner</a:t>
            </a:r>
            <a:r>
              <a:rPr lang="en-US" sz="1200" b="0" i="0" kern="1200" dirty="0">
                <a:solidFill>
                  <a:schemeClr val="tx1"/>
                </a:solidFill>
                <a:effectLst/>
                <a:latin typeface="+mn-lt"/>
                <a:ea typeface="+mn-ea"/>
                <a:cs typeface="+mn-cs"/>
              </a:rPr>
              <a:t> for </a:t>
            </a:r>
            <a:r>
              <a:rPr lang="en-US" dirty="0"/>
              <a:t>events</a:t>
            </a:r>
            <a:r>
              <a:rPr lang="en-US" sz="1200" b="0" i="0" kern="1200" dirty="0">
                <a:solidFill>
                  <a:schemeClr val="tx1"/>
                </a:solidFill>
                <a:effectLst/>
                <a:latin typeface="+mn-lt"/>
                <a:ea typeface="+mn-ea"/>
                <a:cs typeface="+mn-cs"/>
              </a:rPr>
              <a:t>. Because we </a:t>
            </a:r>
            <a:r>
              <a:rPr lang="en-US" sz="1200" b="0" i="0" kern="1200" dirty="0" err="1">
                <a:solidFill>
                  <a:schemeClr val="tx1"/>
                </a:solidFill>
                <a:effectLst/>
                <a:latin typeface="+mn-lt"/>
                <a:ea typeface="+mn-ea"/>
                <a:cs typeface="+mn-cs"/>
              </a:rPr>
              <a:t>called</a:t>
            </a:r>
            <a:r>
              <a:rPr lang="en-US" dirty="0" err="1"/>
              <a:t>partitionBy</a:t>
            </a:r>
            <a:r>
              <a:rPr lang="en-US" dirty="0"/>
              <a:t>()</a:t>
            </a:r>
            <a:r>
              <a:rPr lang="en-US" sz="1200" b="0" i="0" kern="1200" dirty="0">
                <a:solidFill>
                  <a:schemeClr val="tx1"/>
                </a:solidFill>
                <a:effectLst/>
                <a:latin typeface="+mn-lt"/>
                <a:ea typeface="+mn-ea"/>
                <a:cs typeface="+mn-cs"/>
              </a:rPr>
              <a:t> when building </a:t>
            </a:r>
            <a:r>
              <a:rPr lang="en-US" dirty="0" err="1"/>
              <a:t>userData</a:t>
            </a:r>
            <a:r>
              <a:rPr lang="en-US" sz="1200" b="0" i="0" kern="1200" dirty="0">
                <a:solidFill>
                  <a:schemeClr val="tx1"/>
                </a:solidFill>
                <a:effectLst/>
                <a:latin typeface="+mn-lt"/>
                <a:ea typeface="+mn-ea"/>
                <a:cs typeface="+mn-cs"/>
              </a:rPr>
              <a:t>, Spark will now know that it is hash-partitioned, and calls to </a:t>
            </a:r>
            <a:r>
              <a:rPr lang="en-US" dirty="0"/>
              <a:t>join()</a:t>
            </a:r>
            <a:r>
              <a:rPr lang="en-US" sz="1200" b="0" i="0" kern="1200" dirty="0">
                <a:solidFill>
                  <a:schemeClr val="tx1"/>
                </a:solidFill>
                <a:effectLst/>
                <a:latin typeface="+mn-lt"/>
                <a:ea typeface="+mn-ea"/>
                <a:cs typeface="+mn-cs"/>
              </a:rPr>
              <a:t> on it will take advantage of this information. In particular, when we call </a:t>
            </a:r>
            <a:r>
              <a:rPr lang="en-US" dirty="0" err="1"/>
              <a:t>userData.join</a:t>
            </a:r>
            <a:r>
              <a:rPr lang="en-US" dirty="0"/>
              <a:t>(events)</a:t>
            </a:r>
            <a:r>
              <a:rPr lang="en-US" sz="1200" b="0" i="0" kern="1200" dirty="0">
                <a:solidFill>
                  <a:schemeClr val="tx1"/>
                </a:solidFill>
                <a:effectLst/>
                <a:latin typeface="+mn-lt"/>
                <a:ea typeface="+mn-ea"/>
                <a:cs typeface="+mn-cs"/>
              </a:rPr>
              <a:t>, Spark will shuffle only the </a:t>
            </a:r>
            <a:r>
              <a:rPr lang="en-US" dirty="0"/>
              <a:t>events</a:t>
            </a:r>
            <a:r>
              <a:rPr lang="en-US" sz="1200" b="0" i="0" kern="1200" dirty="0">
                <a:solidFill>
                  <a:schemeClr val="tx1"/>
                </a:solidFill>
                <a:effectLst/>
                <a:latin typeface="+mn-lt"/>
                <a:ea typeface="+mn-ea"/>
                <a:cs typeface="+mn-cs"/>
              </a:rPr>
              <a:t> RDD, sending events with each particular </a:t>
            </a:r>
            <a:r>
              <a:rPr lang="en-US" dirty="0" err="1"/>
              <a:t>UserID</a:t>
            </a:r>
            <a:r>
              <a:rPr lang="en-US" sz="1200" b="0" i="0" kern="1200" dirty="0" err="1">
                <a:solidFill>
                  <a:schemeClr val="tx1"/>
                </a:solidFill>
                <a:effectLst/>
                <a:latin typeface="+mn-lt"/>
                <a:ea typeface="+mn-ea"/>
                <a:cs typeface="+mn-cs"/>
              </a:rPr>
              <a:t>to</a:t>
            </a:r>
            <a:r>
              <a:rPr lang="en-US" sz="1200" b="0" i="0" kern="1200" dirty="0">
                <a:solidFill>
                  <a:schemeClr val="tx1"/>
                </a:solidFill>
                <a:effectLst/>
                <a:latin typeface="+mn-lt"/>
                <a:ea typeface="+mn-ea"/>
                <a:cs typeface="+mn-cs"/>
              </a:rPr>
              <a:t> the machine that contains the corresponding hash partition of </a:t>
            </a:r>
            <a:r>
              <a:rPr lang="en-US" dirty="0" err="1"/>
              <a:t>userData</a:t>
            </a:r>
            <a:r>
              <a:rPr lang="en-US" sz="1200" b="0" i="0" kern="1200" dirty="0">
                <a:solidFill>
                  <a:schemeClr val="tx1"/>
                </a:solidFill>
                <a:effectLst/>
                <a:latin typeface="+mn-lt"/>
                <a:ea typeface="+mn-ea"/>
                <a:cs typeface="+mn-cs"/>
              </a:rPr>
              <a:t>(see </a:t>
            </a:r>
            <a:r>
              <a:rPr lang="en-US" sz="1200" b="0" i="0" u="none" strike="noStrike" kern="1200" dirty="0">
                <a:solidFill>
                  <a:schemeClr val="tx1"/>
                </a:solidFill>
                <a:effectLst/>
                <a:latin typeface="+mn-lt"/>
                <a:ea typeface="+mn-ea"/>
                <a:cs typeface="+mn-cs"/>
                <a:hlinkClick r:id="rId4"/>
              </a:rPr>
              <a:t>Figure 4-5</a:t>
            </a:r>
            <a:r>
              <a:rPr lang="en-US" sz="1200" b="0" i="0" kern="1200" dirty="0">
                <a:solidFill>
                  <a:schemeClr val="tx1"/>
                </a:solidFill>
                <a:effectLst/>
                <a:latin typeface="+mn-lt"/>
                <a:ea typeface="+mn-ea"/>
                <a:cs typeface="+mn-cs"/>
              </a:rPr>
              <a:t>). The result is that a lot less data is communicated over the network, and the program runs significantly faster.</a:t>
            </a:r>
            <a:endParaRPr lang="en-US" dirty="0"/>
          </a:p>
          <a:p>
            <a:r>
              <a:rPr lang="en-US" dirty="0" err="1"/>
              <a:t>Hash</a:t>
            </a:r>
            <a:r>
              <a:rPr lang="en-US" baseline="0" dirty="0" err="1"/>
              <a:t>partitioning</a:t>
            </a:r>
            <a:endParaRPr lang="en-US" baseline="0" dirty="0"/>
          </a:p>
          <a:p>
            <a:r>
              <a:rPr lang="en-US" b="1" baseline="0" dirty="0"/>
              <a:t>Operations that benefit from partitioning: Shuffling data by key</a:t>
            </a:r>
          </a:p>
          <a:p>
            <a:endParaRPr lang="en-US" dirty="0"/>
          </a:p>
          <a:p>
            <a:pPr fontAlgn="base"/>
            <a:br>
              <a:rPr lang="en-US" sz="1200" b="0" i="0"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51E5143C-92E2-4E3E-9928-78C6E04891BE}" type="slidenum">
              <a:rPr lang="ko-KR" altLang="en-US" smtClean="0"/>
              <a:t>71</a:t>
            </a:fld>
            <a:endParaRPr lang="ko-KR" altLang="en-US"/>
          </a:p>
        </p:txBody>
      </p:sp>
    </p:spTree>
    <p:extLst>
      <p:ext uri="{BB962C8B-B14F-4D97-AF65-F5344CB8AC3E}">
        <p14:creationId xmlns:p14="http://schemas.microsoft.com/office/powerpoint/2010/main" val="426524460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1E5143C-92E2-4E3E-9928-78C6E04891BE}" type="slidenum">
              <a:rPr lang="ko-KR" altLang="en-US" smtClean="0"/>
              <a:t>80</a:t>
            </a:fld>
            <a:endParaRPr lang="ko-KR" altLang="en-US"/>
          </a:p>
        </p:txBody>
      </p:sp>
    </p:spTree>
    <p:extLst>
      <p:ext uri="{BB962C8B-B14F-4D97-AF65-F5344CB8AC3E}">
        <p14:creationId xmlns:p14="http://schemas.microsoft.com/office/powerpoint/2010/main" val="122999686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1E5143C-92E2-4E3E-9928-78C6E04891BE}" type="slidenum">
              <a:rPr lang="ko-KR" altLang="en-US" smtClean="0"/>
              <a:t>81</a:t>
            </a:fld>
            <a:endParaRPr lang="ko-KR" altLang="en-US"/>
          </a:p>
        </p:txBody>
      </p:sp>
    </p:spTree>
    <p:extLst>
      <p:ext uri="{BB962C8B-B14F-4D97-AF65-F5344CB8AC3E}">
        <p14:creationId xmlns:p14="http://schemas.microsoft.com/office/powerpoint/2010/main" val="66607903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1) analyzing a logical plan to resolve references, (2) logical plan optimization, (3) physical planning, and (4) code generation to compile parts of the query to Java bytecode. </a:t>
            </a:r>
            <a:endParaRPr lang="en-US" dirty="0"/>
          </a:p>
        </p:txBody>
      </p:sp>
      <p:sp>
        <p:nvSpPr>
          <p:cNvPr id="4" name="Slide Number Placeholder 3"/>
          <p:cNvSpPr>
            <a:spLocks noGrp="1"/>
          </p:cNvSpPr>
          <p:nvPr>
            <p:ph type="sldNum" sz="quarter" idx="10"/>
          </p:nvPr>
        </p:nvSpPr>
        <p:spPr/>
        <p:txBody>
          <a:bodyPr/>
          <a:lstStyle/>
          <a:p>
            <a:fld id="{39C7B049-0BAD-ED41-9423-61E4262B8920}" type="slidenum">
              <a:rPr lang="en-US" smtClean="0"/>
              <a:t>85</a:t>
            </a:fld>
            <a:endParaRPr lang="en-US"/>
          </a:p>
        </p:txBody>
      </p:sp>
    </p:spTree>
    <p:extLst>
      <p:ext uri="{BB962C8B-B14F-4D97-AF65-F5344CB8AC3E}">
        <p14:creationId xmlns:p14="http://schemas.microsoft.com/office/powerpoint/2010/main" val="6276271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9C7B049-0BAD-ED41-9423-61E4262B8920}" type="slidenum">
              <a:rPr lang="en-US" smtClean="0"/>
              <a:t>89</a:t>
            </a:fld>
            <a:endParaRPr lang="en-US"/>
          </a:p>
        </p:txBody>
      </p:sp>
    </p:spTree>
    <p:extLst>
      <p:ext uri="{BB962C8B-B14F-4D97-AF65-F5344CB8AC3E}">
        <p14:creationId xmlns:p14="http://schemas.microsoft.com/office/powerpoint/2010/main" val="5625851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1D899F8-12DC-9849-820B-BA5877D202DF}" type="slidenum">
              <a:rPr lang="en-US" smtClean="0"/>
              <a:t>13</a:t>
            </a:fld>
            <a:endParaRPr lang="en-US"/>
          </a:p>
        </p:txBody>
      </p:sp>
    </p:spTree>
    <p:extLst>
      <p:ext uri="{BB962C8B-B14F-4D97-AF65-F5344CB8AC3E}">
        <p14:creationId xmlns:p14="http://schemas.microsoft.com/office/powerpoint/2010/main" val="280156817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9C7B049-0BAD-ED41-9423-61E4262B8920}" type="slidenum">
              <a:rPr lang="en-US" smtClean="0"/>
              <a:t>90</a:t>
            </a:fld>
            <a:endParaRPr lang="en-US"/>
          </a:p>
        </p:txBody>
      </p:sp>
    </p:spTree>
    <p:extLst>
      <p:ext uri="{BB962C8B-B14F-4D97-AF65-F5344CB8AC3E}">
        <p14:creationId xmlns:p14="http://schemas.microsoft.com/office/powerpoint/2010/main" val="411456655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Columnar vs row-based</a:t>
            </a:r>
          </a:p>
          <a:p>
            <a:endParaRPr lang="en-US" dirty="0"/>
          </a:p>
          <a:p>
            <a:r>
              <a:rPr lang="en-US" dirty="0"/>
              <a:t>A logical table</a:t>
            </a:r>
          </a:p>
          <a:p>
            <a:r>
              <a:rPr lang="en-US" dirty="0"/>
              <a:t>A B C</a:t>
            </a:r>
          </a:p>
          <a:p>
            <a:r>
              <a:rPr lang="en-US" dirty="0"/>
              <a:t>A1 B1 C1</a:t>
            </a:r>
          </a:p>
          <a:p>
            <a:r>
              <a:rPr lang="en-US" dirty="0"/>
              <a:t>A2 B2 C2</a:t>
            </a:r>
          </a:p>
          <a:p>
            <a:r>
              <a:rPr lang="en-US" dirty="0"/>
              <a:t>A3 B3 C3</a:t>
            </a:r>
          </a:p>
          <a:p>
            <a:br>
              <a:rPr lang="en-US" dirty="0"/>
            </a:br>
            <a:r>
              <a:rPr lang="en-US" dirty="0"/>
              <a:t>In a low-based layout </a:t>
            </a:r>
            <a:br>
              <a:rPr lang="en-US" dirty="0"/>
            </a:br>
            <a:r>
              <a:rPr lang="en-US" dirty="0"/>
              <a:t>A1 B1 C1 A2 B2 C2 A3 B3 C3</a:t>
            </a:r>
            <a:br>
              <a:rPr lang="en-US" dirty="0"/>
            </a:br>
            <a:br>
              <a:rPr lang="en-US" dirty="0"/>
            </a:br>
            <a:r>
              <a:rPr lang="en-US" dirty="0"/>
              <a:t>In a column-oriented layout</a:t>
            </a:r>
            <a:br>
              <a:rPr lang="en-US" dirty="0"/>
            </a:br>
            <a:r>
              <a:rPr lang="en-US" dirty="0"/>
              <a:t>A1 A2 A3 B1 B2 B3 C1 C2 C3</a:t>
            </a:r>
            <a:br>
              <a:rPr lang="en-US" dirty="0"/>
            </a:br>
            <a:endParaRPr lang="en-US" dirty="0"/>
          </a:p>
        </p:txBody>
      </p:sp>
      <p:sp>
        <p:nvSpPr>
          <p:cNvPr id="4" name="Slide Number Placeholder 3"/>
          <p:cNvSpPr>
            <a:spLocks noGrp="1"/>
          </p:cNvSpPr>
          <p:nvPr>
            <p:ph type="sldNum" sz="quarter" idx="10"/>
          </p:nvPr>
        </p:nvSpPr>
        <p:spPr/>
        <p:txBody>
          <a:bodyPr/>
          <a:lstStyle/>
          <a:p>
            <a:fld id="{39C7B049-0BAD-ED41-9423-61E4262B8920}" type="slidenum">
              <a:rPr lang="en-US" smtClean="0"/>
              <a:t>93</a:t>
            </a:fld>
            <a:endParaRPr lang="en-US"/>
          </a:p>
        </p:txBody>
      </p:sp>
    </p:spTree>
    <p:extLst>
      <p:ext uri="{BB962C8B-B14F-4D97-AF65-F5344CB8AC3E}">
        <p14:creationId xmlns:p14="http://schemas.microsoft.com/office/powerpoint/2010/main" val="425609415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partitionBy</a:t>
            </a:r>
            <a:r>
              <a:rPr lang="en-US" sz="1200" b="0" i="0" kern="1200" dirty="0">
                <a:solidFill>
                  <a:schemeClr val="tx1"/>
                </a:solidFill>
                <a:effectLst/>
                <a:latin typeface="+mn-lt"/>
                <a:ea typeface="+mn-ea"/>
                <a:cs typeface="+mn-cs"/>
              </a:rPr>
              <a:t> creates a directory structure as described in the </a:t>
            </a:r>
            <a:r>
              <a:rPr lang="en-US" sz="1200" b="0" i="0" u="none" strike="noStrike" kern="1200" dirty="0">
                <a:solidFill>
                  <a:schemeClr val="tx1"/>
                </a:solidFill>
                <a:effectLst/>
                <a:latin typeface="+mn-lt"/>
                <a:ea typeface="+mn-ea"/>
                <a:cs typeface="+mn-cs"/>
                <a:hlinkClick r:id="rId3"/>
              </a:rPr>
              <a:t>Partition Discovery</a:t>
            </a:r>
            <a:r>
              <a:rPr lang="en-US" sz="1200" b="0" i="0" kern="1200" dirty="0">
                <a:solidFill>
                  <a:schemeClr val="tx1"/>
                </a:solidFill>
                <a:effectLst/>
                <a:latin typeface="+mn-lt"/>
                <a:ea typeface="+mn-ea"/>
                <a:cs typeface="+mn-cs"/>
              </a:rPr>
              <a:t> section. Thus, it has limited applicability to columns with high cardinality. </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High</a:t>
            </a:r>
            <a:r>
              <a:rPr lang="en-US" sz="1200" b="0" i="0" kern="1200" dirty="0">
                <a:solidFill>
                  <a:schemeClr val="tx1"/>
                </a:solidFill>
                <a:effectLst/>
                <a:latin typeface="+mn-lt"/>
                <a:ea typeface="+mn-ea"/>
                <a:cs typeface="+mn-cs"/>
              </a:rPr>
              <a:t>-</a:t>
            </a:r>
            <a:r>
              <a:rPr lang="en-US" sz="1200" b="1" i="0" kern="1200" dirty="0">
                <a:solidFill>
                  <a:schemeClr val="tx1"/>
                </a:solidFill>
                <a:effectLst/>
                <a:latin typeface="+mn-lt"/>
                <a:ea typeface="+mn-ea"/>
                <a:cs typeface="+mn-cs"/>
              </a:rPr>
              <a:t>cardinality</a:t>
            </a:r>
            <a:r>
              <a:rPr lang="en-US" sz="1200" b="0" i="0" kern="1200" dirty="0">
                <a:solidFill>
                  <a:schemeClr val="tx1"/>
                </a:solidFill>
                <a:effectLst/>
                <a:latin typeface="+mn-lt"/>
                <a:ea typeface="+mn-ea"/>
                <a:cs typeface="+mn-cs"/>
              </a:rPr>
              <a:t> refers to columns with values that are very uncommon or unique.</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In contrast </a:t>
            </a:r>
            <a:r>
              <a:rPr lang="en-US" dirty="0" err="1"/>
              <a:t>bucketBy</a:t>
            </a:r>
            <a:r>
              <a:rPr lang="en-US" sz="1200" b="0" i="0" kern="1200" dirty="0">
                <a:solidFill>
                  <a:schemeClr val="tx1"/>
                </a:solidFill>
                <a:effectLst/>
                <a:latin typeface="+mn-lt"/>
                <a:ea typeface="+mn-ea"/>
                <a:cs typeface="+mn-cs"/>
              </a:rPr>
              <a:t> distributes data across a fixed number of buckets and can be used when a number of unique values is unbounded</a:t>
            </a:r>
          </a:p>
          <a:p>
            <a:endParaRPr lang="en-US" dirty="0"/>
          </a:p>
        </p:txBody>
      </p:sp>
      <p:sp>
        <p:nvSpPr>
          <p:cNvPr id="4" name="Slide Number Placeholder 3"/>
          <p:cNvSpPr>
            <a:spLocks noGrp="1"/>
          </p:cNvSpPr>
          <p:nvPr>
            <p:ph type="sldNum" sz="quarter" idx="10"/>
          </p:nvPr>
        </p:nvSpPr>
        <p:spPr/>
        <p:txBody>
          <a:bodyPr/>
          <a:lstStyle/>
          <a:p>
            <a:fld id="{39C7B049-0BAD-ED41-9423-61E4262B8920}" type="slidenum">
              <a:rPr lang="en-US" smtClean="0"/>
              <a:t>94</a:t>
            </a:fld>
            <a:endParaRPr lang="en-US"/>
          </a:p>
        </p:txBody>
      </p:sp>
    </p:spTree>
    <p:extLst>
      <p:ext uri="{BB962C8B-B14F-4D97-AF65-F5344CB8AC3E}">
        <p14:creationId xmlns:p14="http://schemas.microsoft.com/office/powerpoint/2010/main" val="24501686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Each box : an RDD</a:t>
            </a:r>
          </a:p>
          <a:p>
            <a:r>
              <a:rPr lang="en-US" dirty="0"/>
              <a:t>Partition : a shaded rectangle</a:t>
            </a:r>
          </a:p>
        </p:txBody>
      </p:sp>
      <p:sp>
        <p:nvSpPr>
          <p:cNvPr id="4" name="Slide Number Placeholder 3"/>
          <p:cNvSpPr>
            <a:spLocks noGrp="1"/>
          </p:cNvSpPr>
          <p:nvPr>
            <p:ph type="sldNum" sz="quarter" idx="10"/>
          </p:nvPr>
        </p:nvSpPr>
        <p:spPr/>
        <p:txBody>
          <a:bodyPr/>
          <a:lstStyle/>
          <a:p>
            <a:fld id="{39C7B049-0BAD-ED41-9423-61E4262B8920}" type="slidenum">
              <a:rPr lang="en-US" smtClean="0"/>
              <a:t>15</a:t>
            </a:fld>
            <a:endParaRPr lang="en-US"/>
          </a:p>
        </p:txBody>
      </p:sp>
    </p:spTree>
    <p:extLst>
      <p:ext uri="{BB962C8B-B14F-4D97-AF65-F5344CB8AC3E}">
        <p14:creationId xmlns:p14="http://schemas.microsoft.com/office/powerpoint/2010/main" val="24316225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Shape 31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8" name="Shape 318"/>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9861038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Shape 36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69" name="Shape 369"/>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3409024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Shape 4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32" name="Shape 432"/>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a:p>
          <a:p>
            <a:pPr lvl="0" rtl="0">
              <a:spcBef>
                <a:spcPts val="0"/>
              </a:spcBef>
              <a:buNone/>
            </a:pPr>
            <a:endParaRPr/>
          </a:p>
        </p:txBody>
      </p:sp>
    </p:spTree>
    <p:extLst>
      <p:ext uri="{BB962C8B-B14F-4D97-AF65-F5344CB8AC3E}">
        <p14:creationId xmlns:p14="http://schemas.microsoft.com/office/powerpoint/2010/main" val="14386800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This job performs a simple word count. First, it performs a </a:t>
            </a:r>
            <a:r>
              <a:rPr lang="en-US" sz="1200" b="0" i="1" kern="1200" dirty="0" err="1">
                <a:solidFill>
                  <a:schemeClr val="tx1"/>
                </a:solidFill>
                <a:effectLst/>
                <a:latin typeface="+mn-lt"/>
                <a:ea typeface="+mn-ea"/>
                <a:cs typeface="+mn-cs"/>
              </a:rPr>
              <a:t>textFile</a:t>
            </a:r>
            <a:r>
              <a:rPr lang="en-US" sz="1200" b="0" i="1"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operation to read an input file in HDFS, then a </a:t>
            </a:r>
            <a:r>
              <a:rPr lang="en-US" sz="1200" b="0" i="1" kern="1200" dirty="0" err="1">
                <a:solidFill>
                  <a:schemeClr val="tx1"/>
                </a:solidFill>
                <a:effectLst/>
                <a:latin typeface="+mn-lt"/>
                <a:ea typeface="+mn-ea"/>
                <a:cs typeface="+mn-cs"/>
              </a:rPr>
              <a:t>flatMap</a:t>
            </a:r>
            <a:r>
              <a:rPr lang="en-US" sz="1200" b="0" i="0" kern="1200" dirty="0">
                <a:solidFill>
                  <a:schemeClr val="tx1"/>
                </a:solidFill>
                <a:effectLst/>
                <a:latin typeface="+mn-lt"/>
                <a:ea typeface="+mn-ea"/>
                <a:cs typeface="+mn-cs"/>
              </a:rPr>
              <a:t> operation to split each line into words, then a </a:t>
            </a:r>
            <a:r>
              <a:rPr lang="en-US" sz="1200" b="0" i="1" kern="1200" dirty="0" err="1">
                <a:solidFill>
                  <a:schemeClr val="tx1"/>
                </a:solidFill>
                <a:effectLst/>
                <a:latin typeface="+mn-lt"/>
                <a:ea typeface="+mn-ea"/>
                <a:cs typeface="+mn-cs"/>
              </a:rPr>
              <a:t>map</a:t>
            </a:r>
            <a:r>
              <a:rPr lang="en-US" sz="1200" b="0" i="0" kern="1200" dirty="0" err="1">
                <a:solidFill>
                  <a:schemeClr val="tx1"/>
                </a:solidFill>
                <a:effectLst/>
                <a:latin typeface="+mn-lt"/>
                <a:ea typeface="+mn-ea"/>
                <a:cs typeface="+mn-cs"/>
              </a:rPr>
              <a:t>operation</a:t>
            </a:r>
            <a:r>
              <a:rPr lang="en-US" sz="1200" b="0" i="0" kern="1200" dirty="0">
                <a:solidFill>
                  <a:schemeClr val="tx1"/>
                </a:solidFill>
                <a:effectLst/>
                <a:latin typeface="+mn-lt"/>
                <a:ea typeface="+mn-ea"/>
                <a:cs typeface="+mn-cs"/>
              </a:rPr>
              <a:t> to form (word, 1) pairs, then finally a </a:t>
            </a:r>
            <a:r>
              <a:rPr lang="en-US" sz="1200" b="0" i="1" kern="1200" dirty="0" err="1">
                <a:solidFill>
                  <a:schemeClr val="tx1"/>
                </a:solidFill>
                <a:effectLst/>
                <a:latin typeface="+mn-lt"/>
                <a:ea typeface="+mn-ea"/>
                <a:cs typeface="+mn-cs"/>
              </a:rPr>
              <a:t>reduceByKey</a:t>
            </a:r>
            <a:r>
              <a:rPr lang="en-US" sz="1200" b="0" i="0" kern="1200" dirty="0">
                <a:solidFill>
                  <a:schemeClr val="tx1"/>
                </a:solidFill>
                <a:effectLst/>
                <a:latin typeface="+mn-lt"/>
                <a:ea typeface="+mn-ea"/>
                <a:cs typeface="+mn-cs"/>
              </a:rPr>
              <a:t> operation to sum the counts for each word.</a:t>
            </a:r>
          </a:p>
          <a:p>
            <a:r>
              <a:rPr lang="en-US" sz="1200" b="0" i="0" kern="1200" dirty="0">
                <a:solidFill>
                  <a:schemeClr val="tx1"/>
                </a:solidFill>
                <a:effectLst/>
                <a:latin typeface="+mn-lt"/>
                <a:ea typeface="+mn-ea"/>
                <a:cs typeface="+mn-cs"/>
              </a:rPr>
              <a:t>The blue shaded boxes in the visualization refer to the Spark operation that the user calls in his / her code. The dots in these boxes represent RDDs created in the corresponding operations. The operations themselves are grouped by the stage they are run in.</a:t>
            </a:r>
          </a:p>
          <a:p>
            <a:r>
              <a:rPr lang="en-US" sz="1200" b="0" i="0" kern="1200" dirty="0">
                <a:solidFill>
                  <a:schemeClr val="tx1"/>
                </a:solidFill>
                <a:effectLst/>
                <a:latin typeface="+mn-lt"/>
                <a:ea typeface="+mn-ea"/>
                <a:cs typeface="+mn-cs"/>
              </a:rPr>
              <a:t>There are a few observations that can be garnered from this visualization. First, it reveals the Spark optimization of pipelining operations that are not separated by shuffles. In particular, after reading from an input partition from HDFS, each executor directly applies the subsequent </a:t>
            </a:r>
            <a:r>
              <a:rPr lang="en-US" sz="1200" b="0" i="1" kern="1200" dirty="0" err="1">
                <a:solidFill>
                  <a:schemeClr val="tx1"/>
                </a:solidFill>
                <a:effectLst/>
                <a:latin typeface="+mn-lt"/>
                <a:ea typeface="+mn-ea"/>
                <a:cs typeface="+mn-cs"/>
              </a:rPr>
              <a:t>flatMap</a:t>
            </a:r>
            <a:r>
              <a:rPr lang="en-US" sz="1200" b="0" i="1"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and </a:t>
            </a:r>
            <a:r>
              <a:rPr lang="en-US" sz="1200" b="0" i="1" kern="1200" dirty="0">
                <a:solidFill>
                  <a:schemeClr val="tx1"/>
                </a:solidFill>
                <a:effectLst/>
                <a:latin typeface="+mn-lt"/>
                <a:ea typeface="+mn-ea"/>
                <a:cs typeface="+mn-cs"/>
              </a:rPr>
              <a:t>map</a:t>
            </a:r>
            <a:r>
              <a:rPr lang="en-US" sz="1200" b="0" i="0" kern="1200" dirty="0">
                <a:solidFill>
                  <a:schemeClr val="tx1"/>
                </a:solidFill>
                <a:effectLst/>
                <a:latin typeface="+mn-lt"/>
                <a:ea typeface="+mn-ea"/>
                <a:cs typeface="+mn-cs"/>
              </a:rPr>
              <a:t> functions to the partition in the same task, obviating the need to trigger another stage.</a:t>
            </a:r>
          </a:p>
          <a:p>
            <a:r>
              <a:rPr lang="en-US" sz="1200" b="0" i="0" kern="1200" dirty="0">
                <a:solidFill>
                  <a:schemeClr val="tx1"/>
                </a:solidFill>
                <a:effectLst/>
                <a:latin typeface="+mn-lt"/>
                <a:ea typeface="+mn-ea"/>
                <a:cs typeface="+mn-cs"/>
              </a:rPr>
              <a:t>Second, one of the RDDs is cached in the first stage (denoted by the green highlight). Since the enclosing operation involves reading from HDFS, caching this RDD means future computations on this RDD can access at least a subset of the original file from memory instead of from HDFS.</a:t>
            </a:r>
          </a:p>
          <a:p>
            <a:endParaRPr lang="en-US" dirty="0"/>
          </a:p>
        </p:txBody>
      </p:sp>
      <p:sp>
        <p:nvSpPr>
          <p:cNvPr id="4" name="Slide Number Placeholder 3"/>
          <p:cNvSpPr>
            <a:spLocks noGrp="1"/>
          </p:cNvSpPr>
          <p:nvPr>
            <p:ph type="sldNum" sz="quarter" idx="10"/>
          </p:nvPr>
        </p:nvSpPr>
        <p:spPr/>
        <p:txBody>
          <a:bodyPr/>
          <a:lstStyle/>
          <a:p>
            <a:fld id="{39C7B049-0BAD-ED41-9423-61E4262B8920}" type="slidenum">
              <a:rPr lang="en-US" smtClean="0"/>
              <a:t>19</a:t>
            </a:fld>
            <a:endParaRPr lang="en-US"/>
          </a:p>
        </p:txBody>
      </p:sp>
    </p:spTree>
    <p:extLst>
      <p:ext uri="{BB962C8B-B14F-4D97-AF65-F5344CB8AC3E}">
        <p14:creationId xmlns:p14="http://schemas.microsoft.com/office/powerpoint/2010/main" val="32128044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conf</a:t>
            </a:r>
            <a:r>
              <a:rPr lang="en-US" dirty="0"/>
              <a:t>/log4j.properties</a:t>
            </a:r>
          </a:p>
          <a:p>
            <a:r>
              <a:rPr lang="en-US" dirty="0"/>
              <a:t> log4j.rootCategory=INFO, console</a:t>
            </a:r>
          </a:p>
          <a:p>
            <a:pPr marL="0" marR="0" indent="0" algn="l" defTabSz="914400" rtl="0" eaLnBrk="1" fontAlgn="auto" latinLnBrk="1" hangingPunct="1">
              <a:lnSpc>
                <a:spcPct val="100000"/>
              </a:lnSpc>
              <a:spcBef>
                <a:spcPts val="0"/>
              </a:spcBef>
              <a:spcAft>
                <a:spcPts val="0"/>
              </a:spcAft>
              <a:buClrTx/>
              <a:buSzTx/>
              <a:buFontTx/>
              <a:buNone/>
              <a:tabLst/>
              <a:defRPr/>
            </a:pPr>
            <a:r>
              <a:rPr lang="en-US" dirty="0"/>
              <a:t> log4j.rootCategory=WARN, console</a:t>
            </a:r>
          </a:p>
          <a:p>
            <a:endParaRPr lang="en-US" dirty="0"/>
          </a:p>
        </p:txBody>
      </p:sp>
      <p:sp>
        <p:nvSpPr>
          <p:cNvPr id="4" name="Slide Number Placeholder 3"/>
          <p:cNvSpPr>
            <a:spLocks noGrp="1"/>
          </p:cNvSpPr>
          <p:nvPr>
            <p:ph type="sldNum" sz="quarter" idx="10"/>
          </p:nvPr>
        </p:nvSpPr>
        <p:spPr/>
        <p:txBody>
          <a:bodyPr/>
          <a:lstStyle/>
          <a:p>
            <a:fld id="{51E5143C-92E2-4E3E-9928-78C6E04891BE}" type="slidenum">
              <a:rPr lang="ko-KR" altLang="en-US" smtClean="0"/>
              <a:t>20</a:t>
            </a:fld>
            <a:endParaRPr lang="ko-KR" altLang="en-US"/>
          </a:p>
        </p:txBody>
      </p:sp>
    </p:spTree>
    <p:extLst>
      <p:ext uri="{BB962C8B-B14F-4D97-AF65-F5344CB8AC3E}">
        <p14:creationId xmlns:p14="http://schemas.microsoft.com/office/powerpoint/2010/main" val="344995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5C72E6-8ED9-0B42-9302-371170E7CB0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55ED2B2-F218-AF44-9A33-23BD2C7303E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1408DE6-5536-3842-94A3-679AC3633DAB}"/>
              </a:ext>
            </a:extLst>
          </p:cNvPr>
          <p:cNvSpPr>
            <a:spLocks noGrp="1"/>
          </p:cNvSpPr>
          <p:nvPr>
            <p:ph type="dt" sz="half" idx="10"/>
          </p:nvPr>
        </p:nvSpPr>
        <p:spPr/>
        <p:txBody>
          <a:bodyPr/>
          <a:lstStyle/>
          <a:p>
            <a:fld id="{18C27350-8245-DA43-A44F-9A326DE9D625}" type="datetimeFigureOut">
              <a:rPr lang="en-US" smtClean="0"/>
              <a:t>3/24/18</a:t>
            </a:fld>
            <a:endParaRPr lang="en-US"/>
          </a:p>
        </p:txBody>
      </p:sp>
      <p:sp>
        <p:nvSpPr>
          <p:cNvPr id="5" name="Footer Placeholder 4">
            <a:extLst>
              <a:ext uri="{FF2B5EF4-FFF2-40B4-BE49-F238E27FC236}">
                <a16:creationId xmlns:a16="http://schemas.microsoft.com/office/drawing/2014/main" id="{6A2A2E58-6327-5D47-AE51-B6D4701B371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9E70F7-9566-FC44-88D7-08EDEB6C9304}"/>
              </a:ext>
            </a:extLst>
          </p:cNvPr>
          <p:cNvSpPr>
            <a:spLocks noGrp="1"/>
          </p:cNvSpPr>
          <p:nvPr>
            <p:ph type="sldNum" sz="quarter" idx="12"/>
          </p:nvPr>
        </p:nvSpPr>
        <p:spPr/>
        <p:txBody>
          <a:bodyPr/>
          <a:lstStyle/>
          <a:p>
            <a:fld id="{1E50F82B-D184-A144-8B58-8BF3C7B31F77}" type="slidenum">
              <a:rPr lang="en-US" smtClean="0"/>
              <a:t>‹#›</a:t>
            </a:fld>
            <a:endParaRPr lang="en-US"/>
          </a:p>
        </p:txBody>
      </p:sp>
    </p:spTree>
    <p:extLst>
      <p:ext uri="{BB962C8B-B14F-4D97-AF65-F5344CB8AC3E}">
        <p14:creationId xmlns:p14="http://schemas.microsoft.com/office/powerpoint/2010/main" val="23577727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549FA-C1E6-1349-8DC6-6D843F457B7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3DBA475-90E6-A645-944D-DC0F9BB048A0}"/>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173E54-6E5F-2E46-84F2-D000B8B8D030}"/>
              </a:ext>
            </a:extLst>
          </p:cNvPr>
          <p:cNvSpPr>
            <a:spLocks noGrp="1"/>
          </p:cNvSpPr>
          <p:nvPr>
            <p:ph type="dt" sz="half" idx="10"/>
          </p:nvPr>
        </p:nvSpPr>
        <p:spPr/>
        <p:txBody>
          <a:bodyPr/>
          <a:lstStyle/>
          <a:p>
            <a:fld id="{18C27350-8245-DA43-A44F-9A326DE9D625}" type="datetimeFigureOut">
              <a:rPr lang="en-US" smtClean="0"/>
              <a:t>3/24/18</a:t>
            </a:fld>
            <a:endParaRPr lang="en-US"/>
          </a:p>
        </p:txBody>
      </p:sp>
      <p:sp>
        <p:nvSpPr>
          <p:cNvPr id="5" name="Footer Placeholder 4">
            <a:extLst>
              <a:ext uri="{FF2B5EF4-FFF2-40B4-BE49-F238E27FC236}">
                <a16:creationId xmlns:a16="http://schemas.microsoft.com/office/drawing/2014/main" id="{F7B59137-5D3E-9948-93F7-25FE8F123A7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8EFF83D-7014-124C-991C-10D717E79796}"/>
              </a:ext>
            </a:extLst>
          </p:cNvPr>
          <p:cNvSpPr>
            <a:spLocks noGrp="1"/>
          </p:cNvSpPr>
          <p:nvPr>
            <p:ph type="sldNum" sz="quarter" idx="12"/>
          </p:nvPr>
        </p:nvSpPr>
        <p:spPr/>
        <p:txBody>
          <a:bodyPr/>
          <a:lstStyle/>
          <a:p>
            <a:fld id="{1E50F82B-D184-A144-8B58-8BF3C7B31F77}" type="slidenum">
              <a:rPr lang="en-US" smtClean="0"/>
              <a:t>‹#›</a:t>
            </a:fld>
            <a:endParaRPr lang="en-US"/>
          </a:p>
        </p:txBody>
      </p:sp>
    </p:spTree>
    <p:extLst>
      <p:ext uri="{BB962C8B-B14F-4D97-AF65-F5344CB8AC3E}">
        <p14:creationId xmlns:p14="http://schemas.microsoft.com/office/powerpoint/2010/main" val="30533515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A391657-5473-AB44-AD26-918DBE3A8E2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E2E1379-B23C-7E49-87FD-D4C59A3F354E}"/>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E475708-2DAF-E94E-9FDD-A70270A5356B}"/>
              </a:ext>
            </a:extLst>
          </p:cNvPr>
          <p:cNvSpPr>
            <a:spLocks noGrp="1"/>
          </p:cNvSpPr>
          <p:nvPr>
            <p:ph type="dt" sz="half" idx="10"/>
          </p:nvPr>
        </p:nvSpPr>
        <p:spPr/>
        <p:txBody>
          <a:bodyPr/>
          <a:lstStyle/>
          <a:p>
            <a:fld id="{18C27350-8245-DA43-A44F-9A326DE9D625}" type="datetimeFigureOut">
              <a:rPr lang="en-US" smtClean="0"/>
              <a:t>3/24/18</a:t>
            </a:fld>
            <a:endParaRPr lang="en-US"/>
          </a:p>
        </p:txBody>
      </p:sp>
      <p:sp>
        <p:nvSpPr>
          <p:cNvPr id="5" name="Footer Placeholder 4">
            <a:extLst>
              <a:ext uri="{FF2B5EF4-FFF2-40B4-BE49-F238E27FC236}">
                <a16:creationId xmlns:a16="http://schemas.microsoft.com/office/drawing/2014/main" id="{7327C0DE-AB25-234B-84CA-3FE56355BF2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49C9781-3D5B-2C48-93D6-285763BF122A}"/>
              </a:ext>
            </a:extLst>
          </p:cNvPr>
          <p:cNvSpPr>
            <a:spLocks noGrp="1"/>
          </p:cNvSpPr>
          <p:nvPr>
            <p:ph type="sldNum" sz="quarter" idx="12"/>
          </p:nvPr>
        </p:nvSpPr>
        <p:spPr/>
        <p:txBody>
          <a:bodyPr/>
          <a:lstStyle/>
          <a:p>
            <a:fld id="{1E50F82B-D184-A144-8B58-8BF3C7B31F77}" type="slidenum">
              <a:rPr lang="en-US" smtClean="0"/>
              <a:t>‹#›</a:t>
            </a:fld>
            <a:endParaRPr lang="en-US"/>
          </a:p>
        </p:txBody>
      </p:sp>
    </p:spTree>
    <p:extLst>
      <p:ext uri="{BB962C8B-B14F-4D97-AF65-F5344CB8AC3E}">
        <p14:creationId xmlns:p14="http://schemas.microsoft.com/office/powerpoint/2010/main" val="7266295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415600" y="593367"/>
            <a:ext cx="11360800" cy="763600"/>
          </a:xfrm>
          <a:prstGeom prst="rect">
            <a:avLst/>
          </a:prstGeom>
        </p:spPr>
        <p:txBody>
          <a:bodyPr wrap="square"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8" name="Shape 18"/>
          <p:cNvSpPr txBox="1">
            <a:spLocks noGrp="1"/>
          </p:cNvSpPr>
          <p:nvPr>
            <p:ph type="body" idx="1"/>
          </p:nvPr>
        </p:nvSpPr>
        <p:spPr>
          <a:xfrm>
            <a:off x="415600" y="1536633"/>
            <a:ext cx="11360800" cy="4555200"/>
          </a:xfrm>
          <a:prstGeom prst="rect">
            <a:avLst/>
          </a:prstGeom>
        </p:spPr>
        <p:txBody>
          <a:bodyPr wrap="square"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9" name="Shape 19"/>
          <p:cNvSpPr txBox="1">
            <a:spLocks noGrp="1"/>
          </p:cNvSpPr>
          <p:nvPr>
            <p:ph type="sldNum" idx="12"/>
          </p:nvPr>
        </p:nvSpPr>
        <p:spPr>
          <a:xfrm>
            <a:off x="11296611" y="6217623"/>
            <a:ext cx="731600" cy="524800"/>
          </a:xfrm>
          <a:prstGeom prst="rect">
            <a:avLst/>
          </a:prstGeom>
        </p:spPr>
        <p:txBody>
          <a:bodyPr wrap="square" lIns="91425" tIns="91425" rIns="91425" bIns="91425" anchor="ctr" anchorCtr="0">
            <a:noAutofit/>
          </a:bodyPr>
          <a:lstStyle/>
          <a:p>
            <a:fld id="{00000000-1234-1234-1234-123412341234}" type="slidenum">
              <a:rPr lang="en" smtClean="0"/>
              <a:pPr/>
              <a:t>‹#›</a:t>
            </a:fld>
            <a:endParaRPr lang="en"/>
          </a:p>
        </p:txBody>
      </p:sp>
    </p:spTree>
    <p:extLst>
      <p:ext uri="{BB962C8B-B14F-4D97-AF65-F5344CB8AC3E}">
        <p14:creationId xmlns:p14="http://schemas.microsoft.com/office/powerpoint/2010/main" val="39902855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C5E1BB-55AC-1F43-A964-A465D3F4DC0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8A62AE1-E9A3-0C4F-AD6B-D8FE0747E10E}"/>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65BE4CA-7F10-7343-9B48-2EE67BDE64C8}"/>
              </a:ext>
            </a:extLst>
          </p:cNvPr>
          <p:cNvSpPr>
            <a:spLocks noGrp="1"/>
          </p:cNvSpPr>
          <p:nvPr>
            <p:ph type="dt" sz="half" idx="10"/>
          </p:nvPr>
        </p:nvSpPr>
        <p:spPr/>
        <p:txBody>
          <a:bodyPr/>
          <a:lstStyle/>
          <a:p>
            <a:fld id="{18C27350-8245-DA43-A44F-9A326DE9D625}" type="datetimeFigureOut">
              <a:rPr lang="en-US" smtClean="0"/>
              <a:t>3/24/18</a:t>
            </a:fld>
            <a:endParaRPr lang="en-US"/>
          </a:p>
        </p:txBody>
      </p:sp>
      <p:sp>
        <p:nvSpPr>
          <p:cNvPr id="5" name="Footer Placeholder 4">
            <a:extLst>
              <a:ext uri="{FF2B5EF4-FFF2-40B4-BE49-F238E27FC236}">
                <a16:creationId xmlns:a16="http://schemas.microsoft.com/office/drawing/2014/main" id="{1D37DCFE-3652-5249-9F5E-D0D7D0C14DB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028FB48-F707-E944-8DBF-FF6D95DE85FE}"/>
              </a:ext>
            </a:extLst>
          </p:cNvPr>
          <p:cNvSpPr>
            <a:spLocks noGrp="1"/>
          </p:cNvSpPr>
          <p:nvPr>
            <p:ph type="sldNum" sz="quarter" idx="12"/>
          </p:nvPr>
        </p:nvSpPr>
        <p:spPr/>
        <p:txBody>
          <a:bodyPr/>
          <a:lstStyle/>
          <a:p>
            <a:fld id="{1E50F82B-D184-A144-8B58-8BF3C7B31F77}" type="slidenum">
              <a:rPr lang="en-US" smtClean="0"/>
              <a:t>‹#›</a:t>
            </a:fld>
            <a:endParaRPr lang="en-US"/>
          </a:p>
        </p:txBody>
      </p:sp>
    </p:spTree>
    <p:extLst>
      <p:ext uri="{BB962C8B-B14F-4D97-AF65-F5344CB8AC3E}">
        <p14:creationId xmlns:p14="http://schemas.microsoft.com/office/powerpoint/2010/main" val="1151630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C2A9D3-6A86-0747-92DE-CD68B12BFAB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1C02046-AED0-5D43-8544-B1C30039CC7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37853BFC-8DE3-464B-871B-E4760D9AE2F9}"/>
              </a:ext>
            </a:extLst>
          </p:cNvPr>
          <p:cNvSpPr>
            <a:spLocks noGrp="1"/>
          </p:cNvSpPr>
          <p:nvPr>
            <p:ph type="dt" sz="half" idx="10"/>
          </p:nvPr>
        </p:nvSpPr>
        <p:spPr/>
        <p:txBody>
          <a:bodyPr/>
          <a:lstStyle/>
          <a:p>
            <a:fld id="{18C27350-8245-DA43-A44F-9A326DE9D625}" type="datetimeFigureOut">
              <a:rPr lang="en-US" smtClean="0"/>
              <a:t>3/24/18</a:t>
            </a:fld>
            <a:endParaRPr lang="en-US"/>
          </a:p>
        </p:txBody>
      </p:sp>
      <p:sp>
        <p:nvSpPr>
          <p:cNvPr id="5" name="Footer Placeholder 4">
            <a:extLst>
              <a:ext uri="{FF2B5EF4-FFF2-40B4-BE49-F238E27FC236}">
                <a16:creationId xmlns:a16="http://schemas.microsoft.com/office/drawing/2014/main" id="{5E112D52-C17E-7D46-9C5F-BB376ED6010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AE9A646-F4C5-144E-A376-FD8AA79D4E83}"/>
              </a:ext>
            </a:extLst>
          </p:cNvPr>
          <p:cNvSpPr>
            <a:spLocks noGrp="1"/>
          </p:cNvSpPr>
          <p:nvPr>
            <p:ph type="sldNum" sz="quarter" idx="12"/>
          </p:nvPr>
        </p:nvSpPr>
        <p:spPr/>
        <p:txBody>
          <a:bodyPr/>
          <a:lstStyle/>
          <a:p>
            <a:fld id="{1E50F82B-D184-A144-8B58-8BF3C7B31F77}" type="slidenum">
              <a:rPr lang="en-US" smtClean="0"/>
              <a:t>‹#›</a:t>
            </a:fld>
            <a:endParaRPr lang="en-US"/>
          </a:p>
        </p:txBody>
      </p:sp>
    </p:spTree>
    <p:extLst>
      <p:ext uri="{BB962C8B-B14F-4D97-AF65-F5344CB8AC3E}">
        <p14:creationId xmlns:p14="http://schemas.microsoft.com/office/powerpoint/2010/main" val="5497732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74B492-7190-444F-BFEB-51FB1377F44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CEDF287-309E-6147-84CC-D2826DCDD320}"/>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ECF1175-7051-CD42-92F3-BD3522853C05}"/>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56BC456-2F40-0646-B55F-112B9546362A}"/>
              </a:ext>
            </a:extLst>
          </p:cNvPr>
          <p:cNvSpPr>
            <a:spLocks noGrp="1"/>
          </p:cNvSpPr>
          <p:nvPr>
            <p:ph type="dt" sz="half" idx="10"/>
          </p:nvPr>
        </p:nvSpPr>
        <p:spPr/>
        <p:txBody>
          <a:bodyPr/>
          <a:lstStyle/>
          <a:p>
            <a:fld id="{18C27350-8245-DA43-A44F-9A326DE9D625}" type="datetimeFigureOut">
              <a:rPr lang="en-US" smtClean="0"/>
              <a:t>3/24/18</a:t>
            </a:fld>
            <a:endParaRPr lang="en-US"/>
          </a:p>
        </p:txBody>
      </p:sp>
      <p:sp>
        <p:nvSpPr>
          <p:cNvPr id="6" name="Footer Placeholder 5">
            <a:extLst>
              <a:ext uri="{FF2B5EF4-FFF2-40B4-BE49-F238E27FC236}">
                <a16:creationId xmlns:a16="http://schemas.microsoft.com/office/drawing/2014/main" id="{5FB8D655-B0AB-A647-A254-8CB295AD542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E775F29-DE75-364B-B9DA-06266EEF4F58}"/>
              </a:ext>
            </a:extLst>
          </p:cNvPr>
          <p:cNvSpPr>
            <a:spLocks noGrp="1"/>
          </p:cNvSpPr>
          <p:nvPr>
            <p:ph type="sldNum" sz="quarter" idx="12"/>
          </p:nvPr>
        </p:nvSpPr>
        <p:spPr/>
        <p:txBody>
          <a:bodyPr/>
          <a:lstStyle/>
          <a:p>
            <a:fld id="{1E50F82B-D184-A144-8B58-8BF3C7B31F77}" type="slidenum">
              <a:rPr lang="en-US" smtClean="0"/>
              <a:t>‹#›</a:t>
            </a:fld>
            <a:endParaRPr lang="en-US"/>
          </a:p>
        </p:txBody>
      </p:sp>
    </p:spTree>
    <p:extLst>
      <p:ext uri="{BB962C8B-B14F-4D97-AF65-F5344CB8AC3E}">
        <p14:creationId xmlns:p14="http://schemas.microsoft.com/office/powerpoint/2010/main" val="15826631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57E259-A16F-2A46-83E3-72A7EE666C5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A90A517-E5C8-8647-B3A7-BD5BCFED648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5957AF3E-1DAB-0343-B7EE-E0A51C77232F}"/>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C8218FA-2E37-154B-BF10-4AF98C79A18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08D09A10-70C2-1447-BFF4-1CA4AB6F9C19}"/>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FE26B8B-96AF-D54C-BD1D-D8C128B0E2EA}"/>
              </a:ext>
            </a:extLst>
          </p:cNvPr>
          <p:cNvSpPr>
            <a:spLocks noGrp="1"/>
          </p:cNvSpPr>
          <p:nvPr>
            <p:ph type="dt" sz="half" idx="10"/>
          </p:nvPr>
        </p:nvSpPr>
        <p:spPr/>
        <p:txBody>
          <a:bodyPr/>
          <a:lstStyle/>
          <a:p>
            <a:fld id="{18C27350-8245-DA43-A44F-9A326DE9D625}" type="datetimeFigureOut">
              <a:rPr lang="en-US" smtClean="0"/>
              <a:t>3/24/18</a:t>
            </a:fld>
            <a:endParaRPr lang="en-US"/>
          </a:p>
        </p:txBody>
      </p:sp>
      <p:sp>
        <p:nvSpPr>
          <p:cNvPr id="8" name="Footer Placeholder 7">
            <a:extLst>
              <a:ext uri="{FF2B5EF4-FFF2-40B4-BE49-F238E27FC236}">
                <a16:creationId xmlns:a16="http://schemas.microsoft.com/office/drawing/2014/main" id="{35B3D2F5-5402-7149-8FD5-E2C19D944D0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292214D-AF10-3045-9B72-81B27C095E93}"/>
              </a:ext>
            </a:extLst>
          </p:cNvPr>
          <p:cNvSpPr>
            <a:spLocks noGrp="1"/>
          </p:cNvSpPr>
          <p:nvPr>
            <p:ph type="sldNum" sz="quarter" idx="12"/>
          </p:nvPr>
        </p:nvSpPr>
        <p:spPr/>
        <p:txBody>
          <a:bodyPr/>
          <a:lstStyle/>
          <a:p>
            <a:fld id="{1E50F82B-D184-A144-8B58-8BF3C7B31F77}" type="slidenum">
              <a:rPr lang="en-US" smtClean="0"/>
              <a:t>‹#›</a:t>
            </a:fld>
            <a:endParaRPr lang="en-US"/>
          </a:p>
        </p:txBody>
      </p:sp>
    </p:spTree>
    <p:extLst>
      <p:ext uri="{BB962C8B-B14F-4D97-AF65-F5344CB8AC3E}">
        <p14:creationId xmlns:p14="http://schemas.microsoft.com/office/powerpoint/2010/main" val="27429101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09BD20-6C6B-2E45-8FE8-4366E0B1627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CB8134D-9147-3D44-84E8-75FF09797B4E}"/>
              </a:ext>
            </a:extLst>
          </p:cNvPr>
          <p:cNvSpPr>
            <a:spLocks noGrp="1"/>
          </p:cNvSpPr>
          <p:nvPr>
            <p:ph type="dt" sz="half" idx="10"/>
          </p:nvPr>
        </p:nvSpPr>
        <p:spPr/>
        <p:txBody>
          <a:bodyPr/>
          <a:lstStyle/>
          <a:p>
            <a:fld id="{18C27350-8245-DA43-A44F-9A326DE9D625}" type="datetimeFigureOut">
              <a:rPr lang="en-US" smtClean="0"/>
              <a:t>3/24/18</a:t>
            </a:fld>
            <a:endParaRPr lang="en-US"/>
          </a:p>
        </p:txBody>
      </p:sp>
      <p:sp>
        <p:nvSpPr>
          <p:cNvPr id="4" name="Footer Placeholder 3">
            <a:extLst>
              <a:ext uri="{FF2B5EF4-FFF2-40B4-BE49-F238E27FC236}">
                <a16:creationId xmlns:a16="http://schemas.microsoft.com/office/drawing/2014/main" id="{E226F84A-F072-F541-98A8-3DBB36B97CF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F7179A7-5720-3547-9852-20DD9DA5FEDD}"/>
              </a:ext>
            </a:extLst>
          </p:cNvPr>
          <p:cNvSpPr>
            <a:spLocks noGrp="1"/>
          </p:cNvSpPr>
          <p:nvPr>
            <p:ph type="sldNum" sz="quarter" idx="12"/>
          </p:nvPr>
        </p:nvSpPr>
        <p:spPr/>
        <p:txBody>
          <a:bodyPr/>
          <a:lstStyle/>
          <a:p>
            <a:fld id="{1E50F82B-D184-A144-8B58-8BF3C7B31F77}" type="slidenum">
              <a:rPr lang="en-US" smtClean="0"/>
              <a:t>‹#›</a:t>
            </a:fld>
            <a:endParaRPr lang="en-US"/>
          </a:p>
        </p:txBody>
      </p:sp>
    </p:spTree>
    <p:extLst>
      <p:ext uri="{BB962C8B-B14F-4D97-AF65-F5344CB8AC3E}">
        <p14:creationId xmlns:p14="http://schemas.microsoft.com/office/powerpoint/2010/main" val="15373502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4621614-41DB-364A-AEC6-1F8AC57129FA}"/>
              </a:ext>
            </a:extLst>
          </p:cNvPr>
          <p:cNvSpPr>
            <a:spLocks noGrp="1"/>
          </p:cNvSpPr>
          <p:nvPr>
            <p:ph type="dt" sz="half" idx="10"/>
          </p:nvPr>
        </p:nvSpPr>
        <p:spPr/>
        <p:txBody>
          <a:bodyPr/>
          <a:lstStyle/>
          <a:p>
            <a:fld id="{18C27350-8245-DA43-A44F-9A326DE9D625}" type="datetimeFigureOut">
              <a:rPr lang="en-US" smtClean="0"/>
              <a:t>3/24/18</a:t>
            </a:fld>
            <a:endParaRPr lang="en-US"/>
          </a:p>
        </p:txBody>
      </p:sp>
      <p:sp>
        <p:nvSpPr>
          <p:cNvPr id="3" name="Footer Placeholder 2">
            <a:extLst>
              <a:ext uri="{FF2B5EF4-FFF2-40B4-BE49-F238E27FC236}">
                <a16:creationId xmlns:a16="http://schemas.microsoft.com/office/drawing/2014/main" id="{B0E376E1-CDD7-B645-9214-498B09539C0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28487DF-5355-EF45-B90B-C936A523C7D2}"/>
              </a:ext>
            </a:extLst>
          </p:cNvPr>
          <p:cNvSpPr>
            <a:spLocks noGrp="1"/>
          </p:cNvSpPr>
          <p:nvPr>
            <p:ph type="sldNum" sz="quarter" idx="12"/>
          </p:nvPr>
        </p:nvSpPr>
        <p:spPr/>
        <p:txBody>
          <a:bodyPr/>
          <a:lstStyle/>
          <a:p>
            <a:fld id="{1E50F82B-D184-A144-8B58-8BF3C7B31F77}" type="slidenum">
              <a:rPr lang="en-US" smtClean="0"/>
              <a:t>‹#›</a:t>
            </a:fld>
            <a:endParaRPr lang="en-US"/>
          </a:p>
        </p:txBody>
      </p:sp>
    </p:spTree>
    <p:extLst>
      <p:ext uri="{BB962C8B-B14F-4D97-AF65-F5344CB8AC3E}">
        <p14:creationId xmlns:p14="http://schemas.microsoft.com/office/powerpoint/2010/main" val="25289524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CA4074-741D-D443-B0B0-9FCAF2F87E1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7DAF91-776C-BF45-8AC0-48A331C744E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5C597CD-C645-8B4D-BFDE-D42C43C7897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AB47657F-936F-5F4A-B98D-D24887340A58}"/>
              </a:ext>
            </a:extLst>
          </p:cNvPr>
          <p:cNvSpPr>
            <a:spLocks noGrp="1"/>
          </p:cNvSpPr>
          <p:nvPr>
            <p:ph type="dt" sz="half" idx="10"/>
          </p:nvPr>
        </p:nvSpPr>
        <p:spPr/>
        <p:txBody>
          <a:bodyPr/>
          <a:lstStyle/>
          <a:p>
            <a:fld id="{18C27350-8245-DA43-A44F-9A326DE9D625}" type="datetimeFigureOut">
              <a:rPr lang="en-US" smtClean="0"/>
              <a:t>3/24/18</a:t>
            </a:fld>
            <a:endParaRPr lang="en-US"/>
          </a:p>
        </p:txBody>
      </p:sp>
      <p:sp>
        <p:nvSpPr>
          <p:cNvPr id="6" name="Footer Placeholder 5">
            <a:extLst>
              <a:ext uri="{FF2B5EF4-FFF2-40B4-BE49-F238E27FC236}">
                <a16:creationId xmlns:a16="http://schemas.microsoft.com/office/drawing/2014/main" id="{9C08E3EC-A3F5-F14A-9894-1065684DE2A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04909EF-285F-3248-B9E1-037126F0EE25}"/>
              </a:ext>
            </a:extLst>
          </p:cNvPr>
          <p:cNvSpPr>
            <a:spLocks noGrp="1"/>
          </p:cNvSpPr>
          <p:nvPr>
            <p:ph type="sldNum" sz="quarter" idx="12"/>
          </p:nvPr>
        </p:nvSpPr>
        <p:spPr/>
        <p:txBody>
          <a:bodyPr/>
          <a:lstStyle/>
          <a:p>
            <a:fld id="{1E50F82B-D184-A144-8B58-8BF3C7B31F77}" type="slidenum">
              <a:rPr lang="en-US" smtClean="0"/>
              <a:t>‹#›</a:t>
            </a:fld>
            <a:endParaRPr lang="en-US"/>
          </a:p>
        </p:txBody>
      </p:sp>
    </p:spTree>
    <p:extLst>
      <p:ext uri="{BB962C8B-B14F-4D97-AF65-F5344CB8AC3E}">
        <p14:creationId xmlns:p14="http://schemas.microsoft.com/office/powerpoint/2010/main" val="24889872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5C9053-5240-794E-B92E-E972F44FE4B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BB5A6ED-3BB0-A747-A2E3-07BAAA5C929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EEFA8D3-8E53-6341-A182-640638EDC47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72C4712-D6A3-7549-9C6C-280182E6D00C}"/>
              </a:ext>
            </a:extLst>
          </p:cNvPr>
          <p:cNvSpPr>
            <a:spLocks noGrp="1"/>
          </p:cNvSpPr>
          <p:nvPr>
            <p:ph type="dt" sz="half" idx="10"/>
          </p:nvPr>
        </p:nvSpPr>
        <p:spPr/>
        <p:txBody>
          <a:bodyPr/>
          <a:lstStyle/>
          <a:p>
            <a:fld id="{18C27350-8245-DA43-A44F-9A326DE9D625}" type="datetimeFigureOut">
              <a:rPr lang="en-US" smtClean="0"/>
              <a:t>3/24/18</a:t>
            </a:fld>
            <a:endParaRPr lang="en-US"/>
          </a:p>
        </p:txBody>
      </p:sp>
      <p:sp>
        <p:nvSpPr>
          <p:cNvPr id="6" name="Footer Placeholder 5">
            <a:extLst>
              <a:ext uri="{FF2B5EF4-FFF2-40B4-BE49-F238E27FC236}">
                <a16:creationId xmlns:a16="http://schemas.microsoft.com/office/drawing/2014/main" id="{CE8D5A3B-160B-5C45-B26D-99AC406154A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FF23DDF-C496-3E4B-B7EB-6B2C2981D4E1}"/>
              </a:ext>
            </a:extLst>
          </p:cNvPr>
          <p:cNvSpPr>
            <a:spLocks noGrp="1"/>
          </p:cNvSpPr>
          <p:nvPr>
            <p:ph type="sldNum" sz="quarter" idx="12"/>
          </p:nvPr>
        </p:nvSpPr>
        <p:spPr/>
        <p:txBody>
          <a:bodyPr/>
          <a:lstStyle/>
          <a:p>
            <a:fld id="{1E50F82B-D184-A144-8B58-8BF3C7B31F77}" type="slidenum">
              <a:rPr lang="en-US" smtClean="0"/>
              <a:t>‹#›</a:t>
            </a:fld>
            <a:endParaRPr lang="en-US"/>
          </a:p>
        </p:txBody>
      </p:sp>
    </p:spTree>
    <p:extLst>
      <p:ext uri="{BB962C8B-B14F-4D97-AF65-F5344CB8AC3E}">
        <p14:creationId xmlns:p14="http://schemas.microsoft.com/office/powerpoint/2010/main" val="19964180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8E338CA-0E60-CE4B-95B4-5FF4CCC1DC4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AF344C0-34FB-BF4C-B927-6D7F3E4B2F9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683698C-A408-664D-81E7-B2EDA985C64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8C27350-8245-DA43-A44F-9A326DE9D625}" type="datetimeFigureOut">
              <a:rPr lang="en-US" smtClean="0"/>
              <a:t>3/24/18</a:t>
            </a:fld>
            <a:endParaRPr lang="en-US"/>
          </a:p>
        </p:txBody>
      </p:sp>
      <p:sp>
        <p:nvSpPr>
          <p:cNvPr id="5" name="Footer Placeholder 4">
            <a:extLst>
              <a:ext uri="{FF2B5EF4-FFF2-40B4-BE49-F238E27FC236}">
                <a16:creationId xmlns:a16="http://schemas.microsoft.com/office/drawing/2014/main" id="{B5155365-25BC-994A-8F7A-F00F5AAAFDA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ABAFE07-48F8-E54A-B9DF-7EA4076F955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E50F82B-D184-A144-8B58-8BF3C7B31F77}" type="slidenum">
              <a:rPr lang="en-US" smtClean="0"/>
              <a:t>‹#›</a:t>
            </a:fld>
            <a:endParaRPr lang="en-US"/>
          </a:p>
        </p:txBody>
      </p:sp>
    </p:spTree>
    <p:extLst>
      <p:ext uri="{BB962C8B-B14F-4D97-AF65-F5344CB8AC3E}">
        <p14:creationId xmlns:p14="http://schemas.microsoft.com/office/powerpoint/2010/main" val="119538117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B984F8-7886-6446-9D7C-A7A0DD9FE1B3}"/>
              </a:ext>
            </a:extLst>
          </p:cNvPr>
          <p:cNvSpPr>
            <a:spLocks noGrp="1"/>
          </p:cNvSpPr>
          <p:nvPr>
            <p:ph type="ctrTitle"/>
          </p:nvPr>
        </p:nvSpPr>
        <p:spPr>
          <a:xfrm>
            <a:off x="1025611" y="1122363"/>
            <a:ext cx="10293177" cy="2387600"/>
          </a:xfrm>
        </p:spPr>
        <p:txBody>
          <a:bodyPr>
            <a:normAutofit/>
          </a:bodyPr>
          <a:lstStyle/>
          <a:p>
            <a:r>
              <a:rPr lang="ko-KR" altLang="en-US" sz="5400" dirty="0" err="1"/>
              <a:t>클라우드</a:t>
            </a:r>
            <a:r>
              <a:rPr lang="en-US" sz="5400" dirty="0"/>
              <a:t> </a:t>
            </a:r>
            <a:r>
              <a:rPr lang="ko-KR" altLang="en-US" sz="5400" dirty="0"/>
              <a:t>기반 빅데이터 </a:t>
            </a:r>
            <a:r>
              <a:rPr lang="ko-KR" altLang="en-US" sz="5400" dirty="0" err="1"/>
              <a:t>환경구축</a:t>
            </a:r>
            <a:r>
              <a:rPr lang="en-US" altLang="ko-KR" sz="5400" dirty="0"/>
              <a:t>:</a:t>
            </a:r>
            <a:br>
              <a:rPr lang="en-US" altLang="ko-KR" sz="5400" dirty="0"/>
            </a:br>
            <a:r>
              <a:rPr lang="ko-KR" altLang="en-US" sz="4400" dirty="0"/>
              <a:t>배치 분석</a:t>
            </a:r>
            <a:r>
              <a:rPr lang="en-US" altLang="ko-KR" sz="4400" dirty="0"/>
              <a:t>/SQL</a:t>
            </a:r>
            <a:r>
              <a:rPr lang="ko-KR" altLang="en-US" sz="4400" dirty="0"/>
              <a:t> 분석</a:t>
            </a:r>
            <a:endParaRPr lang="en-US" sz="4400" dirty="0"/>
          </a:p>
        </p:txBody>
      </p:sp>
      <p:sp>
        <p:nvSpPr>
          <p:cNvPr id="3" name="Subtitle 2">
            <a:extLst>
              <a:ext uri="{FF2B5EF4-FFF2-40B4-BE49-F238E27FC236}">
                <a16:creationId xmlns:a16="http://schemas.microsoft.com/office/drawing/2014/main" id="{DAC85A0D-BEB4-6C41-8B9B-177E0A3419D2}"/>
              </a:ext>
            </a:extLst>
          </p:cNvPr>
          <p:cNvSpPr>
            <a:spLocks noGrp="1"/>
          </p:cNvSpPr>
          <p:nvPr>
            <p:ph type="subTitle" idx="1"/>
          </p:nvPr>
        </p:nvSpPr>
        <p:spPr/>
        <p:txBody>
          <a:bodyPr>
            <a:normAutofit/>
          </a:bodyPr>
          <a:lstStyle/>
          <a:p>
            <a:endParaRPr lang="en-US" altLang="ko-KR" dirty="0"/>
          </a:p>
          <a:p>
            <a:r>
              <a:rPr lang="ko-KR" altLang="en-US" dirty="0" err="1"/>
              <a:t>전병곤</a:t>
            </a:r>
            <a:endParaRPr lang="ko-KR" altLang="en-US" b="0" dirty="0">
              <a:effectLst/>
            </a:endParaRPr>
          </a:p>
          <a:p>
            <a:r>
              <a:rPr lang="ko-KR" altLang="en-US" dirty="0"/>
              <a:t>서울대학교 컴퓨터공학부</a:t>
            </a:r>
            <a:endParaRPr lang="ko-KR" altLang="en-US" b="0" dirty="0">
              <a:effectLst/>
            </a:endParaRPr>
          </a:p>
        </p:txBody>
      </p:sp>
    </p:spTree>
    <p:extLst>
      <p:ext uri="{BB962C8B-B14F-4D97-AF65-F5344CB8AC3E}">
        <p14:creationId xmlns:p14="http://schemas.microsoft.com/office/powerpoint/2010/main" val="12493035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308D95-AC71-A244-A0F4-BFB9C95341BC}"/>
              </a:ext>
            </a:extLst>
          </p:cNvPr>
          <p:cNvSpPr>
            <a:spLocks noGrp="1"/>
          </p:cNvSpPr>
          <p:nvPr>
            <p:ph type="title"/>
          </p:nvPr>
        </p:nvSpPr>
        <p:spPr/>
        <p:txBody>
          <a:bodyPr/>
          <a:lstStyle/>
          <a:p>
            <a:r>
              <a:rPr lang="en-US" dirty="0"/>
              <a:t>Spark</a:t>
            </a:r>
          </a:p>
        </p:txBody>
      </p:sp>
      <p:sp>
        <p:nvSpPr>
          <p:cNvPr id="3" name="Content Placeholder 2">
            <a:extLst>
              <a:ext uri="{FF2B5EF4-FFF2-40B4-BE49-F238E27FC236}">
                <a16:creationId xmlns:a16="http://schemas.microsoft.com/office/drawing/2014/main" id="{FCD28E46-F5DC-7848-BC97-B48AAD954D9C}"/>
              </a:ext>
            </a:extLst>
          </p:cNvPr>
          <p:cNvSpPr>
            <a:spLocks noGrp="1"/>
          </p:cNvSpPr>
          <p:nvPr>
            <p:ph idx="1"/>
          </p:nvPr>
        </p:nvSpPr>
        <p:spPr/>
        <p:txBody>
          <a:bodyPr/>
          <a:lstStyle/>
          <a:p>
            <a:r>
              <a:rPr lang="en-US" dirty="0"/>
              <a:t>DAG processing</a:t>
            </a:r>
          </a:p>
          <a:p>
            <a:endParaRPr lang="en-US" dirty="0"/>
          </a:p>
          <a:p>
            <a:r>
              <a:rPr lang="en-US" dirty="0"/>
              <a:t>In-memory processing </a:t>
            </a:r>
          </a:p>
          <a:p>
            <a:endParaRPr lang="en-US" dirty="0"/>
          </a:p>
          <a:p>
            <a:endParaRPr lang="en-US" dirty="0"/>
          </a:p>
        </p:txBody>
      </p:sp>
      <p:pic>
        <p:nvPicPr>
          <p:cNvPr id="4" name="Picture 3">
            <a:extLst>
              <a:ext uri="{FF2B5EF4-FFF2-40B4-BE49-F238E27FC236}">
                <a16:creationId xmlns:a16="http://schemas.microsoft.com/office/drawing/2014/main" id="{07725D53-CC58-C640-893A-C1C5C04F40E3}"/>
              </a:ext>
            </a:extLst>
          </p:cNvPr>
          <p:cNvPicPr>
            <a:picLocks noChangeAspect="1"/>
          </p:cNvPicPr>
          <p:nvPr/>
        </p:nvPicPr>
        <p:blipFill>
          <a:blip r:embed="rId2"/>
          <a:stretch>
            <a:fillRect/>
          </a:stretch>
        </p:blipFill>
        <p:spPr>
          <a:xfrm>
            <a:off x="5191669" y="1058722"/>
            <a:ext cx="5374748" cy="4125119"/>
          </a:xfrm>
          <a:prstGeom prst="rect">
            <a:avLst/>
          </a:prstGeom>
        </p:spPr>
      </p:pic>
      <p:sp>
        <p:nvSpPr>
          <p:cNvPr id="5" name="Rectangle 4">
            <a:extLst>
              <a:ext uri="{FF2B5EF4-FFF2-40B4-BE49-F238E27FC236}">
                <a16:creationId xmlns:a16="http://schemas.microsoft.com/office/drawing/2014/main" id="{22714C4E-2298-254B-8CBE-E66C921AE143}"/>
              </a:ext>
            </a:extLst>
          </p:cNvPr>
          <p:cNvSpPr/>
          <p:nvPr/>
        </p:nvSpPr>
        <p:spPr>
          <a:xfrm>
            <a:off x="4940188" y="5318778"/>
            <a:ext cx="6096000" cy="646331"/>
          </a:xfrm>
          <a:prstGeom prst="rect">
            <a:avLst/>
          </a:prstGeom>
        </p:spPr>
        <p:txBody>
          <a:bodyPr>
            <a:spAutoFit/>
          </a:bodyPr>
          <a:lstStyle/>
          <a:p>
            <a:r>
              <a:rPr lang="en-US" dirty="0"/>
              <a:t>http://</a:t>
            </a:r>
            <a:r>
              <a:rPr lang="en-US" dirty="0" err="1"/>
              <a:t>blog.cloudera.com</a:t>
            </a:r>
            <a:r>
              <a:rPr lang="en-US" dirty="0"/>
              <a:t>/blog/2013/11/putting-spark-to-use-fast-in-memory-computing-for-your-big-data-applications/</a:t>
            </a:r>
          </a:p>
        </p:txBody>
      </p:sp>
    </p:spTree>
    <p:extLst>
      <p:ext uri="{BB962C8B-B14F-4D97-AF65-F5344CB8AC3E}">
        <p14:creationId xmlns:p14="http://schemas.microsoft.com/office/powerpoint/2010/main" val="20659430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Spark Big Data Stack</a:t>
            </a:r>
          </a:p>
        </p:txBody>
      </p:sp>
      <p:sp>
        <p:nvSpPr>
          <p:cNvPr id="3" name="Content Placeholder 2"/>
          <p:cNvSpPr>
            <a:spLocks noGrp="1"/>
          </p:cNvSpPr>
          <p:nvPr>
            <p:ph idx="1"/>
          </p:nvPr>
        </p:nvSpPr>
        <p:spPr/>
        <p:txBody>
          <a:bodyPr/>
          <a:lstStyle/>
          <a:p>
            <a:endParaRPr lang="en-US" dirty="0"/>
          </a:p>
        </p:txBody>
      </p:sp>
      <p:sp>
        <p:nvSpPr>
          <p:cNvPr id="5" name="Rectangle 4"/>
          <p:cNvSpPr/>
          <p:nvPr/>
        </p:nvSpPr>
        <p:spPr>
          <a:xfrm>
            <a:off x="2962744" y="2716913"/>
            <a:ext cx="1422400" cy="14118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Spark SQL</a:t>
            </a:r>
          </a:p>
        </p:txBody>
      </p:sp>
      <p:sp>
        <p:nvSpPr>
          <p:cNvPr id="6" name="Rectangle 5"/>
          <p:cNvSpPr/>
          <p:nvPr/>
        </p:nvSpPr>
        <p:spPr>
          <a:xfrm>
            <a:off x="4572192" y="2716913"/>
            <a:ext cx="1422400" cy="14118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Spark </a:t>
            </a:r>
            <a:br>
              <a:rPr lang="en-US" dirty="0"/>
            </a:br>
            <a:r>
              <a:rPr lang="en-US" dirty="0"/>
              <a:t>Streaming</a:t>
            </a:r>
          </a:p>
        </p:txBody>
      </p:sp>
      <p:sp>
        <p:nvSpPr>
          <p:cNvPr id="7" name="Rectangle 6"/>
          <p:cNvSpPr/>
          <p:nvPr/>
        </p:nvSpPr>
        <p:spPr>
          <a:xfrm>
            <a:off x="6181640" y="2716913"/>
            <a:ext cx="1422400" cy="14118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MLlib</a:t>
            </a:r>
            <a:endParaRPr lang="en-US" dirty="0"/>
          </a:p>
          <a:p>
            <a:pPr algn="ctr"/>
            <a:r>
              <a:rPr lang="en-US" dirty="0"/>
              <a:t>(Machine</a:t>
            </a:r>
          </a:p>
          <a:p>
            <a:pPr algn="ctr"/>
            <a:r>
              <a:rPr lang="en-US" dirty="0"/>
              <a:t>Learning)</a:t>
            </a:r>
          </a:p>
        </p:txBody>
      </p:sp>
      <p:sp>
        <p:nvSpPr>
          <p:cNvPr id="8" name="Rectangle 7"/>
          <p:cNvSpPr/>
          <p:nvPr/>
        </p:nvSpPr>
        <p:spPr>
          <a:xfrm>
            <a:off x="7791088" y="2716913"/>
            <a:ext cx="1422400" cy="14118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GraphX</a:t>
            </a:r>
            <a:endParaRPr lang="en-US" dirty="0"/>
          </a:p>
          <a:p>
            <a:pPr algn="ctr"/>
            <a:r>
              <a:rPr lang="en-US" dirty="0"/>
              <a:t>(Graph</a:t>
            </a:r>
            <a:br>
              <a:rPr lang="en-US" dirty="0"/>
            </a:br>
            <a:r>
              <a:rPr lang="en-US" dirty="0"/>
              <a:t>Processing)</a:t>
            </a:r>
          </a:p>
        </p:txBody>
      </p:sp>
      <p:sp>
        <p:nvSpPr>
          <p:cNvPr id="9" name="Rectangle 8"/>
          <p:cNvSpPr/>
          <p:nvPr/>
        </p:nvSpPr>
        <p:spPr>
          <a:xfrm>
            <a:off x="2962744" y="4260035"/>
            <a:ext cx="6250744" cy="75184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Spark Core</a:t>
            </a:r>
          </a:p>
        </p:txBody>
      </p:sp>
      <p:sp>
        <p:nvSpPr>
          <p:cNvPr id="10" name="Rectangle 9"/>
          <p:cNvSpPr/>
          <p:nvPr/>
        </p:nvSpPr>
        <p:spPr>
          <a:xfrm>
            <a:off x="2962744" y="5153431"/>
            <a:ext cx="1975208" cy="7518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Standalone </a:t>
            </a:r>
            <a:br>
              <a:rPr lang="en-US" dirty="0"/>
            </a:br>
            <a:r>
              <a:rPr lang="en-US" dirty="0"/>
              <a:t>Scheduler</a:t>
            </a:r>
          </a:p>
        </p:txBody>
      </p:sp>
      <p:sp>
        <p:nvSpPr>
          <p:cNvPr id="15" name="Rectangle 14"/>
          <p:cNvSpPr/>
          <p:nvPr/>
        </p:nvSpPr>
        <p:spPr>
          <a:xfrm>
            <a:off x="5111512" y="5153431"/>
            <a:ext cx="1975208" cy="7518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YARN</a:t>
            </a:r>
          </a:p>
        </p:txBody>
      </p:sp>
      <p:sp>
        <p:nvSpPr>
          <p:cNvPr id="16" name="Rectangle 15"/>
          <p:cNvSpPr/>
          <p:nvPr/>
        </p:nvSpPr>
        <p:spPr>
          <a:xfrm>
            <a:off x="7238280" y="5153431"/>
            <a:ext cx="1975208" cy="7518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Mesos</a:t>
            </a:r>
            <a:endParaRPr lang="en-US" dirty="0"/>
          </a:p>
        </p:txBody>
      </p:sp>
      <p:sp>
        <p:nvSpPr>
          <p:cNvPr id="11" name="Rectangle 10"/>
          <p:cNvSpPr/>
          <p:nvPr/>
        </p:nvSpPr>
        <p:spPr>
          <a:xfrm>
            <a:off x="2739224" y="4194332"/>
            <a:ext cx="6608618" cy="897775"/>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p:cNvCxnSpPr/>
          <p:nvPr/>
        </p:nvCxnSpPr>
        <p:spPr>
          <a:xfrm flipH="1">
            <a:off x="3771193" y="2157473"/>
            <a:ext cx="817413" cy="55944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H="1">
            <a:off x="5328939" y="2168909"/>
            <a:ext cx="450750" cy="54709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6488080" y="2147457"/>
            <a:ext cx="444853" cy="56854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7275484" y="2147458"/>
            <a:ext cx="1229615" cy="58398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3914440" y="1825625"/>
            <a:ext cx="3737433" cy="369332"/>
          </a:xfrm>
          <a:prstGeom prst="rect">
            <a:avLst/>
          </a:prstGeom>
          <a:noFill/>
        </p:spPr>
        <p:txBody>
          <a:bodyPr wrap="none" rtlCol="0">
            <a:spAutoFit/>
          </a:bodyPr>
          <a:lstStyle/>
          <a:p>
            <a:r>
              <a:rPr lang="en-US"/>
              <a:t>Standard libraries included with Spark</a:t>
            </a:r>
          </a:p>
        </p:txBody>
      </p:sp>
    </p:spTree>
    <p:extLst>
      <p:ext uri="{BB962C8B-B14F-4D97-AF65-F5344CB8AC3E}">
        <p14:creationId xmlns:p14="http://schemas.microsoft.com/office/powerpoint/2010/main" val="12096036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Spark</a:t>
            </a:r>
          </a:p>
        </p:txBody>
      </p:sp>
      <p:sp>
        <p:nvSpPr>
          <p:cNvPr id="3" name="Content Placeholder 2"/>
          <p:cNvSpPr>
            <a:spLocks noGrp="1"/>
          </p:cNvSpPr>
          <p:nvPr>
            <p:ph idx="1"/>
          </p:nvPr>
        </p:nvSpPr>
        <p:spPr/>
        <p:txBody>
          <a:bodyPr>
            <a:normAutofit/>
          </a:bodyPr>
          <a:lstStyle/>
          <a:p>
            <a:r>
              <a:rPr lang="en-US" dirty="0"/>
              <a:t>General distributed data processing framework</a:t>
            </a:r>
          </a:p>
          <a:p>
            <a:pPr lvl="1"/>
            <a:r>
              <a:rPr lang="en-US" dirty="0"/>
              <a:t>In-memory computing: RDD: Resilient Distributed Dataset</a:t>
            </a:r>
          </a:p>
          <a:p>
            <a:pPr lvl="1"/>
            <a:r>
              <a:rPr lang="en-US" dirty="0"/>
              <a:t>General computation graphs: Directed Acyclic Graph (DAG)</a:t>
            </a:r>
          </a:p>
          <a:p>
            <a:pPr lvl="1"/>
            <a:endParaRPr lang="en-US" dirty="0"/>
          </a:p>
          <a:p>
            <a:r>
              <a:rPr lang="en-US" dirty="0"/>
              <a:t>Apache project</a:t>
            </a:r>
          </a:p>
          <a:p>
            <a:pPr lvl="1"/>
            <a:r>
              <a:rPr lang="en-US" dirty="0"/>
              <a:t>Most active community in Big Data</a:t>
            </a:r>
          </a:p>
          <a:p>
            <a:pPr lvl="1"/>
            <a:endParaRPr lang="en-US" dirty="0"/>
          </a:p>
          <a:p>
            <a:r>
              <a:rPr lang="en-US" dirty="0"/>
              <a:t>Clean APIs in Java, Scala, Python, R</a:t>
            </a:r>
          </a:p>
          <a:p>
            <a:endParaRPr lang="en-US" dirty="0"/>
          </a:p>
          <a:p>
            <a:endParaRPr lang="en-US" dirty="0"/>
          </a:p>
        </p:txBody>
      </p:sp>
    </p:spTree>
    <p:extLst>
      <p:ext uri="{BB962C8B-B14F-4D97-AF65-F5344CB8AC3E}">
        <p14:creationId xmlns:p14="http://schemas.microsoft.com/office/powerpoint/2010/main" val="25105546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Key Concepts</a:t>
            </a:r>
          </a:p>
        </p:txBody>
      </p:sp>
      <p:sp>
        <p:nvSpPr>
          <p:cNvPr id="6" name="Content Placeholder 5"/>
          <p:cNvSpPr>
            <a:spLocks noGrp="1"/>
          </p:cNvSpPr>
          <p:nvPr>
            <p:ph idx="1"/>
          </p:nvPr>
        </p:nvSpPr>
        <p:spPr/>
        <p:txBody>
          <a:bodyPr/>
          <a:lstStyle/>
          <a:p>
            <a:r>
              <a:rPr lang="en-US" dirty="0"/>
              <a:t>Write programs in terms of transformation on </a:t>
            </a:r>
            <a:br>
              <a:rPr lang="en-US" dirty="0"/>
            </a:br>
            <a:r>
              <a:rPr lang="en-US" dirty="0"/>
              <a:t>distributed datasets called RDDs</a:t>
            </a:r>
          </a:p>
          <a:p>
            <a:r>
              <a:rPr lang="en-US" dirty="0"/>
              <a:t>Resilient distributed datasets (RDDs)</a:t>
            </a:r>
          </a:p>
          <a:p>
            <a:pPr lvl="1"/>
            <a:r>
              <a:rPr lang="en-US" dirty="0"/>
              <a:t>Collections of “immutable” objects spread across a cluster</a:t>
            </a:r>
          </a:p>
          <a:p>
            <a:pPr lvl="1"/>
            <a:r>
              <a:rPr lang="en-US" dirty="0"/>
              <a:t>Statically typed: RDD[T] has objects of type T</a:t>
            </a:r>
          </a:p>
          <a:p>
            <a:pPr lvl="1"/>
            <a:r>
              <a:rPr lang="en-US" dirty="0"/>
              <a:t>Built through parallel transformations</a:t>
            </a:r>
          </a:p>
          <a:p>
            <a:pPr lvl="1"/>
            <a:r>
              <a:rPr lang="en-US" dirty="0"/>
              <a:t>Automatically rebuilt on a failure through lineage</a:t>
            </a:r>
          </a:p>
          <a:p>
            <a:r>
              <a:rPr lang="en-US" dirty="0"/>
              <a:t>Operations</a:t>
            </a:r>
          </a:p>
          <a:p>
            <a:pPr lvl="1"/>
            <a:r>
              <a:rPr lang="en-US" dirty="0"/>
              <a:t>Transformations (e.g., map, filter, </a:t>
            </a:r>
            <a:r>
              <a:rPr lang="en-US" dirty="0" err="1"/>
              <a:t>groupBy</a:t>
            </a:r>
            <a:r>
              <a:rPr lang="en-US" dirty="0"/>
              <a:t>)</a:t>
            </a:r>
          </a:p>
          <a:p>
            <a:pPr lvl="1"/>
            <a:r>
              <a:rPr lang="en-US" dirty="0"/>
              <a:t>Actions (e.g., count, collect)</a:t>
            </a:r>
          </a:p>
        </p:txBody>
      </p:sp>
    </p:spTree>
    <p:extLst>
      <p:ext uri="{BB962C8B-B14F-4D97-AF65-F5344CB8AC3E}">
        <p14:creationId xmlns:p14="http://schemas.microsoft.com/office/powerpoint/2010/main" val="30384222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416953-1CC9-9344-A944-5EB8A20FDB90}"/>
              </a:ext>
            </a:extLst>
          </p:cNvPr>
          <p:cNvSpPr>
            <a:spLocks noGrp="1"/>
          </p:cNvSpPr>
          <p:nvPr>
            <p:ph type="title"/>
          </p:nvPr>
        </p:nvSpPr>
        <p:spPr/>
        <p:txBody>
          <a:bodyPr/>
          <a:lstStyle/>
          <a:p>
            <a:r>
              <a:rPr lang="en-US" dirty="0"/>
              <a:t>Lineage Graph for RDDs in PageRank</a:t>
            </a:r>
          </a:p>
        </p:txBody>
      </p:sp>
      <p:sp>
        <p:nvSpPr>
          <p:cNvPr id="3" name="Content Placeholder 2">
            <a:extLst>
              <a:ext uri="{FF2B5EF4-FFF2-40B4-BE49-F238E27FC236}">
                <a16:creationId xmlns:a16="http://schemas.microsoft.com/office/drawing/2014/main" id="{5D8CECEA-982A-0B48-813D-B7CFA6522F69}"/>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5019ACDF-D279-564C-9194-D7EFACE18DBF}"/>
              </a:ext>
            </a:extLst>
          </p:cNvPr>
          <p:cNvPicPr>
            <a:picLocks noChangeAspect="1"/>
          </p:cNvPicPr>
          <p:nvPr/>
        </p:nvPicPr>
        <p:blipFill>
          <a:blip r:embed="rId2"/>
          <a:stretch>
            <a:fillRect/>
          </a:stretch>
        </p:blipFill>
        <p:spPr>
          <a:xfrm>
            <a:off x="2919600" y="2166144"/>
            <a:ext cx="5422900" cy="3670300"/>
          </a:xfrm>
          <a:prstGeom prst="rect">
            <a:avLst/>
          </a:prstGeom>
        </p:spPr>
      </p:pic>
      <p:sp>
        <p:nvSpPr>
          <p:cNvPr id="5" name="TextBox 4">
            <a:extLst>
              <a:ext uri="{FF2B5EF4-FFF2-40B4-BE49-F238E27FC236}">
                <a16:creationId xmlns:a16="http://schemas.microsoft.com/office/drawing/2014/main" id="{82238699-CE04-1841-B26D-DA1BC12125F0}"/>
              </a:ext>
            </a:extLst>
          </p:cNvPr>
          <p:cNvSpPr txBox="1"/>
          <p:nvPr/>
        </p:nvSpPr>
        <p:spPr>
          <a:xfrm>
            <a:off x="4556502" y="5942568"/>
            <a:ext cx="2623667" cy="369332"/>
          </a:xfrm>
          <a:prstGeom prst="rect">
            <a:avLst/>
          </a:prstGeom>
          <a:noFill/>
        </p:spPr>
        <p:txBody>
          <a:bodyPr wrap="none" rtlCol="0">
            <a:spAutoFit/>
          </a:bodyPr>
          <a:lstStyle/>
          <a:p>
            <a:r>
              <a:rPr lang="en-US" dirty="0"/>
              <a:t>(</a:t>
            </a:r>
            <a:r>
              <a:rPr lang="en-US" dirty="0" err="1"/>
              <a:t>Zaharia</a:t>
            </a:r>
            <a:r>
              <a:rPr lang="en-US" dirty="0"/>
              <a:t> et al., NSDI 2012)</a:t>
            </a:r>
          </a:p>
        </p:txBody>
      </p:sp>
    </p:spTree>
    <p:extLst>
      <p:ext uri="{BB962C8B-B14F-4D97-AF65-F5344CB8AC3E}">
        <p14:creationId xmlns:p14="http://schemas.microsoft.com/office/powerpoint/2010/main" val="5950395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928CEA-A0B3-9A4E-8468-519CA1F19181}"/>
              </a:ext>
            </a:extLst>
          </p:cNvPr>
          <p:cNvSpPr>
            <a:spLocks noGrp="1"/>
          </p:cNvSpPr>
          <p:nvPr>
            <p:ph type="title"/>
          </p:nvPr>
        </p:nvSpPr>
        <p:spPr/>
        <p:txBody>
          <a:bodyPr/>
          <a:lstStyle/>
          <a:p>
            <a:r>
              <a:rPr lang="en-US" dirty="0"/>
              <a:t>Narrow and Wide Dependencies</a:t>
            </a:r>
          </a:p>
        </p:txBody>
      </p:sp>
      <p:sp>
        <p:nvSpPr>
          <p:cNvPr id="3" name="Content Placeholder 2">
            <a:extLst>
              <a:ext uri="{FF2B5EF4-FFF2-40B4-BE49-F238E27FC236}">
                <a16:creationId xmlns:a16="http://schemas.microsoft.com/office/drawing/2014/main" id="{1C0369C4-CB89-B747-BCB3-EEF88B7EC37C}"/>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3B7A535C-D9A3-A644-B7F5-30880A1F15C1}"/>
              </a:ext>
            </a:extLst>
          </p:cNvPr>
          <p:cNvPicPr>
            <a:picLocks noChangeAspect="1"/>
          </p:cNvPicPr>
          <p:nvPr/>
        </p:nvPicPr>
        <p:blipFill>
          <a:blip r:embed="rId3"/>
          <a:stretch>
            <a:fillRect/>
          </a:stretch>
        </p:blipFill>
        <p:spPr>
          <a:xfrm>
            <a:off x="1981415" y="1423194"/>
            <a:ext cx="7950200" cy="5156200"/>
          </a:xfrm>
          <a:prstGeom prst="rect">
            <a:avLst/>
          </a:prstGeom>
        </p:spPr>
      </p:pic>
    </p:spTree>
    <p:extLst>
      <p:ext uri="{BB962C8B-B14F-4D97-AF65-F5344CB8AC3E}">
        <p14:creationId xmlns:p14="http://schemas.microsoft.com/office/powerpoint/2010/main" val="9389377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Shape 320"/>
          <p:cNvSpPr txBox="1">
            <a:spLocks noGrp="1"/>
          </p:cNvSpPr>
          <p:nvPr>
            <p:ph type="ctrTitle" idx="4294967295"/>
          </p:nvPr>
        </p:nvSpPr>
        <p:spPr>
          <a:xfrm>
            <a:off x="0" y="383167"/>
            <a:ext cx="12192000" cy="1124800"/>
          </a:xfrm>
          <a:prstGeom prst="rect">
            <a:avLst/>
          </a:prstGeom>
        </p:spPr>
        <p:txBody>
          <a:bodyPr vert="horz" wrap="square" lIns="121900" tIns="121900" rIns="121900" bIns="121900" rtlCol="0" anchor="ctr" anchorCtr="0">
            <a:noAutofit/>
          </a:bodyPr>
          <a:lstStyle/>
          <a:p>
            <a:pPr algn="ctr">
              <a:spcBef>
                <a:spcPts val="0"/>
              </a:spcBef>
            </a:pPr>
            <a:r>
              <a:rPr lang="en" sz="4800" dirty="0">
                <a:solidFill>
                  <a:srgbClr val="000000"/>
                </a:solidFill>
              </a:rPr>
              <a:t>Distributed Execution in </a:t>
            </a:r>
            <a:r>
              <a:rPr lang="en" sz="4800" dirty="0"/>
              <a:t>Spark</a:t>
            </a:r>
          </a:p>
        </p:txBody>
      </p:sp>
      <p:sp>
        <p:nvSpPr>
          <p:cNvPr id="321" name="Shape 321"/>
          <p:cNvSpPr/>
          <p:nvPr/>
        </p:nvSpPr>
        <p:spPr>
          <a:xfrm>
            <a:off x="9010133" y="1538687"/>
            <a:ext cx="592400" cy="321600"/>
          </a:xfrm>
          <a:prstGeom prst="roundRect">
            <a:avLst>
              <a:gd name="adj" fmla="val 16667"/>
            </a:avLst>
          </a:prstGeom>
          <a:noFill/>
          <a:ln w="28575" cap="flat" cmpd="sng">
            <a:solidFill>
              <a:srgbClr val="0000FF"/>
            </a:solidFill>
            <a:prstDash val="dash"/>
            <a:round/>
            <a:headEnd type="none" w="med" len="med"/>
            <a:tailEnd type="none" w="med" len="med"/>
          </a:ln>
        </p:spPr>
        <p:txBody>
          <a:bodyPr wrap="square" lIns="121900" tIns="121900" rIns="121900" bIns="121900" anchor="ctr" anchorCtr="0">
            <a:noAutofit/>
          </a:bodyPr>
          <a:lstStyle/>
          <a:p>
            <a:endParaRPr sz="2400"/>
          </a:p>
        </p:txBody>
      </p:sp>
      <p:sp>
        <p:nvSpPr>
          <p:cNvPr id="322" name="Shape 322"/>
          <p:cNvSpPr txBox="1">
            <a:spLocks noGrp="1"/>
          </p:cNvSpPr>
          <p:nvPr>
            <p:ph type="ctrTitle" idx="4294967295"/>
          </p:nvPr>
        </p:nvSpPr>
        <p:spPr>
          <a:xfrm>
            <a:off x="9603733" y="1392397"/>
            <a:ext cx="2160800" cy="580000"/>
          </a:xfrm>
          <a:prstGeom prst="rect">
            <a:avLst/>
          </a:prstGeom>
        </p:spPr>
        <p:txBody>
          <a:bodyPr vert="horz" wrap="square" lIns="121900" tIns="121900" rIns="121900" bIns="121900" rtlCol="0" anchor="ctr" anchorCtr="0">
            <a:noAutofit/>
          </a:bodyPr>
          <a:lstStyle/>
          <a:p>
            <a:pPr>
              <a:spcBef>
                <a:spcPts val="0"/>
              </a:spcBef>
            </a:pPr>
            <a:r>
              <a:rPr lang="en" sz="3200" dirty="0">
                <a:solidFill>
                  <a:srgbClr val="0000FF"/>
                </a:solidFill>
              </a:rPr>
              <a:t>Stage</a:t>
            </a:r>
          </a:p>
        </p:txBody>
      </p:sp>
      <p:sp>
        <p:nvSpPr>
          <p:cNvPr id="324" name="Shape 324"/>
          <p:cNvSpPr/>
          <p:nvPr/>
        </p:nvSpPr>
        <p:spPr>
          <a:xfrm>
            <a:off x="1266167" y="4312568"/>
            <a:ext cx="2242000" cy="1770000"/>
          </a:xfrm>
          <a:prstGeom prst="rect">
            <a:avLst/>
          </a:prstGeom>
          <a:solidFill>
            <a:srgbClr val="FFFFFF"/>
          </a:solidFill>
          <a:ln w="28575" cap="flat" cmpd="sng">
            <a:solidFill>
              <a:srgbClr val="2ECC71"/>
            </a:solidFill>
            <a:prstDash val="solid"/>
            <a:round/>
            <a:headEnd type="none" w="med" len="med"/>
            <a:tailEnd type="none" w="med" len="med"/>
          </a:ln>
        </p:spPr>
        <p:txBody>
          <a:bodyPr wrap="square" lIns="121900" tIns="121900" rIns="121900" bIns="121900" anchor="t" anchorCtr="0">
            <a:noAutofit/>
          </a:bodyPr>
          <a:lstStyle/>
          <a:p>
            <a:pPr algn="ctr">
              <a:buClr>
                <a:schemeClr val="dk1"/>
              </a:buClr>
              <a:buSzPct val="45833"/>
            </a:pPr>
            <a:r>
              <a:rPr lang="en" sz="3200">
                <a:solidFill>
                  <a:schemeClr val="dk1"/>
                </a:solidFill>
              </a:rPr>
              <a:t>Executor</a:t>
            </a:r>
          </a:p>
        </p:txBody>
      </p:sp>
      <p:cxnSp>
        <p:nvCxnSpPr>
          <p:cNvPr id="325" name="Shape 325"/>
          <p:cNvCxnSpPr>
            <a:stCxn id="326" idx="2"/>
          </p:cNvCxnSpPr>
          <p:nvPr/>
        </p:nvCxnSpPr>
        <p:spPr>
          <a:xfrm flipH="1">
            <a:off x="2411800" y="3080733"/>
            <a:ext cx="3398400" cy="1246000"/>
          </a:xfrm>
          <a:prstGeom prst="straightConnector1">
            <a:avLst/>
          </a:prstGeom>
          <a:noFill/>
          <a:ln w="38100" cap="flat" cmpd="sng">
            <a:solidFill>
              <a:srgbClr val="000000"/>
            </a:solidFill>
            <a:prstDash val="solid"/>
            <a:round/>
            <a:headEnd type="none" w="lg" len="lg"/>
            <a:tailEnd type="none" w="lg" len="lg"/>
          </a:ln>
        </p:spPr>
      </p:cxnSp>
      <p:cxnSp>
        <p:nvCxnSpPr>
          <p:cNvPr id="327" name="Shape 327"/>
          <p:cNvCxnSpPr>
            <a:stCxn id="326" idx="2"/>
            <a:endCxn id="328" idx="0"/>
          </p:cNvCxnSpPr>
          <p:nvPr/>
        </p:nvCxnSpPr>
        <p:spPr>
          <a:xfrm>
            <a:off x="5810033" y="3080568"/>
            <a:ext cx="4317600" cy="1232000"/>
          </a:xfrm>
          <a:prstGeom prst="straightConnector1">
            <a:avLst/>
          </a:prstGeom>
          <a:noFill/>
          <a:ln w="38100" cap="flat" cmpd="sng">
            <a:solidFill>
              <a:srgbClr val="000000"/>
            </a:solidFill>
            <a:prstDash val="solid"/>
            <a:round/>
            <a:headEnd type="none" w="lg" len="lg"/>
            <a:tailEnd type="none" w="lg" len="lg"/>
          </a:ln>
        </p:spPr>
      </p:cxnSp>
      <p:sp>
        <p:nvSpPr>
          <p:cNvPr id="329" name="Shape 329"/>
          <p:cNvSpPr/>
          <p:nvPr/>
        </p:nvSpPr>
        <p:spPr>
          <a:xfrm>
            <a:off x="3821600" y="4312568"/>
            <a:ext cx="2242000" cy="1770000"/>
          </a:xfrm>
          <a:prstGeom prst="rect">
            <a:avLst/>
          </a:prstGeom>
          <a:solidFill>
            <a:srgbClr val="FFFFFF"/>
          </a:solidFill>
          <a:ln w="28575" cap="flat" cmpd="sng">
            <a:solidFill>
              <a:srgbClr val="2ECC71"/>
            </a:solidFill>
            <a:prstDash val="solid"/>
            <a:round/>
            <a:headEnd type="none" w="med" len="med"/>
            <a:tailEnd type="none" w="med" len="med"/>
          </a:ln>
        </p:spPr>
        <p:txBody>
          <a:bodyPr wrap="square" lIns="121900" tIns="121900" rIns="121900" bIns="121900" anchor="t" anchorCtr="0">
            <a:noAutofit/>
          </a:bodyPr>
          <a:lstStyle/>
          <a:p>
            <a:pPr algn="ctr">
              <a:buClr>
                <a:schemeClr val="dk1"/>
              </a:buClr>
              <a:buSzPct val="45833"/>
            </a:pPr>
            <a:r>
              <a:rPr lang="en" sz="3200">
                <a:solidFill>
                  <a:schemeClr val="dk1"/>
                </a:solidFill>
              </a:rPr>
              <a:t>Executor</a:t>
            </a:r>
          </a:p>
        </p:txBody>
      </p:sp>
      <p:sp>
        <p:nvSpPr>
          <p:cNvPr id="330" name="Shape 330"/>
          <p:cNvSpPr/>
          <p:nvPr/>
        </p:nvSpPr>
        <p:spPr>
          <a:xfrm>
            <a:off x="6377033" y="4312568"/>
            <a:ext cx="2242000" cy="1770000"/>
          </a:xfrm>
          <a:prstGeom prst="rect">
            <a:avLst/>
          </a:prstGeom>
          <a:solidFill>
            <a:srgbClr val="FFFFFF"/>
          </a:solidFill>
          <a:ln w="28575" cap="flat" cmpd="sng">
            <a:solidFill>
              <a:srgbClr val="2ECC71"/>
            </a:solidFill>
            <a:prstDash val="solid"/>
            <a:round/>
            <a:headEnd type="none" w="med" len="med"/>
            <a:tailEnd type="none" w="med" len="med"/>
          </a:ln>
        </p:spPr>
        <p:txBody>
          <a:bodyPr wrap="square" lIns="121900" tIns="121900" rIns="121900" bIns="121900" anchor="t" anchorCtr="0">
            <a:noAutofit/>
          </a:bodyPr>
          <a:lstStyle/>
          <a:p>
            <a:pPr algn="ctr">
              <a:buClr>
                <a:schemeClr val="dk1"/>
              </a:buClr>
              <a:buSzPct val="45833"/>
            </a:pPr>
            <a:r>
              <a:rPr lang="en" sz="3200">
                <a:solidFill>
                  <a:schemeClr val="dk1"/>
                </a:solidFill>
              </a:rPr>
              <a:t>Executor</a:t>
            </a:r>
          </a:p>
        </p:txBody>
      </p:sp>
      <p:sp>
        <p:nvSpPr>
          <p:cNvPr id="328" name="Shape 328"/>
          <p:cNvSpPr/>
          <p:nvPr/>
        </p:nvSpPr>
        <p:spPr>
          <a:xfrm>
            <a:off x="9006633" y="4312568"/>
            <a:ext cx="2242000" cy="1770000"/>
          </a:xfrm>
          <a:prstGeom prst="rect">
            <a:avLst/>
          </a:prstGeom>
          <a:solidFill>
            <a:srgbClr val="FFFFFF"/>
          </a:solidFill>
          <a:ln w="28575" cap="flat" cmpd="sng">
            <a:solidFill>
              <a:srgbClr val="2ECC71"/>
            </a:solidFill>
            <a:prstDash val="solid"/>
            <a:round/>
            <a:headEnd type="none" w="med" len="med"/>
            <a:tailEnd type="none" w="med" len="med"/>
          </a:ln>
        </p:spPr>
        <p:txBody>
          <a:bodyPr wrap="square" lIns="121900" tIns="121900" rIns="121900" bIns="121900" anchor="t" anchorCtr="0">
            <a:noAutofit/>
          </a:bodyPr>
          <a:lstStyle/>
          <a:p>
            <a:pPr algn="ctr">
              <a:buClr>
                <a:schemeClr val="dk1"/>
              </a:buClr>
              <a:buSzPct val="45833"/>
            </a:pPr>
            <a:r>
              <a:rPr lang="en" sz="3200">
                <a:solidFill>
                  <a:schemeClr val="dk1"/>
                </a:solidFill>
              </a:rPr>
              <a:t>Executor</a:t>
            </a:r>
          </a:p>
        </p:txBody>
      </p:sp>
      <p:cxnSp>
        <p:nvCxnSpPr>
          <p:cNvPr id="331" name="Shape 331"/>
          <p:cNvCxnSpPr>
            <a:stCxn id="326" idx="2"/>
            <a:endCxn id="329" idx="0"/>
          </p:cNvCxnSpPr>
          <p:nvPr/>
        </p:nvCxnSpPr>
        <p:spPr>
          <a:xfrm flipH="1">
            <a:off x="4942600" y="3080568"/>
            <a:ext cx="867600" cy="1232000"/>
          </a:xfrm>
          <a:prstGeom prst="straightConnector1">
            <a:avLst/>
          </a:prstGeom>
          <a:noFill/>
          <a:ln w="38100" cap="flat" cmpd="sng">
            <a:solidFill>
              <a:srgbClr val="000000"/>
            </a:solidFill>
            <a:prstDash val="solid"/>
            <a:round/>
            <a:headEnd type="none" w="lg" len="lg"/>
            <a:tailEnd type="none" w="lg" len="lg"/>
          </a:ln>
        </p:spPr>
      </p:cxnSp>
      <p:cxnSp>
        <p:nvCxnSpPr>
          <p:cNvPr id="332" name="Shape 332"/>
          <p:cNvCxnSpPr>
            <a:stCxn id="326" idx="2"/>
            <a:endCxn id="330" idx="0"/>
          </p:cNvCxnSpPr>
          <p:nvPr/>
        </p:nvCxnSpPr>
        <p:spPr>
          <a:xfrm>
            <a:off x="5810033" y="3080568"/>
            <a:ext cx="1688000" cy="1232000"/>
          </a:xfrm>
          <a:prstGeom prst="straightConnector1">
            <a:avLst/>
          </a:prstGeom>
          <a:noFill/>
          <a:ln w="38100" cap="flat" cmpd="sng">
            <a:solidFill>
              <a:srgbClr val="000000"/>
            </a:solidFill>
            <a:prstDash val="solid"/>
            <a:round/>
            <a:headEnd type="none" w="lg" len="lg"/>
            <a:tailEnd type="none" w="lg" len="lg"/>
          </a:ln>
        </p:spPr>
      </p:cxnSp>
      <p:sp>
        <p:nvSpPr>
          <p:cNvPr id="333" name="Shape 333"/>
          <p:cNvSpPr/>
          <p:nvPr/>
        </p:nvSpPr>
        <p:spPr>
          <a:xfrm rot="-3135">
            <a:off x="4773033" y="1387201"/>
            <a:ext cx="1316000" cy="1712000"/>
          </a:xfrm>
          <a:prstGeom prst="roundRect">
            <a:avLst>
              <a:gd name="adj" fmla="val 11381"/>
            </a:avLst>
          </a:prstGeom>
          <a:noFill/>
          <a:ln w="19050" cap="flat" cmpd="sng">
            <a:solidFill>
              <a:srgbClr val="6FA8DC"/>
            </a:solidFill>
            <a:prstDash val="dash"/>
            <a:round/>
            <a:headEnd type="none" w="med" len="med"/>
            <a:tailEnd type="none" w="med" len="med"/>
          </a:ln>
        </p:spPr>
        <p:txBody>
          <a:bodyPr wrap="square" lIns="121900" tIns="121900" rIns="121900" bIns="121900" anchor="ctr" anchorCtr="0">
            <a:noAutofit/>
          </a:bodyPr>
          <a:lstStyle/>
          <a:p>
            <a:endParaRPr sz="2400"/>
          </a:p>
        </p:txBody>
      </p:sp>
      <p:sp>
        <p:nvSpPr>
          <p:cNvPr id="334" name="Shape 334"/>
          <p:cNvSpPr/>
          <p:nvPr/>
        </p:nvSpPr>
        <p:spPr>
          <a:xfrm>
            <a:off x="5550349" y="1911633"/>
            <a:ext cx="230400" cy="235200"/>
          </a:xfrm>
          <a:prstGeom prst="ellipse">
            <a:avLst/>
          </a:prstGeom>
          <a:solidFill>
            <a:srgbClr val="D9EAD3"/>
          </a:solidFill>
          <a:ln w="9525" cap="flat" cmpd="sng">
            <a:solidFill>
              <a:srgbClr val="000000"/>
            </a:solidFill>
            <a:prstDash val="dash"/>
            <a:round/>
            <a:headEnd type="none" w="med" len="med"/>
            <a:tailEnd type="none" w="med" len="med"/>
          </a:ln>
        </p:spPr>
        <p:txBody>
          <a:bodyPr wrap="square" lIns="121900" tIns="121900" rIns="121900" bIns="121900" anchor="ctr" anchorCtr="0">
            <a:noAutofit/>
          </a:bodyPr>
          <a:lstStyle/>
          <a:p>
            <a:pPr algn="ctr"/>
            <a:endParaRPr sz="2400"/>
          </a:p>
        </p:txBody>
      </p:sp>
      <p:sp>
        <p:nvSpPr>
          <p:cNvPr id="335" name="Shape 335"/>
          <p:cNvSpPr/>
          <p:nvPr/>
        </p:nvSpPr>
        <p:spPr>
          <a:xfrm>
            <a:off x="5550349" y="1526273"/>
            <a:ext cx="230400" cy="235200"/>
          </a:xfrm>
          <a:prstGeom prst="ellipse">
            <a:avLst/>
          </a:prstGeom>
          <a:solidFill>
            <a:srgbClr val="D9EAD3"/>
          </a:solidFill>
          <a:ln w="9525" cap="flat" cmpd="sng">
            <a:solidFill>
              <a:srgbClr val="000000"/>
            </a:solidFill>
            <a:prstDash val="dash"/>
            <a:round/>
            <a:headEnd type="none" w="med" len="med"/>
            <a:tailEnd type="none" w="med" len="med"/>
          </a:ln>
        </p:spPr>
        <p:txBody>
          <a:bodyPr wrap="square" lIns="121900" tIns="121900" rIns="121900" bIns="121900" anchor="ctr" anchorCtr="0">
            <a:noAutofit/>
          </a:bodyPr>
          <a:lstStyle/>
          <a:p>
            <a:pPr algn="ctr"/>
            <a:endParaRPr sz="2400"/>
          </a:p>
        </p:txBody>
      </p:sp>
      <p:sp>
        <p:nvSpPr>
          <p:cNvPr id="336" name="Shape 336"/>
          <p:cNvSpPr/>
          <p:nvPr/>
        </p:nvSpPr>
        <p:spPr>
          <a:xfrm rot="-3441">
            <a:off x="7004160" y="1400556"/>
            <a:ext cx="799200" cy="1712400"/>
          </a:xfrm>
          <a:prstGeom prst="roundRect">
            <a:avLst>
              <a:gd name="adj" fmla="val 11381"/>
            </a:avLst>
          </a:prstGeom>
          <a:noFill/>
          <a:ln w="19050" cap="flat" cmpd="sng">
            <a:solidFill>
              <a:srgbClr val="6FA8DC"/>
            </a:solidFill>
            <a:prstDash val="dash"/>
            <a:round/>
            <a:headEnd type="none" w="med" len="med"/>
            <a:tailEnd type="none" w="med" len="med"/>
          </a:ln>
        </p:spPr>
        <p:txBody>
          <a:bodyPr wrap="square" lIns="121900" tIns="121900" rIns="121900" bIns="121900" anchor="ctr" anchorCtr="0">
            <a:noAutofit/>
          </a:bodyPr>
          <a:lstStyle/>
          <a:p>
            <a:endParaRPr sz="2400"/>
          </a:p>
        </p:txBody>
      </p:sp>
      <p:sp>
        <p:nvSpPr>
          <p:cNvPr id="337" name="Shape 337"/>
          <p:cNvSpPr/>
          <p:nvPr/>
        </p:nvSpPr>
        <p:spPr>
          <a:xfrm>
            <a:off x="7288321" y="1601129"/>
            <a:ext cx="230400" cy="235200"/>
          </a:xfrm>
          <a:prstGeom prst="ellipse">
            <a:avLst/>
          </a:prstGeom>
          <a:solidFill>
            <a:srgbClr val="D9EAD3"/>
          </a:solidFill>
          <a:ln w="9525" cap="flat" cmpd="sng">
            <a:solidFill>
              <a:srgbClr val="000000"/>
            </a:solidFill>
            <a:prstDash val="dash"/>
            <a:round/>
            <a:headEnd type="none" w="med" len="med"/>
            <a:tailEnd type="none" w="med" len="med"/>
          </a:ln>
        </p:spPr>
        <p:txBody>
          <a:bodyPr wrap="square" lIns="121900" tIns="121900" rIns="121900" bIns="121900" anchor="ctr" anchorCtr="0">
            <a:noAutofit/>
          </a:bodyPr>
          <a:lstStyle/>
          <a:p>
            <a:pPr algn="ctr"/>
            <a:endParaRPr sz="2400"/>
          </a:p>
        </p:txBody>
      </p:sp>
      <p:cxnSp>
        <p:nvCxnSpPr>
          <p:cNvPr id="338" name="Shape 338"/>
          <p:cNvCxnSpPr>
            <a:stCxn id="335" idx="6"/>
            <a:endCxn id="337" idx="2"/>
          </p:cNvCxnSpPr>
          <p:nvPr/>
        </p:nvCxnSpPr>
        <p:spPr>
          <a:xfrm>
            <a:off x="5780749" y="1643873"/>
            <a:ext cx="1507600" cy="74800"/>
          </a:xfrm>
          <a:prstGeom prst="straightConnector1">
            <a:avLst/>
          </a:prstGeom>
          <a:noFill/>
          <a:ln w="9525" cap="flat" cmpd="sng">
            <a:solidFill>
              <a:schemeClr val="dk2"/>
            </a:solidFill>
            <a:prstDash val="solid"/>
            <a:round/>
            <a:headEnd type="none" w="lg" len="lg"/>
            <a:tailEnd type="stealth" w="lg" len="lg"/>
          </a:ln>
        </p:spPr>
      </p:cxnSp>
      <p:cxnSp>
        <p:nvCxnSpPr>
          <p:cNvPr id="339" name="Shape 339"/>
          <p:cNvCxnSpPr>
            <a:stCxn id="334" idx="6"/>
            <a:endCxn id="337" idx="2"/>
          </p:cNvCxnSpPr>
          <p:nvPr/>
        </p:nvCxnSpPr>
        <p:spPr>
          <a:xfrm rot="10800000" flipH="1">
            <a:off x="5780749" y="1718833"/>
            <a:ext cx="1507600" cy="310400"/>
          </a:xfrm>
          <a:prstGeom prst="straightConnector1">
            <a:avLst/>
          </a:prstGeom>
          <a:noFill/>
          <a:ln w="9525" cap="flat" cmpd="sng">
            <a:solidFill>
              <a:schemeClr val="dk2"/>
            </a:solidFill>
            <a:prstDash val="solid"/>
            <a:round/>
            <a:headEnd type="none" w="lg" len="lg"/>
            <a:tailEnd type="stealth" w="lg" len="lg"/>
          </a:ln>
        </p:spPr>
      </p:cxnSp>
      <p:sp>
        <p:nvSpPr>
          <p:cNvPr id="340" name="Shape 340"/>
          <p:cNvSpPr/>
          <p:nvPr/>
        </p:nvSpPr>
        <p:spPr>
          <a:xfrm>
            <a:off x="5037419" y="1911524"/>
            <a:ext cx="230400" cy="235200"/>
          </a:xfrm>
          <a:prstGeom prst="ellipse">
            <a:avLst/>
          </a:prstGeom>
          <a:solidFill>
            <a:srgbClr val="D9EAD3"/>
          </a:solidFill>
          <a:ln w="9525" cap="flat" cmpd="sng">
            <a:solidFill>
              <a:srgbClr val="000000"/>
            </a:solidFill>
            <a:prstDash val="dash"/>
            <a:round/>
            <a:headEnd type="none" w="med" len="med"/>
            <a:tailEnd type="none" w="med" len="med"/>
          </a:ln>
        </p:spPr>
        <p:txBody>
          <a:bodyPr wrap="square" lIns="121900" tIns="121900" rIns="121900" bIns="121900" anchor="ctr" anchorCtr="0">
            <a:noAutofit/>
          </a:bodyPr>
          <a:lstStyle/>
          <a:p>
            <a:pPr algn="ctr"/>
            <a:endParaRPr sz="2400"/>
          </a:p>
        </p:txBody>
      </p:sp>
      <p:sp>
        <p:nvSpPr>
          <p:cNvPr id="341" name="Shape 341"/>
          <p:cNvSpPr/>
          <p:nvPr/>
        </p:nvSpPr>
        <p:spPr>
          <a:xfrm>
            <a:off x="5037419" y="1526273"/>
            <a:ext cx="230400" cy="235200"/>
          </a:xfrm>
          <a:prstGeom prst="ellipse">
            <a:avLst/>
          </a:prstGeom>
          <a:solidFill>
            <a:srgbClr val="D9EAD3"/>
          </a:solidFill>
          <a:ln w="9525" cap="flat" cmpd="sng">
            <a:solidFill>
              <a:srgbClr val="000000"/>
            </a:solidFill>
            <a:prstDash val="dash"/>
            <a:round/>
            <a:headEnd type="none" w="med" len="med"/>
            <a:tailEnd type="none" w="med" len="med"/>
          </a:ln>
        </p:spPr>
        <p:txBody>
          <a:bodyPr wrap="square" lIns="121900" tIns="121900" rIns="121900" bIns="121900" anchor="ctr" anchorCtr="0">
            <a:noAutofit/>
          </a:bodyPr>
          <a:lstStyle/>
          <a:p>
            <a:pPr algn="ctr"/>
            <a:endParaRPr sz="2400"/>
          </a:p>
        </p:txBody>
      </p:sp>
      <p:cxnSp>
        <p:nvCxnSpPr>
          <p:cNvPr id="342" name="Shape 342"/>
          <p:cNvCxnSpPr>
            <a:stCxn id="341" idx="6"/>
            <a:endCxn id="335" idx="2"/>
          </p:cNvCxnSpPr>
          <p:nvPr/>
        </p:nvCxnSpPr>
        <p:spPr>
          <a:xfrm>
            <a:off x="5267819" y="1643873"/>
            <a:ext cx="282400" cy="0"/>
          </a:xfrm>
          <a:prstGeom prst="straightConnector1">
            <a:avLst/>
          </a:prstGeom>
          <a:noFill/>
          <a:ln w="9525" cap="flat" cmpd="sng">
            <a:solidFill>
              <a:schemeClr val="dk2"/>
            </a:solidFill>
            <a:prstDash val="solid"/>
            <a:round/>
            <a:headEnd type="none" w="lg" len="lg"/>
            <a:tailEnd type="stealth" w="lg" len="lg"/>
          </a:ln>
        </p:spPr>
      </p:cxnSp>
      <p:cxnSp>
        <p:nvCxnSpPr>
          <p:cNvPr id="343" name="Shape 343"/>
          <p:cNvCxnSpPr/>
          <p:nvPr/>
        </p:nvCxnSpPr>
        <p:spPr>
          <a:xfrm>
            <a:off x="5267619" y="2029297"/>
            <a:ext cx="282800" cy="0"/>
          </a:xfrm>
          <a:prstGeom prst="straightConnector1">
            <a:avLst/>
          </a:prstGeom>
          <a:noFill/>
          <a:ln w="9525" cap="flat" cmpd="sng">
            <a:solidFill>
              <a:schemeClr val="dk2"/>
            </a:solidFill>
            <a:prstDash val="solid"/>
            <a:round/>
            <a:headEnd type="none" w="lg" len="lg"/>
            <a:tailEnd type="stealth" w="lg" len="lg"/>
          </a:ln>
        </p:spPr>
      </p:cxnSp>
      <p:sp>
        <p:nvSpPr>
          <p:cNvPr id="344" name="Shape 344"/>
          <p:cNvSpPr/>
          <p:nvPr/>
        </p:nvSpPr>
        <p:spPr>
          <a:xfrm>
            <a:off x="5550349" y="2646109"/>
            <a:ext cx="230400" cy="235200"/>
          </a:xfrm>
          <a:prstGeom prst="ellipse">
            <a:avLst/>
          </a:prstGeom>
          <a:solidFill>
            <a:srgbClr val="D9EAD3"/>
          </a:solidFill>
          <a:ln w="9525" cap="flat" cmpd="sng">
            <a:solidFill>
              <a:srgbClr val="000000"/>
            </a:solidFill>
            <a:prstDash val="dash"/>
            <a:round/>
            <a:headEnd type="none" w="med" len="med"/>
            <a:tailEnd type="none" w="med" len="med"/>
          </a:ln>
        </p:spPr>
        <p:txBody>
          <a:bodyPr wrap="square" lIns="121900" tIns="121900" rIns="121900" bIns="121900" anchor="ctr" anchorCtr="0">
            <a:noAutofit/>
          </a:bodyPr>
          <a:lstStyle/>
          <a:p>
            <a:pPr algn="ctr"/>
            <a:endParaRPr sz="2400"/>
          </a:p>
        </p:txBody>
      </p:sp>
      <p:sp>
        <p:nvSpPr>
          <p:cNvPr id="345" name="Shape 345"/>
          <p:cNvSpPr/>
          <p:nvPr/>
        </p:nvSpPr>
        <p:spPr>
          <a:xfrm>
            <a:off x="5037419" y="2646000"/>
            <a:ext cx="230400" cy="235200"/>
          </a:xfrm>
          <a:prstGeom prst="ellipse">
            <a:avLst/>
          </a:prstGeom>
          <a:solidFill>
            <a:srgbClr val="D9EAD3"/>
          </a:solidFill>
          <a:ln w="9525" cap="flat" cmpd="sng">
            <a:solidFill>
              <a:srgbClr val="000000"/>
            </a:solidFill>
            <a:prstDash val="dash"/>
            <a:round/>
            <a:headEnd type="none" w="med" len="med"/>
            <a:tailEnd type="none" w="med" len="med"/>
          </a:ln>
        </p:spPr>
        <p:txBody>
          <a:bodyPr wrap="square" lIns="121900" tIns="121900" rIns="121900" bIns="121900" anchor="ctr" anchorCtr="0">
            <a:noAutofit/>
          </a:bodyPr>
          <a:lstStyle/>
          <a:p>
            <a:pPr algn="ctr"/>
            <a:endParaRPr sz="2400"/>
          </a:p>
        </p:txBody>
      </p:sp>
      <p:cxnSp>
        <p:nvCxnSpPr>
          <p:cNvPr id="346" name="Shape 346"/>
          <p:cNvCxnSpPr/>
          <p:nvPr/>
        </p:nvCxnSpPr>
        <p:spPr>
          <a:xfrm>
            <a:off x="5267619" y="2763775"/>
            <a:ext cx="282800" cy="0"/>
          </a:xfrm>
          <a:prstGeom prst="straightConnector1">
            <a:avLst/>
          </a:prstGeom>
          <a:noFill/>
          <a:ln w="9525" cap="flat" cmpd="sng">
            <a:solidFill>
              <a:schemeClr val="dk2"/>
            </a:solidFill>
            <a:prstDash val="solid"/>
            <a:round/>
            <a:headEnd type="none" w="lg" len="lg"/>
            <a:tailEnd type="stealth" w="lg" len="lg"/>
          </a:ln>
        </p:spPr>
      </p:cxnSp>
      <p:sp>
        <p:nvSpPr>
          <p:cNvPr id="347" name="Shape 347"/>
          <p:cNvSpPr/>
          <p:nvPr/>
        </p:nvSpPr>
        <p:spPr>
          <a:xfrm>
            <a:off x="5550349" y="2278871"/>
            <a:ext cx="230400" cy="235200"/>
          </a:xfrm>
          <a:prstGeom prst="ellipse">
            <a:avLst/>
          </a:prstGeom>
          <a:solidFill>
            <a:srgbClr val="D9EAD3"/>
          </a:solidFill>
          <a:ln w="9525" cap="flat" cmpd="sng">
            <a:solidFill>
              <a:srgbClr val="000000"/>
            </a:solidFill>
            <a:prstDash val="dash"/>
            <a:round/>
            <a:headEnd type="none" w="med" len="med"/>
            <a:tailEnd type="none" w="med" len="med"/>
          </a:ln>
        </p:spPr>
        <p:txBody>
          <a:bodyPr wrap="square" lIns="121900" tIns="121900" rIns="121900" bIns="121900" anchor="ctr" anchorCtr="0">
            <a:noAutofit/>
          </a:bodyPr>
          <a:lstStyle/>
          <a:p>
            <a:pPr algn="ctr"/>
            <a:endParaRPr sz="2400"/>
          </a:p>
        </p:txBody>
      </p:sp>
      <p:sp>
        <p:nvSpPr>
          <p:cNvPr id="348" name="Shape 348"/>
          <p:cNvSpPr/>
          <p:nvPr/>
        </p:nvSpPr>
        <p:spPr>
          <a:xfrm>
            <a:off x="5037419" y="2278761"/>
            <a:ext cx="230400" cy="235200"/>
          </a:xfrm>
          <a:prstGeom prst="ellipse">
            <a:avLst/>
          </a:prstGeom>
          <a:solidFill>
            <a:srgbClr val="D9EAD3"/>
          </a:solidFill>
          <a:ln w="9525" cap="flat" cmpd="sng">
            <a:solidFill>
              <a:srgbClr val="000000"/>
            </a:solidFill>
            <a:prstDash val="dash"/>
            <a:round/>
            <a:headEnd type="none" w="med" len="med"/>
            <a:tailEnd type="none" w="med" len="med"/>
          </a:ln>
        </p:spPr>
        <p:txBody>
          <a:bodyPr wrap="square" lIns="121900" tIns="121900" rIns="121900" bIns="121900" anchor="ctr" anchorCtr="0">
            <a:noAutofit/>
          </a:bodyPr>
          <a:lstStyle/>
          <a:p>
            <a:pPr algn="ctr"/>
            <a:endParaRPr sz="2400"/>
          </a:p>
        </p:txBody>
      </p:sp>
      <p:cxnSp>
        <p:nvCxnSpPr>
          <p:cNvPr id="349" name="Shape 349"/>
          <p:cNvCxnSpPr/>
          <p:nvPr/>
        </p:nvCxnSpPr>
        <p:spPr>
          <a:xfrm>
            <a:off x="5267619" y="2396536"/>
            <a:ext cx="282800" cy="0"/>
          </a:xfrm>
          <a:prstGeom prst="straightConnector1">
            <a:avLst/>
          </a:prstGeom>
          <a:noFill/>
          <a:ln w="9525" cap="flat" cmpd="sng">
            <a:solidFill>
              <a:schemeClr val="dk2"/>
            </a:solidFill>
            <a:prstDash val="solid"/>
            <a:round/>
            <a:headEnd type="none" w="lg" len="lg"/>
            <a:tailEnd type="stealth" w="lg" len="lg"/>
          </a:ln>
        </p:spPr>
      </p:cxnSp>
      <p:sp>
        <p:nvSpPr>
          <p:cNvPr id="350" name="Shape 350"/>
          <p:cNvSpPr/>
          <p:nvPr/>
        </p:nvSpPr>
        <p:spPr>
          <a:xfrm>
            <a:off x="7288321" y="1939948"/>
            <a:ext cx="230400" cy="235200"/>
          </a:xfrm>
          <a:prstGeom prst="ellipse">
            <a:avLst/>
          </a:prstGeom>
          <a:solidFill>
            <a:srgbClr val="D9EAD3"/>
          </a:solidFill>
          <a:ln w="9525" cap="flat" cmpd="sng">
            <a:solidFill>
              <a:srgbClr val="000000"/>
            </a:solidFill>
            <a:prstDash val="dash"/>
            <a:round/>
            <a:headEnd type="none" w="med" len="med"/>
            <a:tailEnd type="none" w="med" len="med"/>
          </a:ln>
        </p:spPr>
        <p:txBody>
          <a:bodyPr wrap="square" lIns="121900" tIns="121900" rIns="121900" bIns="121900" anchor="ctr" anchorCtr="0">
            <a:noAutofit/>
          </a:bodyPr>
          <a:lstStyle/>
          <a:p>
            <a:pPr algn="ctr"/>
            <a:endParaRPr sz="2400"/>
          </a:p>
        </p:txBody>
      </p:sp>
      <p:sp>
        <p:nvSpPr>
          <p:cNvPr id="351" name="Shape 351"/>
          <p:cNvSpPr/>
          <p:nvPr/>
        </p:nvSpPr>
        <p:spPr>
          <a:xfrm>
            <a:off x="7288321" y="2278768"/>
            <a:ext cx="230400" cy="235200"/>
          </a:xfrm>
          <a:prstGeom prst="ellipse">
            <a:avLst/>
          </a:prstGeom>
          <a:solidFill>
            <a:srgbClr val="D9EAD3"/>
          </a:solidFill>
          <a:ln w="9525" cap="flat" cmpd="sng">
            <a:solidFill>
              <a:srgbClr val="000000"/>
            </a:solidFill>
            <a:prstDash val="dash"/>
            <a:round/>
            <a:headEnd type="none" w="med" len="med"/>
            <a:tailEnd type="none" w="med" len="med"/>
          </a:ln>
        </p:spPr>
        <p:txBody>
          <a:bodyPr wrap="square" lIns="121900" tIns="121900" rIns="121900" bIns="121900" anchor="ctr" anchorCtr="0">
            <a:noAutofit/>
          </a:bodyPr>
          <a:lstStyle/>
          <a:p>
            <a:pPr algn="ctr"/>
            <a:endParaRPr sz="2400"/>
          </a:p>
        </p:txBody>
      </p:sp>
      <p:sp>
        <p:nvSpPr>
          <p:cNvPr id="352" name="Shape 352"/>
          <p:cNvSpPr/>
          <p:nvPr/>
        </p:nvSpPr>
        <p:spPr>
          <a:xfrm>
            <a:off x="7288621" y="2646127"/>
            <a:ext cx="230400" cy="235200"/>
          </a:xfrm>
          <a:prstGeom prst="ellipse">
            <a:avLst/>
          </a:prstGeom>
          <a:solidFill>
            <a:srgbClr val="D9EAD3"/>
          </a:solidFill>
          <a:ln w="9525" cap="flat" cmpd="sng">
            <a:solidFill>
              <a:srgbClr val="000000"/>
            </a:solidFill>
            <a:prstDash val="dash"/>
            <a:round/>
            <a:headEnd type="none" w="med" len="med"/>
            <a:tailEnd type="none" w="med" len="med"/>
          </a:ln>
        </p:spPr>
        <p:txBody>
          <a:bodyPr wrap="square" lIns="121900" tIns="121900" rIns="121900" bIns="121900" anchor="ctr" anchorCtr="0">
            <a:noAutofit/>
          </a:bodyPr>
          <a:lstStyle/>
          <a:p>
            <a:pPr algn="ctr"/>
            <a:endParaRPr sz="2400"/>
          </a:p>
        </p:txBody>
      </p:sp>
      <p:cxnSp>
        <p:nvCxnSpPr>
          <p:cNvPr id="353" name="Shape 353"/>
          <p:cNvCxnSpPr>
            <a:stCxn id="335" idx="6"/>
          </p:cNvCxnSpPr>
          <p:nvPr/>
        </p:nvCxnSpPr>
        <p:spPr>
          <a:xfrm>
            <a:off x="5780749" y="1643873"/>
            <a:ext cx="1513600" cy="442400"/>
          </a:xfrm>
          <a:prstGeom prst="straightConnector1">
            <a:avLst/>
          </a:prstGeom>
          <a:noFill/>
          <a:ln w="9525" cap="flat" cmpd="sng">
            <a:solidFill>
              <a:schemeClr val="dk2"/>
            </a:solidFill>
            <a:prstDash val="solid"/>
            <a:round/>
            <a:headEnd type="none" w="lg" len="lg"/>
            <a:tailEnd type="stealth" w="lg" len="lg"/>
          </a:ln>
        </p:spPr>
      </p:cxnSp>
      <p:cxnSp>
        <p:nvCxnSpPr>
          <p:cNvPr id="354" name="Shape 354"/>
          <p:cNvCxnSpPr>
            <a:stCxn id="344" idx="6"/>
            <a:endCxn id="337" idx="2"/>
          </p:cNvCxnSpPr>
          <p:nvPr/>
        </p:nvCxnSpPr>
        <p:spPr>
          <a:xfrm rot="10800000" flipH="1">
            <a:off x="5780749" y="1718909"/>
            <a:ext cx="1507600" cy="1044800"/>
          </a:xfrm>
          <a:prstGeom prst="straightConnector1">
            <a:avLst/>
          </a:prstGeom>
          <a:noFill/>
          <a:ln w="9525" cap="flat" cmpd="sng">
            <a:solidFill>
              <a:schemeClr val="dk2"/>
            </a:solidFill>
            <a:prstDash val="solid"/>
            <a:round/>
            <a:headEnd type="none" w="lg" len="lg"/>
            <a:tailEnd type="stealth" w="lg" len="lg"/>
          </a:ln>
        </p:spPr>
      </p:cxnSp>
      <p:cxnSp>
        <p:nvCxnSpPr>
          <p:cNvPr id="355" name="Shape 355"/>
          <p:cNvCxnSpPr>
            <a:stCxn id="344" idx="6"/>
            <a:endCxn id="352" idx="2"/>
          </p:cNvCxnSpPr>
          <p:nvPr/>
        </p:nvCxnSpPr>
        <p:spPr>
          <a:xfrm>
            <a:off x="5780749" y="2763709"/>
            <a:ext cx="1508000" cy="0"/>
          </a:xfrm>
          <a:prstGeom prst="straightConnector1">
            <a:avLst/>
          </a:prstGeom>
          <a:noFill/>
          <a:ln w="9525" cap="flat" cmpd="sng">
            <a:solidFill>
              <a:schemeClr val="dk2"/>
            </a:solidFill>
            <a:prstDash val="solid"/>
            <a:round/>
            <a:headEnd type="none" w="lg" len="lg"/>
            <a:tailEnd type="stealth" w="lg" len="lg"/>
          </a:ln>
        </p:spPr>
      </p:cxnSp>
      <p:cxnSp>
        <p:nvCxnSpPr>
          <p:cNvPr id="356" name="Shape 356"/>
          <p:cNvCxnSpPr>
            <a:stCxn id="335" idx="6"/>
            <a:endCxn id="351" idx="2"/>
          </p:cNvCxnSpPr>
          <p:nvPr/>
        </p:nvCxnSpPr>
        <p:spPr>
          <a:xfrm>
            <a:off x="5780749" y="1643873"/>
            <a:ext cx="1507600" cy="752400"/>
          </a:xfrm>
          <a:prstGeom prst="straightConnector1">
            <a:avLst/>
          </a:prstGeom>
          <a:noFill/>
          <a:ln w="9525" cap="flat" cmpd="sng">
            <a:solidFill>
              <a:schemeClr val="dk2"/>
            </a:solidFill>
            <a:prstDash val="solid"/>
            <a:round/>
            <a:headEnd type="none" w="lg" len="lg"/>
            <a:tailEnd type="stealth" w="lg" len="lg"/>
          </a:ln>
        </p:spPr>
      </p:cxnSp>
      <p:cxnSp>
        <p:nvCxnSpPr>
          <p:cNvPr id="357" name="Shape 357"/>
          <p:cNvCxnSpPr>
            <a:stCxn id="335" idx="6"/>
            <a:endCxn id="352" idx="2"/>
          </p:cNvCxnSpPr>
          <p:nvPr/>
        </p:nvCxnSpPr>
        <p:spPr>
          <a:xfrm>
            <a:off x="5780749" y="1643873"/>
            <a:ext cx="1508000" cy="1120000"/>
          </a:xfrm>
          <a:prstGeom prst="straightConnector1">
            <a:avLst/>
          </a:prstGeom>
          <a:noFill/>
          <a:ln w="9525" cap="flat" cmpd="sng">
            <a:solidFill>
              <a:schemeClr val="dk2"/>
            </a:solidFill>
            <a:prstDash val="solid"/>
            <a:round/>
            <a:headEnd type="none" w="lg" len="lg"/>
            <a:tailEnd type="stealth" w="lg" len="lg"/>
          </a:ln>
        </p:spPr>
      </p:cxnSp>
      <p:cxnSp>
        <p:nvCxnSpPr>
          <p:cNvPr id="358" name="Shape 358"/>
          <p:cNvCxnSpPr>
            <a:stCxn id="347" idx="6"/>
            <a:endCxn id="350" idx="2"/>
          </p:cNvCxnSpPr>
          <p:nvPr/>
        </p:nvCxnSpPr>
        <p:spPr>
          <a:xfrm rot="10800000" flipH="1">
            <a:off x="5780749" y="2057671"/>
            <a:ext cx="1507600" cy="338800"/>
          </a:xfrm>
          <a:prstGeom prst="straightConnector1">
            <a:avLst/>
          </a:prstGeom>
          <a:noFill/>
          <a:ln w="9525" cap="flat" cmpd="sng">
            <a:solidFill>
              <a:schemeClr val="dk2"/>
            </a:solidFill>
            <a:prstDash val="solid"/>
            <a:round/>
            <a:headEnd type="none" w="lg" len="lg"/>
            <a:tailEnd type="stealth" w="lg" len="lg"/>
          </a:ln>
        </p:spPr>
      </p:cxnSp>
      <p:cxnSp>
        <p:nvCxnSpPr>
          <p:cNvPr id="359" name="Shape 359"/>
          <p:cNvCxnSpPr>
            <a:stCxn id="347" idx="6"/>
            <a:endCxn id="351" idx="2"/>
          </p:cNvCxnSpPr>
          <p:nvPr/>
        </p:nvCxnSpPr>
        <p:spPr>
          <a:xfrm>
            <a:off x="5780749" y="2396471"/>
            <a:ext cx="1507600" cy="0"/>
          </a:xfrm>
          <a:prstGeom prst="straightConnector1">
            <a:avLst/>
          </a:prstGeom>
          <a:noFill/>
          <a:ln w="9525" cap="flat" cmpd="sng">
            <a:solidFill>
              <a:schemeClr val="dk2"/>
            </a:solidFill>
            <a:prstDash val="solid"/>
            <a:round/>
            <a:headEnd type="none" w="lg" len="lg"/>
            <a:tailEnd type="stealth" w="lg" len="lg"/>
          </a:ln>
        </p:spPr>
      </p:cxnSp>
      <p:cxnSp>
        <p:nvCxnSpPr>
          <p:cNvPr id="360" name="Shape 360"/>
          <p:cNvCxnSpPr>
            <a:stCxn id="334" idx="6"/>
            <a:endCxn id="350" idx="2"/>
          </p:cNvCxnSpPr>
          <p:nvPr/>
        </p:nvCxnSpPr>
        <p:spPr>
          <a:xfrm>
            <a:off x="5780749" y="2029233"/>
            <a:ext cx="1507600" cy="28400"/>
          </a:xfrm>
          <a:prstGeom prst="straightConnector1">
            <a:avLst/>
          </a:prstGeom>
          <a:noFill/>
          <a:ln w="9525" cap="flat" cmpd="sng">
            <a:solidFill>
              <a:schemeClr val="dk2"/>
            </a:solidFill>
            <a:prstDash val="solid"/>
            <a:round/>
            <a:headEnd type="none" w="lg" len="lg"/>
            <a:tailEnd type="stealth" w="lg" len="lg"/>
          </a:ln>
        </p:spPr>
      </p:cxnSp>
      <p:cxnSp>
        <p:nvCxnSpPr>
          <p:cNvPr id="361" name="Shape 361"/>
          <p:cNvCxnSpPr>
            <a:stCxn id="334" idx="6"/>
            <a:endCxn id="351" idx="2"/>
          </p:cNvCxnSpPr>
          <p:nvPr/>
        </p:nvCxnSpPr>
        <p:spPr>
          <a:xfrm>
            <a:off x="5780749" y="2029233"/>
            <a:ext cx="1507600" cy="367200"/>
          </a:xfrm>
          <a:prstGeom prst="straightConnector1">
            <a:avLst/>
          </a:prstGeom>
          <a:noFill/>
          <a:ln w="9525" cap="flat" cmpd="sng">
            <a:solidFill>
              <a:schemeClr val="dk2"/>
            </a:solidFill>
            <a:prstDash val="solid"/>
            <a:round/>
            <a:headEnd type="none" w="lg" len="lg"/>
            <a:tailEnd type="stealth" w="lg" len="lg"/>
          </a:ln>
        </p:spPr>
      </p:cxnSp>
      <p:cxnSp>
        <p:nvCxnSpPr>
          <p:cNvPr id="362" name="Shape 362"/>
          <p:cNvCxnSpPr>
            <a:stCxn id="334" idx="6"/>
            <a:endCxn id="352" idx="2"/>
          </p:cNvCxnSpPr>
          <p:nvPr/>
        </p:nvCxnSpPr>
        <p:spPr>
          <a:xfrm>
            <a:off x="5780749" y="2029233"/>
            <a:ext cx="1508000" cy="734400"/>
          </a:xfrm>
          <a:prstGeom prst="straightConnector1">
            <a:avLst/>
          </a:prstGeom>
          <a:noFill/>
          <a:ln w="9525" cap="flat" cmpd="sng">
            <a:solidFill>
              <a:schemeClr val="dk2"/>
            </a:solidFill>
            <a:prstDash val="solid"/>
            <a:round/>
            <a:headEnd type="none" w="lg" len="lg"/>
            <a:tailEnd type="stealth" w="lg" len="lg"/>
          </a:ln>
        </p:spPr>
      </p:cxnSp>
      <p:cxnSp>
        <p:nvCxnSpPr>
          <p:cNvPr id="363" name="Shape 363"/>
          <p:cNvCxnSpPr>
            <a:stCxn id="347" idx="6"/>
            <a:endCxn id="352" idx="2"/>
          </p:cNvCxnSpPr>
          <p:nvPr/>
        </p:nvCxnSpPr>
        <p:spPr>
          <a:xfrm>
            <a:off x="5780749" y="2396471"/>
            <a:ext cx="1508000" cy="367200"/>
          </a:xfrm>
          <a:prstGeom prst="straightConnector1">
            <a:avLst/>
          </a:prstGeom>
          <a:noFill/>
          <a:ln w="9525" cap="flat" cmpd="sng">
            <a:solidFill>
              <a:schemeClr val="dk2"/>
            </a:solidFill>
            <a:prstDash val="solid"/>
            <a:round/>
            <a:headEnd type="none" w="lg" len="lg"/>
            <a:tailEnd type="stealth" w="lg" len="lg"/>
          </a:ln>
        </p:spPr>
      </p:cxnSp>
      <p:cxnSp>
        <p:nvCxnSpPr>
          <p:cNvPr id="364" name="Shape 364"/>
          <p:cNvCxnSpPr>
            <a:stCxn id="344" idx="6"/>
            <a:endCxn id="351" idx="2"/>
          </p:cNvCxnSpPr>
          <p:nvPr/>
        </p:nvCxnSpPr>
        <p:spPr>
          <a:xfrm rot="10800000" flipH="1">
            <a:off x="5780749" y="2396509"/>
            <a:ext cx="1507600" cy="367200"/>
          </a:xfrm>
          <a:prstGeom prst="straightConnector1">
            <a:avLst/>
          </a:prstGeom>
          <a:noFill/>
          <a:ln w="9525" cap="flat" cmpd="sng">
            <a:solidFill>
              <a:schemeClr val="dk2"/>
            </a:solidFill>
            <a:prstDash val="solid"/>
            <a:round/>
            <a:headEnd type="none" w="lg" len="lg"/>
            <a:tailEnd type="stealth" w="lg" len="lg"/>
          </a:ln>
        </p:spPr>
      </p:cxnSp>
      <p:cxnSp>
        <p:nvCxnSpPr>
          <p:cNvPr id="365" name="Shape 365"/>
          <p:cNvCxnSpPr>
            <a:stCxn id="344" idx="6"/>
            <a:endCxn id="350" idx="2"/>
          </p:cNvCxnSpPr>
          <p:nvPr/>
        </p:nvCxnSpPr>
        <p:spPr>
          <a:xfrm rot="10800000" flipH="1">
            <a:off x="5780749" y="2057709"/>
            <a:ext cx="1507600" cy="706000"/>
          </a:xfrm>
          <a:prstGeom prst="straightConnector1">
            <a:avLst/>
          </a:prstGeom>
          <a:noFill/>
          <a:ln w="9525" cap="flat" cmpd="sng">
            <a:solidFill>
              <a:schemeClr val="dk2"/>
            </a:solidFill>
            <a:prstDash val="solid"/>
            <a:round/>
            <a:headEnd type="none" w="lg" len="lg"/>
            <a:tailEnd type="stealth" w="lg" len="lg"/>
          </a:ln>
        </p:spPr>
      </p:cxnSp>
      <p:sp>
        <p:nvSpPr>
          <p:cNvPr id="366" name="Shape 366"/>
          <p:cNvSpPr/>
          <p:nvPr/>
        </p:nvSpPr>
        <p:spPr>
          <a:xfrm>
            <a:off x="3104600" y="1393533"/>
            <a:ext cx="5411200" cy="1687200"/>
          </a:xfrm>
          <a:prstGeom prst="rect">
            <a:avLst/>
          </a:prstGeom>
          <a:noFill/>
          <a:ln w="28575" cap="flat" cmpd="sng">
            <a:solidFill>
              <a:srgbClr val="2ECC71"/>
            </a:solidFill>
            <a:prstDash val="solid"/>
            <a:round/>
            <a:headEnd type="none" w="med" len="med"/>
            <a:tailEnd type="none" w="med" len="med"/>
          </a:ln>
        </p:spPr>
        <p:txBody>
          <a:bodyPr wrap="square" lIns="121900" tIns="121900" rIns="121900" bIns="121900" anchor="t" anchorCtr="0">
            <a:noAutofit/>
          </a:bodyPr>
          <a:lstStyle/>
          <a:p>
            <a:pPr>
              <a:buClr>
                <a:schemeClr val="dk1"/>
              </a:buClr>
              <a:buSzPct val="45833"/>
            </a:pPr>
            <a:r>
              <a:rPr lang="en" sz="3200" dirty="0">
                <a:solidFill>
                  <a:schemeClr val="dk1"/>
                </a:solidFill>
              </a:rPr>
              <a:t> Driver</a:t>
            </a:r>
          </a:p>
        </p:txBody>
      </p:sp>
    </p:spTree>
    <p:extLst>
      <p:ext uri="{BB962C8B-B14F-4D97-AF65-F5344CB8AC3E}">
        <p14:creationId xmlns:p14="http://schemas.microsoft.com/office/powerpoint/2010/main" val="18315256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Shape 371"/>
          <p:cNvSpPr txBox="1">
            <a:spLocks noGrp="1"/>
          </p:cNvSpPr>
          <p:nvPr>
            <p:ph type="ctrTitle" idx="4294967295"/>
          </p:nvPr>
        </p:nvSpPr>
        <p:spPr>
          <a:xfrm>
            <a:off x="0" y="383167"/>
            <a:ext cx="12192000" cy="1124800"/>
          </a:xfrm>
          <a:prstGeom prst="rect">
            <a:avLst/>
          </a:prstGeom>
        </p:spPr>
        <p:txBody>
          <a:bodyPr vert="horz" wrap="square" lIns="121900" tIns="121900" rIns="121900" bIns="121900" rtlCol="0" anchor="ctr" anchorCtr="0">
            <a:noAutofit/>
          </a:bodyPr>
          <a:lstStyle/>
          <a:p>
            <a:pPr algn="ctr">
              <a:spcBef>
                <a:spcPts val="0"/>
              </a:spcBef>
            </a:pPr>
            <a:r>
              <a:rPr lang="en" sz="4800" dirty="0">
                <a:solidFill>
                  <a:srgbClr val="000000"/>
                </a:solidFill>
              </a:rPr>
              <a:t>Distributed Execution in Spark</a:t>
            </a:r>
            <a:endParaRPr lang="en" sz="4800" dirty="0"/>
          </a:p>
        </p:txBody>
      </p:sp>
      <p:sp>
        <p:nvSpPr>
          <p:cNvPr id="372" name="Shape 372"/>
          <p:cNvSpPr/>
          <p:nvPr/>
        </p:nvSpPr>
        <p:spPr>
          <a:xfrm>
            <a:off x="3104600" y="1393533"/>
            <a:ext cx="5411200" cy="1687200"/>
          </a:xfrm>
          <a:prstGeom prst="rect">
            <a:avLst/>
          </a:prstGeom>
          <a:noFill/>
          <a:ln w="28575" cap="flat" cmpd="sng">
            <a:solidFill>
              <a:srgbClr val="2ECC71"/>
            </a:solidFill>
            <a:prstDash val="solid"/>
            <a:round/>
            <a:headEnd type="none" w="med" len="med"/>
            <a:tailEnd type="none" w="med" len="med"/>
          </a:ln>
        </p:spPr>
        <p:txBody>
          <a:bodyPr wrap="square" lIns="121900" tIns="121900" rIns="121900" bIns="121900" anchor="t" anchorCtr="0">
            <a:noAutofit/>
          </a:bodyPr>
          <a:lstStyle/>
          <a:p>
            <a:pPr>
              <a:buClr>
                <a:schemeClr val="dk1"/>
              </a:buClr>
              <a:buSzPct val="45833"/>
            </a:pPr>
            <a:r>
              <a:rPr lang="en" sz="3200">
                <a:solidFill>
                  <a:schemeClr val="dk1"/>
                </a:solidFill>
              </a:rPr>
              <a:t> Master</a:t>
            </a:r>
          </a:p>
        </p:txBody>
      </p:sp>
      <p:sp>
        <p:nvSpPr>
          <p:cNvPr id="373" name="Shape 373"/>
          <p:cNvSpPr/>
          <p:nvPr/>
        </p:nvSpPr>
        <p:spPr>
          <a:xfrm>
            <a:off x="9010133" y="1538687"/>
            <a:ext cx="592400" cy="321600"/>
          </a:xfrm>
          <a:prstGeom prst="roundRect">
            <a:avLst>
              <a:gd name="adj" fmla="val 16667"/>
            </a:avLst>
          </a:prstGeom>
          <a:noFill/>
          <a:ln w="28575" cap="flat" cmpd="sng">
            <a:solidFill>
              <a:srgbClr val="0000FF"/>
            </a:solidFill>
            <a:prstDash val="dash"/>
            <a:round/>
            <a:headEnd type="none" w="med" len="med"/>
            <a:tailEnd type="none" w="med" len="med"/>
          </a:ln>
        </p:spPr>
        <p:txBody>
          <a:bodyPr wrap="square" lIns="121900" tIns="121900" rIns="121900" bIns="121900" anchor="ctr" anchorCtr="0">
            <a:noAutofit/>
          </a:bodyPr>
          <a:lstStyle/>
          <a:p>
            <a:endParaRPr sz="2400"/>
          </a:p>
        </p:txBody>
      </p:sp>
      <p:sp>
        <p:nvSpPr>
          <p:cNvPr id="374" name="Shape 374"/>
          <p:cNvSpPr txBox="1">
            <a:spLocks noGrp="1"/>
          </p:cNvSpPr>
          <p:nvPr>
            <p:ph type="ctrTitle" idx="4294967295"/>
          </p:nvPr>
        </p:nvSpPr>
        <p:spPr>
          <a:xfrm>
            <a:off x="9603733" y="1392397"/>
            <a:ext cx="2160800" cy="580000"/>
          </a:xfrm>
          <a:prstGeom prst="rect">
            <a:avLst/>
          </a:prstGeom>
        </p:spPr>
        <p:txBody>
          <a:bodyPr vert="horz" wrap="square" lIns="121900" tIns="121900" rIns="121900" bIns="121900" rtlCol="0" anchor="ctr" anchorCtr="0">
            <a:noAutofit/>
          </a:bodyPr>
          <a:lstStyle/>
          <a:p>
            <a:pPr>
              <a:spcBef>
                <a:spcPts val="0"/>
              </a:spcBef>
            </a:pPr>
            <a:r>
              <a:rPr lang="en" sz="3200">
                <a:solidFill>
                  <a:srgbClr val="0000FF"/>
                </a:solidFill>
              </a:rPr>
              <a:t>Stage</a:t>
            </a:r>
          </a:p>
        </p:txBody>
      </p:sp>
      <p:sp>
        <p:nvSpPr>
          <p:cNvPr id="376" name="Shape 376"/>
          <p:cNvSpPr/>
          <p:nvPr/>
        </p:nvSpPr>
        <p:spPr>
          <a:xfrm>
            <a:off x="1266167" y="4312568"/>
            <a:ext cx="2242000" cy="1770000"/>
          </a:xfrm>
          <a:prstGeom prst="rect">
            <a:avLst/>
          </a:prstGeom>
          <a:solidFill>
            <a:srgbClr val="FFFFFF"/>
          </a:solidFill>
          <a:ln w="28575" cap="flat" cmpd="sng">
            <a:solidFill>
              <a:srgbClr val="2ECC71"/>
            </a:solidFill>
            <a:prstDash val="solid"/>
            <a:round/>
            <a:headEnd type="none" w="med" len="med"/>
            <a:tailEnd type="none" w="med" len="med"/>
          </a:ln>
        </p:spPr>
        <p:txBody>
          <a:bodyPr wrap="square" lIns="121900" tIns="121900" rIns="121900" bIns="121900" anchor="t" anchorCtr="0">
            <a:noAutofit/>
          </a:bodyPr>
          <a:lstStyle/>
          <a:p>
            <a:pPr algn="ctr">
              <a:buClr>
                <a:schemeClr val="dk1"/>
              </a:buClr>
              <a:buSzPct val="45833"/>
            </a:pPr>
            <a:r>
              <a:rPr lang="en" sz="3200">
                <a:solidFill>
                  <a:schemeClr val="dk1"/>
                </a:solidFill>
              </a:rPr>
              <a:t>Executor</a:t>
            </a:r>
          </a:p>
        </p:txBody>
      </p:sp>
      <p:cxnSp>
        <p:nvCxnSpPr>
          <p:cNvPr id="377" name="Shape 377"/>
          <p:cNvCxnSpPr>
            <a:stCxn id="372" idx="2"/>
          </p:cNvCxnSpPr>
          <p:nvPr/>
        </p:nvCxnSpPr>
        <p:spPr>
          <a:xfrm flipH="1">
            <a:off x="2411800" y="3080733"/>
            <a:ext cx="3398400" cy="1246000"/>
          </a:xfrm>
          <a:prstGeom prst="straightConnector1">
            <a:avLst/>
          </a:prstGeom>
          <a:noFill/>
          <a:ln w="38100" cap="flat" cmpd="sng">
            <a:solidFill>
              <a:srgbClr val="000000"/>
            </a:solidFill>
            <a:prstDash val="solid"/>
            <a:round/>
            <a:headEnd type="none" w="lg" len="lg"/>
            <a:tailEnd type="none" w="lg" len="lg"/>
          </a:ln>
        </p:spPr>
      </p:cxnSp>
      <p:cxnSp>
        <p:nvCxnSpPr>
          <p:cNvPr id="378" name="Shape 378"/>
          <p:cNvCxnSpPr>
            <a:stCxn id="372" idx="2"/>
            <a:endCxn id="379" idx="0"/>
          </p:cNvCxnSpPr>
          <p:nvPr/>
        </p:nvCxnSpPr>
        <p:spPr>
          <a:xfrm>
            <a:off x="5810200" y="3080733"/>
            <a:ext cx="4317600" cy="1232000"/>
          </a:xfrm>
          <a:prstGeom prst="straightConnector1">
            <a:avLst/>
          </a:prstGeom>
          <a:noFill/>
          <a:ln w="38100" cap="flat" cmpd="sng">
            <a:solidFill>
              <a:srgbClr val="000000"/>
            </a:solidFill>
            <a:prstDash val="solid"/>
            <a:round/>
            <a:headEnd type="none" w="lg" len="lg"/>
            <a:tailEnd type="none" w="lg" len="lg"/>
          </a:ln>
        </p:spPr>
      </p:cxnSp>
      <p:sp>
        <p:nvSpPr>
          <p:cNvPr id="380" name="Shape 380"/>
          <p:cNvSpPr/>
          <p:nvPr/>
        </p:nvSpPr>
        <p:spPr>
          <a:xfrm>
            <a:off x="3821600" y="4312568"/>
            <a:ext cx="2242000" cy="1770000"/>
          </a:xfrm>
          <a:prstGeom prst="rect">
            <a:avLst/>
          </a:prstGeom>
          <a:solidFill>
            <a:srgbClr val="FFFFFF"/>
          </a:solidFill>
          <a:ln w="28575" cap="flat" cmpd="sng">
            <a:solidFill>
              <a:srgbClr val="2ECC71"/>
            </a:solidFill>
            <a:prstDash val="solid"/>
            <a:round/>
            <a:headEnd type="none" w="med" len="med"/>
            <a:tailEnd type="none" w="med" len="med"/>
          </a:ln>
        </p:spPr>
        <p:txBody>
          <a:bodyPr wrap="square" lIns="121900" tIns="121900" rIns="121900" bIns="121900" anchor="t" anchorCtr="0">
            <a:noAutofit/>
          </a:bodyPr>
          <a:lstStyle/>
          <a:p>
            <a:pPr algn="ctr">
              <a:buClr>
                <a:schemeClr val="dk1"/>
              </a:buClr>
              <a:buSzPct val="45833"/>
            </a:pPr>
            <a:r>
              <a:rPr lang="en" sz="3200">
                <a:solidFill>
                  <a:schemeClr val="dk1"/>
                </a:solidFill>
              </a:rPr>
              <a:t>Executor</a:t>
            </a:r>
          </a:p>
        </p:txBody>
      </p:sp>
      <p:sp>
        <p:nvSpPr>
          <p:cNvPr id="381" name="Shape 381"/>
          <p:cNvSpPr/>
          <p:nvPr/>
        </p:nvSpPr>
        <p:spPr>
          <a:xfrm>
            <a:off x="6377033" y="4312568"/>
            <a:ext cx="2242000" cy="1770000"/>
          </a:xfrm>
          <a:prstGeom prst="rect">
            <a:avLst/>
          </a:prstGeom>
          <a:solidFill>
            <a:srgbClr val="FFFFFF"/>
          </a:solidFill>
          <a:ln w="28575" cap="flat" cmpd="sng">
            <a:solidFill>
              <a:srgbClr val="2ECC71"/>
            </a:solidFill>
            <a:prstDash val="solid"/>
            <a:round/>
            <a:headEnd type="none" w="med" len="med"/>
            <a:tailEnd type="none" w="med" len="med"/>
          </a:ln>
        </p:spPr>
        <p:txBody>
          <a:bodyPr wrap="square" lIns="121900" tIns="121900" rIns="121900" bIns="121900" anchor="t" anchorCtr="0">
            <a:noAutofit/>
          </a:bodyPr>
          <a:lstStyle/>
          <a:p>
            <a:pPr algn="ctr">
              <a:buClr>
                <a:schemeClr val="dk1"/>
              </a:buClr>
              <a:buSzPct val="45833"/>
            </a:pPr>
            <a:r>
              <a:rPr lang="en" sz="3200">
                <a:solidFill>
                  <a:schemeClr val="dk1"/>
                </a:solidFill>
              </a:rPr>
              <a:t>Executor</a:t>
            </a:r>
          </a:p>
        </p:txBody>
      </p:sp>
      <p:sp>
        <p:nvSpPr>
          <p:cNvPr id="379" name="Shape 379"/>
          <p:cNvSpPr/>
          <p:nvPr/>
        </p:nvSpPr>
        <p:spPr>
          <a:xfrm>
            <a:off x="9006633" y="4312568"/>
            <a:ext cx="2242000" cy="1770000"/>
          </a:xfrm>
          <a:prstGeom prst="rect">
            <a:avLst/>
          </a:prstGeom>
          <a:solidFill>
            <a:srgbClr val="FFFFFF"/>
          </a:solidFill>
          <a:ln w="28575" cap="flat" cmpd="sng">
            <a:solidFill>
              <a:srgbClr val="2ECC71"/>
            </a:solidFill>
            <a:prstDash val="solid"/>
            <a:round/>
            <a:headEnd type="none" w="med" len="med"/>
            <a:tailEnd type="none" w="med" len="med"/>
          </a:ln>
        </p:spPr>
        <p:txBody>
          <a:bodyPr wrap="square" lIns="121900" tIns="121900" rIns="121900" bIns="121900" anchor="t" anchorCtr="0">
            <a:noAutofit/>
          </a:bodyPr>
          <a:lstStyle/>
          <a:p>
            <a:pPr algn="ctr">
              <a:buClr>
                <a:schemeClr val="dk1"/>
              </a:buClr>
              <a:buSzPct val="45833"/>
            </a:pPr>
            <a:r>
              <a:rPr lang="en" sz="3200">
                <a:solidFill>
                  <a:schemeClr val="dk1"/>
                </a:solidFill>
              </a:rPr>
              <a:t>Executor</a:t>
            </a:r>
          </a:p>
        </p:txBody>
      </p:sp>
      <p:cxnSp>
        <p:nvCxnSpPr>
          <p:cNvPr id="382" name="Shape 382"/>
          <p:cNvCxnSpPr>
            <a:stCxn id="372" idx="2"/>
            <a:endCxn id="380" idx="0"/>
          </p:cNvCxnSpPr>
          <p:nvPr/>
        </p:nvCxnSpPr>
        <p:spPr>
          <a:xfrm flipH="1">
            <a:off x="4942600" y="3080733"/>
            <a:ext cx="867600" cy="1232000"/>
          </a:xfrm>
          <a:prstGeom prst="straightConnector1">
            <a:avLst/>
          </a:prstGeom>
          <a:noFill/>
          <a:ln w="38100" cap="flat" cmpd="sng">
            <a:solidFill>
              <a:srgbClr val="000000"/>
            </a:solidFill>
            <a:prstDash val="solid"/>
            <a:round/>
            <a:headEnd type="none" w="lg" len="lg"/>
            <a:tailEnd type="none" w="lg" len="lg"/>
          </a:ln>
        </p:spPr>
      </p:cxnSp>
      <p:cxnSp>
        <p:nvCxnSpPr>
          <p:cNvPr id="383" name="Shape 383"/>
          <p:cNvCxnSpPr>
            <a:stCxn id="372" idx="2"/>
            <a:endCxn id="381" idx="0"/>
          </p:cNvCxnSpPr>
          <p:nvPr/>
        </p:nvCxnSpPr>
        <p:spPr>
          <a:xfrm>
            <a:off x="5810200" y="3080733"/>
            <a:ext cx="1688000" cy="1232000"/>
          </a:xfrm>
          <a:prstGeom prst="straightConnector1">
            <a:avLst/>
          </a:prstGeom>
          <a:noFill/>
          <a:ln w="38100" cap="flat" cmpd="sng">
            <a:solidFill>
              <a:srgbClr val="000000"/>
            </a:solidFill>
            <a:prstDash val="solid"/>
            <a:round/>
            <a:headEnd type="none" w="lg" len="lg"/>
            <a:tailEnd type="none" w="lg" len="lg"/>
          </a:ln>
        </p:spPr>
      </p:cxnSp>
      <p:sp>
        <p:nvSpPr>
          <p:cNvPr id="384" name="Shape 384"/>
          <p:cNvSpPr/>
          <p:nvPr/>
        </p:nvSpPr>
        <p:spPr>
          <a:xfrm>
            <a:off x="2626954" y="5184919"/>
            <a:ext cx="580000" cy="580000"/>
          </a:xfrm>
          <a:prstGeom prst="ellipse">
            <a:avLst/>
          </a:prstGeom>
          <a:solidFill>
            <a:srgbClr val="2ECC71"/>
          </a:solidFill>
          <a:ln w="9525" cap="flat" cmpd="sng">
            <a:solidFill>
              <a:srgbClr val="000000"/>
            </a:solidFill>
            <a:prstDash val="solid"/>
            <a:round/>
            <a:headEnd type="none" w="med" len="med"/>
            <a:tailEnd type="none" w="med" len="med"/>
          </a:ln>
        </p:spPr>
        <p:txBody>
          <a:bodyPr wrap="square" lIns="121900" tIns="121900" rIns="121900" bIns="121900" anchor="ctr" anchorCtr="0">
            <a:noAutofit/>
          </a:bodyPr>
          <a:lstStyle/>
          <a:p>
            <a:pPr algn="ctr"/>
            <a:endParaRPr sz="2400"/>
          </a:p>
        </p:txBody>
      </p:sp>
      <p:sp>
        <p:nvSpPr>
          <p:cNvPr id="385" name="Shape 385"/>
          <p:cNvSpPr/>
          <p:nvPr/>
        </p:nvSpPr>
        <p:spPr>
          <a:xfrm>
            <a:off x="1581946" y="5184925"/>
            <a:ext cx="580000" cy="580000"/>
          </a:xfrm>
          <a:prstGeom prst="ellipse">
            <a:avLst/>
          </a:prstGeom>
          <a:solidFill>
            <a:srgbClr val="2ECC71"/>
          </a:solidFill>
          <a:ln w="9525" cap="flat" cmpd="sng">
            <a:solidFill>
              <a:srgbClr val="000000"/>
            </a:solidFill>
            <a:prstDash val="solid"/>
            <a:round/>
            <a:headEnd type="none" w="med" len="med"/>
            <a:tailEnd type="none" w="med" len="med"/>
          </a:ln>
        </p:spPr>
        <p:txBody>
          <a:bodyPr wrap="square" lIns="121900" tIns="121900" rIns="121900" bIns="121900" anchor="ctr" anchorCtr="0">
            <a:noAutofit/>
          </a:bodyPr>
          <a:lstStyle/>
          <a:p>
            <a:pPr algn="ctr"/>
            <a:endParaRPr sz="2400"/>
          </a:p>
        </p:txBody>
      </p:sp>
      <p:cxnSp>
        <p:nvCxnSpPr>
          <p:cNvPr id="386" name="Shape 386"/>
          <p:cNvCxnSpPr>
            <a:cxnSpLocks/>
            <a:stCxn id="385" idx="6"/>
            <a:endCxn id="384" idx="2"/>
          </p:cNvCxnSpPr>
          <p:nvPr/>
        </p:nvCxnSpPr>
        <p:spPr>
          <a:xfrm flipV="1">
            <a:off x="2161946" y="5474919"/>
            <a:ext cx="465008" cy="6"/>
          </a:xfrm>
          <a:prstGeom prst="straightConnector1">
            <a:avLst/>
          </a:prstGeom>
          <a:noFill/>
          <a:ln w="9525" cap="flat" cmpd="sng">
            <a:solidFill>
              <a:srgbClr val="000000"/>
            </a:solidFill>
            <a:prstDash val="solid"/>
            <a:round/>
            <a:headEnd type="none" w="lg" len="lg"/>
            <a:tailEnd type="triangle" w="lg" len="lg"/>
          </a:ln>
        </p:spPr>
      </p:cxnSp>
      <p:sp>
        <p:nvSpPr>
          <p:cNvPr id="396" name="Shape 396"/>
          <p:cNvSpPr txBox="1"/>
          <p:nvPr/>
        </p:nvSpPr>
        <p:spPr>
          <a:xfrm>
            <a:off x="2011428" y="6036891"/>
            <a:ext cx="4422400" cy="615200"/>
          </a:xfrm>
          <a:prstGeom prst="rect">
            <a:avLst/>
          </a:prstGeom>
          <a:noFill/>
          <a:ln>
            <a:noFill/>
          </a:ln>
        </p:spPr>
        <p:txBody>
          <a:bodyPr wrap="square" lIns="121900" tIns="121900" rIns="121900" bIns="121900" anchor="t" anchorCtr="0">
            <a:noAutofit/>
          </a:bodyPr>
          <a:lstStyle/>
          <a:p>
            <a:r>
              <a:rPr lang="en" sz="3200" dirty="0"/>
              <a:t>Task</a:t>
            </a:r>
          </a:p>
        </p:txBody>
      </p:sp>
      <p:sp>
        <p:nvSpPr>
          <p:cNvPr id="397" name="Shape 397"/>
          <p:cNvSpPr/>
          <p:nvPr/>
        </p:nvSpPr>
        <p:spPr>
          <a:xfrm rot="-3135">
            <a:off x="4773033" y="1387201"/>
            <a:ext cx="1316000" cy="1712000"/>
          </a:xfrm>
          <a:prstGeom prst="roundRect">
            <a:avLst>
              <a:gd name="adj" fmla="val 11381"/>
            </a:avLst>
          </a:prstGeom>
          <a:noFill/>
          <a:ln w="19050" cap="flat" cmpd="sng">
            <a:solidFill>
              <a:srgbClr val="6FA8DC"/>
            </a:solidFill>
            <a:prstDash val="dash"/>
            <a:round/>
            <a:headEnd type="none" w="med" len="med"/>
            <a:tailEnd type="none" w="med" len="med"/>
          </a:ln>
        </p:spPr>
        <p:txBody>
          <a:bodyPr wrap="square" lIns="121900" tIns="121900" rIns="121900" bIns="121900" anchor="ctr" anchorCtr="0">
            <a:noAutofit/>
          </a:bodyPr>
          <a:lstStyle/>
          <a:p>
            <a:endParaRPr sz="2400"/>
          </a:p>
        </p:txBody>
      </p:sp>
      <p:sp>
        <p:nvSpPr>
          <p:cNvPr id="398" name="Shape 398"/>
          <p:cNvSpPr/>
          <p:nvPr/>
        </p:nvSpPr>
        <p:spPr>
          <a:xfrm>
            <a:off x="5550349" y="1911633"/>
            <a:ext cx="230400" cy="235200"/>
          </a:xfrm>
          <a:prstGeom prst="ellipse">
            <a:avLst/>
          </a:prstGeom>
          <a:solidFill>
            <a:srgbClr val="2ECC71"/>
          </a:solidFill>
          <a:ln w="9525" cap="flat" cmpd="sng">
            <a:solidFill>
              <a:srgbClr val="000000"/>
            </a:solidFill>
            <a:prstDash val="dash"/>
            <a:round/>
            <a:headEnd type="none" w="med" len="med"/>
            <a:tailEnd type="none" w="med" len="med"/>
          </a:ln>
        </p:spPr>
        <p:txBody>
          <a:bodyPr wrap="square" lIns="121900" tIns="121900" rIns="121900" bIns="121900" anchor="ctr" anchorCtr="0">
            <a:noAutofit/>
          </a:bodyPr>
          <a:lstStyle/>
          <a:p>
            <a:pPr algn="ctr"/>
            <a:endParaRPr sz="2400"/>
          </a:p>
        </p:txBody>
      </p:sp>
      <p:sp>
        <p:nvSpPr>
          <p:cNvPr id="399" name="Shape 399"/>
          <p:cNvSpPr/>
          <p:nvPr/>
        </p:nvSpPr>
        <p:spPr>
          <a:xfrm>
            <a:off x="5550349" y="1526273"/>
            <a:ext cx="230400" cy="235200"/>
          </a:xfrm>
          <a:prstGeom prst="ellipse">
            <a:avLst/>
          </a:prstGeom>
          <a:solidFill>
            <a:srgbClr val="2ECC71"/>
          </a:solidFill>
          <a:ln w="9525" cap="flat" cmpd="sng">
            <a:solidFill>
              <a:srgbClr val="000000"/>
            </a:solidFill>
            <a:prstDash val="dash"/>
            <a:round/>
            <a:headEnd type="none" w="med" len="med"/>
            <a:tailEnd type="none" w="med" len="med"/>
          </a:ln>
        </p:spPr>
        <p:txBody>
          <a:bodyPr wrap="square" lIns="121900" tIns="121900" rIns="121900" bIns="121900" anchor="ctr" anchorCtr="0">
            <a:noAutofit/>
          </a:bodyPr>
          <a:lstStyle/>
          <a:p>
            <a:pPr algn="ctr"/>
            <a:endParaRPr sz="2400"/>
          </a:p>
        </p:txBody>
      </p:sp>
      <p:sp>
        <p:nvSpPr>
          <p:cNvPr id="400" name="Shape 400"/>
          <p:cNvSpPr/>
          <p:nvPr/>
        </p:nvSpPr>
        <p:spPr>
          <a:xfrm rot="-3441">
            <a:off x="7004160" y="1400556"/>
            <a:ext cx="799200" cy="1712400"/>
          </a:xfrm>
          <a:prstGeom prst="roundRect">
            <a:avLst>
              <a:gd name="adj" fmla="val 11381"/>
            </a:avLst>
          </a:prstGeom>
          <a:noFill/>
          <a:ln w="19050" cap="flat" cmpd="sng">
            <a:solidFill>
              <a:srgbClr val="6FA8DC"/>
            </a:solidFill>
            <a:prstDash val="dash"/>
            <a:round/>
            <a:headEnd type="none" w="med" len="med"/>
            <a:tailEnd type="none" w="med" len="med"/>
          </a:ln>
        </p:spPr>
        <p:txBody>
          <a:bodyPr wrap="square" lIns="121900" tIns="121900" rIns="121900" bIns="121900" anchor="ctr" anchorCtr="0">
            <a:noAutofit/>
          </a:bodyPr>
          <a:lstStyle/>
          <a:p>
            <a:endParaRPr sz="2400"/>
          </a:p>
        </p:txBody>
      </p:sp>
      <p:sp>
        <p:nvSpPr>
          <p:cNvPr id="401" name="Shape 401"/>
          <p:cNvSpPr/>
          <p:nvPr/>
        </p:nvSpPr>
        <p:spPr>
          <a:xfrm>
            <a:off x="7288321" y="1601129"/>
            <a:ext cx="230400" cy="235200"/>
          </a:xfrm>
          <a:prstGeom prst="ellipse">
            <a:avLst/>
          </a:prstGeom>
          <a:solidFill>
            <a:srgbClr val="D9EAD3"/>
          </a:solidFill>
          <a:ln w="9525" cap="flat" cmpd="sng">
            <a:solidFill>
              <a:srgbClr val="000000"/>
            </a:solidFill>
            <a:prstDash val="dash"/>
            <a:round/>
            <a:headEnd type="none" w="med" len="med"/>
            <a:tailEnd type="none" w="med" len="med"/>
          </a:ln>
        </p:spPr>
        <p:txBody>
          <a:bodyPr wrap="square" lIns="121900" tIns="121900" rIns="121900" bIns="121900" anchor="ctr" anchorCtr="0">
            <a:noAutofit/>
          </a:bodyPr>
          <a:lstStyle/>
          <a:p>
            <a:pPr algn="ctr"/>
            <a:endParaRPr sz="2400"/>
          </a:p>
        </p:txBody>
      </p:sp>
      <p:cxnSp>
        <p:nvCxnSpPr>
          <p:cNvPr id="402" name="Shape 402"/>
          <p:cNvCxnSpPr>
            <a:stCxn id="399" idx="6"/>
            <a:endCxn id="401" idx="2"/>
          </p:cNvCxnSpPr>
          <p:nvPr/>
        </p:nvCxnSpPr>
        <p:spPr>
          <a:xfrm>
            <a:off x="5780749" y="1643873"/>
            <a:ext cx="1507600" cy="74800"/>
          </a:xfrm>
          <a:prstGeom prst="straightConnector1">
            <a:avLst/>
          </a:prstGeom>
          <a:noFill/>
          <a:ln w="9525" cap="flat" cmpd="sng">
            <a:solidFill>
              <a:schemeClr val="dk2"/>
            </a:solidFill>
            <a:prstDash val="solid"/>
            <a:round/>
            <a:headEnd type="none" w="lg" len="lg"/>
            <a:tailEnd type="stealth" w="lg" len="lg"/>
          </a:ln>
        </p:spPr>
      </p:cxnSp>
      <p:cxnSp>
        <p:nvCxnSpPr>
          <p:cNvPr id="403" name="Shape 403"/>
          <p:cNvCxnSpPr>
            <a:stCxn id="398" idx="6"/>
            <a:endCxn id="401" idx="2"/>
          </p:cNvCxnSpPr>
          <p:nvPr/>
        </p:nvCxnSpPr>
        <p:spPr>
          <a:xfrm rot="10800000" flipH="1">
            <a:off x="5780749" y="1718833"/>
            <a:ext cx="1507600" cy="310400"/>
          </a:xfrm>
          <a:prstGeom prst="straightConnector1">
            <a:avLst/>
          </a:prstGeom>
          <a:noFill/>
          <a:ln w="9525" cap="flat" cmpd="sng">
            <a:solidFill>
              <a:schemeClr val="dk2"/>
            </a:solidFill>
            <a:prstDash val="solid"/>
            <a:round/>
            <a:headEnd type="none" w="lg" len="lg"/>
            <a:tailEnd type="stealth" w="lg" len="lg"/>
          </a:ln>
        </p:spPr>
      </p:cxnSp>
      <p:sp>
        <p:nvSpPr>
          <p:cNvPr id="404" name="Shape 404"/>
          <p:cNvSpPr/>
          <p:nvPr/>
        </p:nvSpPr>
        <p:spPr>
          <a:xfrm>
            <a:off x="5037419" y="1911524"/>
            <a:ext cx="230400" cy="235200"/>
          </a:xfrm>
          <a:prstGeom prst="ellipse">
            <a:avLst/>
          </a:prstGeom>
          <a:solidFill>
            <a:srgbClr val="2ECC71"/>
          </a:solidFill>
          <a:ln w="9525" cap="flat" cmpd="sng">
            <a:solidFill>
              <a:srgbClr val="000000"/>
            </a:solidFill>
            <a:prstDash val="dash"/>
            <a:round/>
            <a:headEnd type="none" w="med" len="med"/>
            <a:tailEnd type="none" w="med" len="med"/>
          </a:ln>
        </p:spPr>
        <p:txBody>
          <a:bodyPr wrap="square" lIns="121900" tIns="121900" rIns="121900" bIns="121900" anchor="ctr" anchorCtr="0">
            <a:noAutofit/>
          </a:bodyPr>
          <a:lstStyle/>
          <a:p>
            <a:pPr algn="ctr"/>
            <a:endParaRPr sz="2400"/>
          </a:p>
        </p:txBody>
      </p:sp>
      <p:sp>
        <p:nvSpPr>
          <p:cNvPr id="405" name="Shape 405"/>
          <p:cNvSpPr/>
          <p:nvPr/>
        </p:nvSpPr>
        <p:spPr>
          <a:xfrm>
            <a:off x="5037419" y="1526273"/>
            <a:ext cx="230400" cy="235200"/>
          </a:xfrm>
          <a:prstGeom prst="ellipse">
            <a:avLst/>
          </a:prstGeom>
          <a:solidFill>
            <a:srgbClr val="2ECC71"/>
          </a:solidFill>
          <a:ln w="9525" cap="flat" cmpd="sng">
            <a:solidFill>
              <a:srgbClr val="000000"/>
            </a:solidFill>
            <a:prstDash val="dash"/>
            <a:round/>
            <a:headEnd type="none" w="med" len="med"/>
            <a:tailEnd type="none" w="med" len="med"/>
          </a:ln>
        </p:spPr>
        <p:txBody>
          <a:bodyPr wrap="square" lIns="121900" tIns="121900" rIns="121900" bIns="121900" anchor="ctr" anchorCtr="0">
            <a:noAutofit/>
          </a:bodyPr>
          <a:lstStyle/>
          <a:p>
            <a:pPr algn="ctr"/>
            <a:endParaRPr sz="2400"/>
          </a:p>
        </p:txBody>
      </p:sp>
      <p:cxnSp>
        <p:nvCxnSpPr>
          <p:cNvPr id="406" name="Shape 406"/>
          <p:cNvCxnSpPr/>
          <p:nvPr/>
        </p:nvCxnSpPr>
        <p:spPr>
          <a:xfrm>
            <a:off x="5267619" y="2029297"/>
            <a:ext cx="282800" cy="0"/>
          </a:xfrm>
          <a:prstGeom prst="straightConnector1">
            <a:avLst/>
          </a:prstGeom>
          <a:noFill/>
          <a:ln w="9525" cap="flat" cmpd="sng">
            <a:solidFill>
              <a:schemeClr val="dk2"/>
            </a:solidFill>
            <a:prstDash val="solid"/>
            <a:round/>
            <a:headEnd type="none" w="lg" len="lg"/>
            <a:tailEnd type="stealth" w="lg" len="lg"/>
          </a:ln>
        </p:spPr>
      </p:cxnSp>
      <p:sp>
        <p:nvSpPr>
          <p:cNvPr id="407" name="Shape 407"/>
          <p:cNvSpPr/>
          <p:nvPr/>
        </p:nvSpPr>
        <p:spPr>
          <a:xfrm>
            <a:off x="5550349" y="2646109"/>
            <a:ext cx="230400" cy="235200"/>
          </a:xfrm>
          <a:prstGeom prst="ellipse">
            <a:avLst/>
          </a:prstGeom>
          <a:solidFill>
            <a:srgbClr val="2ECC71"/>
          </a:solidFill>
          <a:ln w="9525" cap="flat" cmpd="sng">
            <a:solidFill>
              <a:srgbClr val="000000"/>
            </a:solidFill>
            <a:prstDash val="dash"/>
            <a:round/>
            <a:headEnd type="none" w="med" len="med"/>
            <a:tailEnd type="none" w="med" len="med"/>
          </a:ln>
        </p:spPr>
        <p:txBody>
          <a:bodyPr wrap="square" lIns="121900" tIns="121900" rIns="121900" bIns="121900" anchor="ctr" anchorCtr="0">
            <a:noAutofit/>
          </a:bodyPr>
          <a:lstStyle/>
          <a:p>
            <a:pPr algn="ctr"/>
            <a:endParaRPr sz="2400"/>
          </a:p>
        </p:txBody>
      </p:sp>
      <p:sp>
        <p:nvSpPr>
          <p:cNvPr id="408" name="Shape 408"/>
          <p:cNvSpPr/>
          <p:nvPr/>
        </p:nvSpPr>
        <p:spPr>
          <a:xfrm>
            <a:off x="5037419" y="2646000"/>
            <a:ext cx="230400" cy="235200"/>
          </a:xfrm>
          <a:prstGeom prst="ellipse">
            <a:avLst/>
          </a:prstGeom>
          <a:solidFill>
            <a:srgbClr val="2ECC71"/>
          </a:solidFill>
          <a:ln w="9525" cap="flat" cmpd="sng">
            <a:solidFill>
              <a:srgbClr val="000000"/>
            </a:solidFill>
            <a:prstDash val="dash"/>
            <a:round/>
            <a:headEnd type="none" w="med" len="med"/>
            <a:tailEnd type="none" w="med" len="med"/>
          </a:ln>
        </p:spPr>
        <p:txBody>
          <a:bodyPr wrap="square" lIns="121900" tIns="121900" rIns="121900" bIns="121900" anchor="ctr" anchorCtr="0">
            <a:noAutofit/>
          </a:bodyPr>
          <a:lstStyle/>
          <a:p>
            <a:pPr algn="ctr"/>
            <a:endParaRPr sz="2400"/>
          </a:p>
        </p:txBody>
      </p:sp>
      <p:cxnSp>
        <p:nvCxnSpPr>
          <p:cNvPr id="409" name="Shape 409"/>
          <p:cNvCxnSpPr/>
          <p:nvPr/>
        </p:nvCxnSpPr>
        <p:spPr>
          <a:xfrm>
            <a:off x="5267619" y="2763775"/>
            <a:ext cx="282800" cy="0"/>
          </a:xfrm>
          <a:prstGeom prst="straightConnector1">
            <a:avLst/>
          </a:prstGeom>
          <a:noFill/>
          <a:ln w="9525" cap="flat" cmpd="sng">
            <a:solidFill>
              <a:schemeClr val="dk2"/>
            </a:solidFill>
            <a:prstDash val="solid"/>
            <a:round/>
            <a:headEnd type="none" w="lg" len="lg"/>
            <a:tailEnd type="stealth" w="lg" len="lg"/>
          </a:ln>
        </p:spPr>
      </p:cxnSp>
      <p:sp>
        <p:nvSpPr>
          <p:cNvPr id="410" name="Shape 410"/>
          <p:cNvSpPr/>
          <p:nvPr/>
        </p:nvSpPr>
        <p:spPr>
          <a:xfrm>
            <a:off x="5550349" y="2278871"/>
            <a:ext cx="230400" cy="235200"/>
          </a:xfrm>
          <a:prstGeom prst="ellipse">
            <a:avLst/>
          </a:prstGeom>
          <a:solidFill>
            <a:srgbClr val="2ECC71"/>
          </a:solidFill>
          <a:ln w="9525" cap="flat" cmpd="sng">
            <a:solidFill>
              <a:srgbClr val="000000"/>
            </a:solidFill>
            <a:prstDash val="dash"/>
            <a:round/>
            <a:headEnd type="none" w="med" len="med"/>
            <a:tailEnd type="none" w="med" len="med"/>
          </a:ln>
        </p:spPr>
        <p:txBody>
          <a:bodyPr wrap="square" lIns="121900" tIns="121900" rIns="121900" bIns="121900" anchor="ctr" anchorCtr="0">
            <a:noAutofit/>
          </a:bodyPr>
          <a:lstStyle/>
          <a:p>
            <a:pPr algn="ctr"/>
            <a:endParaRPr sz="2400"/>
          </a:p>
        </p:txBody>
      </p:sp>
      <p:sp>
        <p:nvSpPr>
          <p:cNvPr id="411" name="Shape 411"/>
          <p:cNvSpPr/>
          <p:nvPr/>
        </p:nvSpPr>
        <p:spPr>
          <a:xfrm>
            <a:off x="5037419" y="2278761"/>
            <a:ext cx="230400" cy="235200"/>
          </a:xfrm>
          <a:prstGeom prst="ellipse">
            <a:avLst/>
          </a:prstGeom>
          <a:solidFill>
            <a:srgbClr val="2ECC71"/>
          </a:solidFill>
          <a:ln w="9525" cap="flat" cmpd="sng">
            <a:solidFill>
              <a:srgbClr val="000000"/>
            </a:solidFill>
            <a:prstDash val="dash"/>
            <a:round/>
            <a:headEnd type="none" w="med" len="med"/>
            <a:tailEnd type="none" w="med" len="med"/>
          </a:ln>
        </p:spPr>
        <p:txBody>
          <a:bodyPr wrap="square" lIns="121900" tIns="121900" rIns="121900" bIns="121900" anchor="ctr" anchorCtr="0">
            <a:noAutofit/>
          </a:bodyPr>
          <a:lstStyle/>
          <a:p>
            <a:pPr algn="ctr"/>
            <a:endParaRPr sz="2400"/>
          </a:p>
        </p:txBody>
      </p:sp>
      <p:cxnSp>
        <p:nvCxnSpPr>
          <p:cNvPr id="412" name="Shape 412"/>
          <p:cNvCxnSpPr/>
          <p:nvPr/>
        </p:nvCxnSpPr>
        <p:spPr>
          <a:xfrm>
            <a:off x="5267619" y="2396536"/>
            <a:ext cx="282800" cy="0"/>
          </a:xfrm>
          <a:prstGeom prst="straightConnector1">
            <a:avLst/>
          </a:prstGeom>
          <a:noFill/>
          <a:ln w="9525" cap="flat" cmpd="sng">
            <a:solidFill>
              <a:schemeClr val="dk2"/>
            </a:solidFill>
            <a:prstDash val="solid"/>
            <a:round/>
            <a:headEnd type="none" w="lg" len="lg"/>
            <a:tailEnd type="stealth" w="lg" len="lg"/>
          </a:ln>
        </p:spPr>
      </p:cxnSp>
      <p:sp>
        <p:nvSpPr>
          <p:cNvPr id="413" name="Shape 413"/>
          <p:cNvSpPr/>
          <p:nvPr/>
        </p:nvSpPr>
        <p:spPr>
          <a:xfrm>
            <a:off x="7288321" y="1939948"/>
            <a:ext cx="230400" cy="235200"/>
          </a:xfrm>
          <a:prstGeom prst="ellipse">
            <a:avLst/>
          </a:prstGeom>
          <a:solidFill>
            <a:srgbClr val="D9EAD3"/>
          </a:solidFill>
          <a:ln w="9525" cap="flat" cmpd="sng">
            <a:solidFill>
              <a:srgbClr val="000000"/>
            </a:solidFill>
            <a:prstDash val="dash"/>
            <a:round/>
            <a:headEnd type="none" w="med" len="med"/>
            <a:tailEnd type="none" w="med" len="med"/>
          </a:ln>
        </p:spPr>
        <p:txBody>
          <a:bodyPr wrap="square" lIns="121900" tIns="121900" rIns="121900" bIns="121900" anchor="ctr" anchorCtr="0">
            <a:noAutofit/>
          </a:bodyPr>
          <a:lstStyle/>
          <a:p>
            <a:pPr algn="ctr"/>
            <a:endParaRPr sz="2400"/>
          </a:p>
        </p:txBody>
      </p:sp>
      <p:sp>
        <p:nvSpPr>
          <p:cNvPr id="414" name="Shape 414"/>
          <p:cNvSpPr/>
          <p:nvPr/>
        </p:nvSpPr>
        <p:spPr>
          <a:xfrm>
            <a:off x="7288321" y="2278768"/>
            <a:ext cx="230400" cy="235200"/>
          </a:xfrm>
          <a:prstGeom prst="ellipse">
            <a:avLst/>
          </a:prstGeom>
          <a:solidFill>
            <a:srgbClr val="D9EAD3"/>
          </a:solidFill>
          <a:ln w="9525" cap="flat" cmpd="sng">
            <a:solidFill>
              <a:srgbClr val="000000"/>
            </a:solidFill>
            <a:prstDash val="dash"/>
            <a:round/>
            <a:headEnd type="none" w="med" len="med"/>
            <a:tailEnd type="none" w="med" len="med"/>
          </a:ln>
        </p:spPr>
        <p:txBody>
          <a:bodyPr wrap="square" lIns="121900" tIns="121900" rIns="121900" bIns="121900" anchor="ctr" anchorCtr="0">
            <a:noAutofit/>
          </a:bodyPr>
          <a:lstStyle/>
          <a:p>
            <a:pPr algn="ctr"/>
            <a:endParaRPr sz="2400"/>
          </a:p>
        </p:txBody>
      </p:sp>
      <p:sp>
        <p:nvSpPr>
          <p:cNvPr id="415" name="Shape 415"/>
          <p:cNvSpPr/>
          <p:nvPr/>
        </p:nvSpPr>
        <p:spPr>
          <a:xfrm>
            <a:off x="7288621" y="2646127"/>
            <a:ext cx="230400" cy="235200"/>
          </a:xfrm>
          <a:prstGeom prst="ellipse">
            <a:avLst/>
          </a:prstGeom>
          <a:solidFill>
            <a:srgbClr val="D9EAD3"/>
          </a:solidFill>
          <a:ln w="9525" cap="flat" cmpd="sng">
            <a:solidFill>
              <a:srgbClr val="000000"/>
            </a:solidFill>
            <a:prstDash val="dash"/>
            <a:round/>
            <a:headEnd type="none" w="med" len="med"/>
            <a:tailEnd type="none" w="med" len="med"/>
          </a:ln>
        </p:spPr>
        <p:txBody>
          <a:bodyPr wrap="square" lIns="121900" tIns="121900" rIns="121900" bIns="121900" anchor="ctr" anchorCtr="0">
            <a:noAutofit/>
          </a:bodyPr>
          <a:lstStyle/>
          <a:p>
            <a:pPr algn="ctr"/>
            <a:endParaRPr sz="2400"/>
          </a:p>
        </p:txBody>
      </p:sp>
      <p:cxnSp>
        <p:nvCxnSpPr>
          <p:cNvPr id="416" name="Shape 416"/>
          <p:cNvCxnSpPr>
            <a:stCxn id="399" idx="6"/>
          </p:cNvCxnSpPr>
          <p:nvPr/>
        </p:nvCxnSpPr>
        <p:spPr>
          <a:xfrm>
            <a:off x="5780749" y="1643873"/>
            <a:ext cx="1513600" cy="442400"/>
          </a:xfrm>
          <a:prstGeom prst="straightConnector1">
            <a:avLst/>
          </a:prstGeom>
          <a:noFill/>
          <a:ln w="9525" cap="flat" cmpd="sng">
            <a:solidFill>
              <a:schemeClr val="dk2"/>
            </a:solidFill>
            <a:prstDash val="solid"/>
            <a:round/>
            <a:headEnd type="none" w="lg" len="lg"/>
            <a:tailEnd type="stealth" w="lg" len="lg"/>
          </a:ln>
        </p:spPr>
      </p:cxnSp>
      <p:cxnSp>
        <p:nvCxnSpPr>
          <p:cNvPr id="417" name="Shape 417"/>
          <p:cNvCxnSpPr>
            <a:stCxn id="407" idx="6"/>
            <a:endCxn id="401" idx="2"/>
          </p:cNvCxnSpPr>
          <p:nvPr/>
        </p:nvCxnSpPr>
        <p:spPr>
          <a:xfrm rot="10800000" flipH="1">
            <a:off x="5780749" y="1718909"/>
            <a:ext cx="1507600" cy="1044800"/>
          </a:xfrm>
          <a:prstGeom prst="straightConnector1">
            <a:avLst/>
          </a:prstGeom>
          <a:noFill/>
          <a:ln w="9525" cap="flat" cmpd="sng">
            <a:solidFill>
              <a:schemeClr val="dk2"/>
            </a:solidFill>
            <a:prstDash val="solid"/>
            <a:round/>
            <a:headEnd type="none" w="lg" len="lg"/>
            <a:tailEnd type="stealth" w="lg" len="lg"/>
          </a:ln>
        </p:spPr>
      </p:cxnSp>
      <p:cxnSp>
        <p:nvCxnSpPr>
          <p:cNvPr id="418" name="Shape 418"/>
          <p:cNvCxnSpPr>
            <a:stCxn id="407" idx="6"/>
            <a:endCxn id="415" idx="2"/>
          </p:cNvCxnSpPr>
          <p:nvPr/>
        </p:nvCxnSpPr>
        <p:spPr>
          <a:xfrm>
            <a:off x="5780749" y="2763709"/>
            <a:ext cx="1508000" cy="0"/>
          </a:xfrm>
          <a:prstGeom prst="straightConnector1">
            <a:avLst/>
          </a:prstGeom>
          <a:noFill/>
          <a:ln w="9525" cap="flat" cmpd="sng">
            <a:solidFill>
              <a:schemeClr val="dk2"/>
            </a:solidFill>
            <a:prstDash val="solid"/>
            <a:round/>
            <a:headEnd type="none" w="lg" len="lg"/>
            <a:tailEnd type="stealth" w="lg" len="lg"/>
          </a:ln>
        </p:spPr>
      </p:cxnSp>
      <p:cxnSp>
        <p:nvCxnSpPr>
          <p:cNvPr id="419" name="Shape 419"/>
          <p:cNvCxnSpPr>
            <a:stCxn id="399" idx="6"/>
            <a:endCxn id="414" idx="2"/>
          </p:cNvCxnSpPr>
          <p:nvPr/>
        </p:nvCxnSpPr>
        <p:spPr>
          <a:xfrm>
            <a:off x="5780749" y="1643873"/>
            <a:ext cx="1507600" cy="752400"/>
          </a:xfrm>
          <a:prstGeom prst="straightConnector1">
            <a:avLst/>
          </a:prstGeom>
          <a:noFill/>
          <a:ln w="9525" cap="flat" cmpd="sng">
            <a:solidFill>
              <a:schemeClr val="dk2"/>
            </a:solidFill>
            <a:prstDash val="solid"/>
            <a:round/>
            <a:headEnd type="none" w="lg" len="lg"/>
            <a:tailEnd type="stealth" w="lg" len="lg"/>
          </a:ln>
        </p:spPr>
      </p:cxnSp>
      <p:cxnSp>
        <p:nvCxnSpPr>
          <p:cNvPr id="420" name="Shape 420"/>
          <p:cNvCxnSpPr>
            <a:stCxn id="399" idx="6"/>
            <a:endCxn id="415" idx="2"/>
          </p:cNvCxnSpPr>
          <p:nvPr/>
        </p:nvCxnSpPr>
        <p:spPr>
          <a:xfrm>
            <a:off x="5780749" y="1643873"/>
            <a:ext cx="1508000" cy="1120000"/>
          </a:xfrm>
          <a:prstGeom prst="straightConnector1">
            <a:avLst/>
          </a:prstGeom>
          <a:noFill/>
          <a:ln w="9525" cap="flat" cmpd="sng">
            <a:solidFill>
              <a:schemeClr val="dk2"/>
            </a:solidFill>
            <a:prstDash val="solid"/>
            <a:round/>
            <a:headEnd type="none" w="lg" len="lg"/>
            <a:tailEnd type="stealth" w="lg" len="lg"/>
          </a:ln>
        </p:spPr>
      </p:cxnSp>
      <p:cxnSp>
        <p:nvCxnSpPr>
          <p:cNvPr id="421" name="Shape 421"/>
          <p:cNvCxnSpPr>
            <a:stCxn id="410" idx="6"/>
            <a:endCxn id="413" idx="2"/>
          </p:cNvCxnSpPr>
          <p:nvPr/>
        </p:nvCxnSpPr>
        <p:spPr>
          <a:xfrm rot="10800000" flipH="1">
            <a:off x="5780749" y="2057671"/>
            <a:ext cx="1507600" cy="338800"/>
          </a:xfrm>
          <a:prstGeom prst="straightConnector1">
            <a:avLst/>
          </a:prstGeom>
          <a:noFill/>
          <a:ln w="9525" cap="flat" cmpd="sng">
            <a:solidFill>
              <a:schemeClr val="dk2"/>
            </a:solidFill>
            <a:prstDash val="solid"/>
            <a:round/>
            <a:headEnd type="none" w="lg" len="lg"/>
            <a:tailEnd type="stealth" w="lg" len="lg"/>
          </a:ln>
        </p:spPr>
      </p:cxnSp>
      <p:cxnSp>
        <p:nvCxnSpPr>
          <p:cNvPr id="422" name="Shape 422"/>
          <p:cNvCxnSpPr>
            <a:stCxn id="410" idx="6"/>
            <a:endCxn id="414" idx="2"/>
          </p:cNvCxnSpPr>
          <p:nvPr/>
        </p:nvCxnSpPr>
        <p:spPr>
          <a:xfrm>
            <a:off x="5780749" y="2396471"/>
            <a:ext cx="1507600" cy="0"/>
          </a:xfrm>
          <a:prstGeom prst="straightConnector1">
            <a:avLst/>
          </a:prstGeom>
          <a:noFill/>
          <a:ln w="9525" cap="flat" cmpd="sng">
            <a:solidFill>
              <a:schemeClr val="dk2"/>
            </a:solidFill>
            <a:prstDash val="solid"/>
            <a:round/>
            <a:headEnd type="none" w="lg" len="lg"/>
            <a:tailEnd type="stealth" w="lg" len="lg"/>
          </a:ln>
        </p:spPr>
      </p:cxnSp>
      <p:cxnSp>
        <p:nvCxnSpPr>
          <p:cNvPr id="423" name="Shape 423"/>
          <p:cNvCxnSpPr>
            <a:stCxn id="398" idx="6"/>
            <a:endCxn id="413" idx="2"/>
          </p:cNvCxnSpPr>
          <p:nvPr/>
        </p:nvCxnSpPr>
        <p:spPr>
          <a:xfrm>
            <a:off x="5780749" y="2029233"/>
            <a:ext cx="1507600" cy="28400"/>
          </a:xfrm>
          <a:prstGeom prst="straightConnector1">
            <a:avLst/>
          </a:prstGeom>
          <a:noFill/>
          <a:ln w="9525" cap="flat" cmpd="sng">
            <a:solidFill>
              <a:schemeClr val="dk2"/>
            </a:solidFill>
            <a:prstDash val="solid"/>
            <a:round/>
            <a:headEnd type="none" w="lg" len="lg"/>
            <a:tailEnd type="stealth" w="lg" len="lg"/>
          </a:ln>
        </p:spPr>
      </p:cxnSp>
      <p:cxnSp>
        <p:nvCxnSpPr>
          <p:cNvPr id="424" name="Shape 424"/>
          <p:cNvCxnSpPr>
            <a:stCxn id="398" idx="6"/>
            <a:endCxn id="414" idx="2"/>
          </p:cNvCxnSpPr>
          <p:nvPr/>
        </p:nvCxnSpPr>
        <p:spPr>
          <a:xfrm>
            <a:off x="5780749" y="2029233"/>
            <a:ext cx="1507600" cy="367200"/>
          </a:xfrm>
          <a:prstGeom prst="straightConnector1">
            <a:avLst/>
          </a:prstGeom>
          <a:noFill/>
          <a:ln w="9525" cap="flat" cmpd="sng">
            <a:solidFill>
              <a:schemeClr val="dk2"/>
            </a:solidFill>
            <a:prstDash val="solid"/>
            <a:round/>
            <a:headEnd type="none" w="lg" len="lg"/>
            <a:tailEnd type="stealth" w="lg" len="lg"/>
          </a:ln>
        </p:spPr>
      </p:cxnSp>
      <p:cxnSp>
        <p:nvCxnSpPr>
          <p:cNvPr id="425" name="Shape 425"/>
          <p:cNvCxnSpPr>
            <a:stCxn id="398" idx="6"/>
            <a:endCxn id="415" idx="2"/>
          </p:cNvCxnSpPr>
          <p:nvPr/>
        </p:nvCxnSpPr>
        <p:spPr>
          <a:xfrm>
            <a:off x="5780749" y="2029233"/>
            <a:ext cx="1508000" cy="734400"/>
          </a:xfrm>
          <a:prstGeom prst="straightConnector1">
            <a:avLst/>
          </a:prstGeom>
          <a:noFill/>
          <a:ln w="9525" cap="flat" cmpd="sng">
            <a:solidFill>
              <a:schemeClr val="dk2"/>
            </a:solidFill>
            <a:prstDash val="solid"/>
            <a:round/>
            <a:headEnd type="none" w="lg" len="lg"/>
            <a:tailEnd type="stealth" w="lg" len="lg"/>
          </a:ln>
        </p:spPr>
      </p:cxnSp>
      <p:cxnSp>
        <p:nvCxnSpPr>
          <p:cNvPr id="426" name="Shape 426"/>
          <p:cNvCxnSpPr>
            <a:stCxn id="410" idx="6"/>
            <a:endCxn id="415" idx="2"/>
          </p:cNvCxnSpPr>
          <p:nvPr/>
        </p:nvCxnSpPr>
        <p:spPr>
          <a:xfrm>
            <a:off x="5780749" y="2396471"/>
            <a:ext cx="1508000" cy="367200"/>
          </a:xfrm>
          <a:prstGeom prst="straightConnector1">
            <a:avLst/>
          </a:prstGeom>
          <a:noFill/>
          <a:ln w="9525" cap="flat" cmpd="sng">
            <a:solidFill>
              <a:schemeClr val="dk2"/>
            </a:solidFill>
            <a:prstDash val="solid"/>
            <a:round/>
            <a:headEnd type="none" w="lg" len="lg"/>
            <a:tailEnd type="stealth" w="lg" len="lg"/>
          </a:ln>
        </p:spPr>
      </p:cxnSp>
      <p:cxnSp>
        <p:nvCxnSpPr>
          <p:cNvPr id="427" name="Shape 427"/>
          <p:cNvCxnSpPr>
            <a:stCxn id="407" idx="6"/>
            <a:endCxn id="414" idx="2"/>
          </p:cNvCxnSpPr>
          <p:nvPr/>
        </p:nvCxnSpPr>
        <p:spPr>
          <a:xfrm rot="10800000" flipH="1">
            <a:off x="5780749" y="2396509"/>
            <a:ext cx="1507600" cy="367200"/>
          </a:xfrm>
          <a:prstGeom prst="straightConnector1">
            <a:avLst/>
          </a:prstGeom>
          <a:noFill/>
          <a:ln w="9525" cap="flat" cmpd="sng">
            <a:solidFill>
              <a:schemeClr val="dk2"/>
            </a:solidFill>
            <a:prstDash val="solid"/>
            <a:round/>
            <a:headEnd type="none" w="lg" len="lg"/>
            <a:tailEnd type="stealth" w="lg" len="lg"/>
          </a:ln>
        </p:spPr>
      </p:cxnSp>
      <p:cxnSp>
        <p:nvCxnSpPr>
          <p:cNvPr id="428" name="Shape 428"/>
          <p:cNvCxnSpPr>
            <a:stCxn id="407" idx="6"/>
            <a:endCxn id="413" idx="2"/>
          </p:cNvCxnSpPr>
          <p:nvPr/>
        </p:nvCxnSpPr>
        <p:spPr>
          <a:xfrm rot="10800000" flipH="1">
            <a:off x="5780749" y="2057709"/>
            <a:ext cx="1507600" cy="706000"/>
          </a:xfrm>
          <a:prstGeom prst="straightConnector1">
            <a:avLst/>
          </a:prstGeom>
          <a:noFill/>
          <a:ln w="9525" cap="flat" cmpd="sng">
            <a:solidFill>
              <a:schemeClr val="dk2"/>
            </a:solidFill>
            <a:prstDash val="solid"/>
            <a:round/>
            <a:headEnd type="none" w="lg" len="lg"/>
            <a:tailEnd type="stealth" w="lg" len="lg"/>
          </a:ln>
        </p:spPr>
      </p:cxnSp>
      <p:cxnSp>
        <p:nvCxnSpPr>
          <p:cNvPr id="429" name="Shape 429"/>
          <p:cNvCxnSpPr/>
          <p:nvPr/>
        </p:nvCxnSpPr>
        <p:spPr>
          <a:xfrm>
            <a:off x="5267819" y="1643873"/>
            <a:ext cx="282400" cy="0"/>
          </a:xfrm>
          <a:prstGeom prst="straightConnector1">
            <a:avLst/>
          </a:prstGeom>
          <a:noFill/>
          <a:ln w="9525" cap="flat" cmpd="sng">
            <a:solidFill>
              <a:schemeClr val="dk2"/>
            </a:solidFill>
            <a:prstDash val="solid"/>
            <a:round/>
            <a:headEnd type="none" w="lg" len="lg"/>
            <a:tailEnd type="stealth" w="lg" len="lg"/>
          </a:ln>
        </p:spPr>
      </p:cxnSp>
      <p:sp>
        <p:nvSpPr>
          <p:cNvPr id="63" name="Shape 384">
            <a:extLst>
              <a:ext uri="{FF2B5EF4-FFF2-40B4-BE49-F238E27FC236}">
                <a16:creationId xmlns:a16="http://schemas.microsoft.com/office/drawing/2014/main" id="{F76A8149-BF02-AF47-86D8-153DF003EDE1}"/>
              </a:ext>
            </a:extLst>
          </p:cNvPr>
          <p:cNvSpPr/>
          <p:nvPr/>
        </p:nvSpPr>
        <p:spPr>
          <a:xfrm>
            <a:off x="5154896" y="5184919"/>
            <a:ext cx="580000" cy="580000"/>
          </a:xfrm>
          <a:prstGeom prst="ellipse">
            <a:avLst/>
          </a:prstGeom>
          <a:solidFill>
            <a:srgbClr val="2ECC71"/>
          </a:solidFill>
          <a:ln w="9525" cap="flat" cmpd="sng">
            <a:solidFill>
              <a:srgbClr val="000000"/>
            </a:solidFill>
            <a:prstDash val="solid"/>
            <a:round/>
            <a:headEnd type="none" w="med" len="med"/>
            <a:tailEnd type="none" w="med" len="med"/>
          </a:ln>
        </p:spPr>
        <p:txBody>
          <a:bodyPr wrap="square" lIns="121900" tIns="121900" rIns="121900" bIns="121900" anchor="ctr" anchorCtr="0">
            <a:noAutofit/>
          </a:bodyPr>
          <a:lstStyle/>
          <a:p>
            <a:pPr algn="ctr"/>
            <a:endParaRPr sz="2400"/>
          </a:p>
        </p:txBody>
      </p:sp>
      <p:sp>
        <p:nvSpPr>
          <p:cNvPr id="64" name="Shape 385">
            <a:extLst>
              <a:ext uri="{FF2B5EF4-FFF2-40B4-BE49-F238E27FC236}">
                <a16:creationId xmlns:a16="http://schemas.microsoft.com/office/drawing/2014/main" id="{EB16C5D8-B10B-354B-A43A-8961F9DF2261}"/>
              </a:ext>
            </a:extLst>
          </p:cNvPr>
          <p:cNvSpPr/>
          <p:nvPr/>
        </p:nvSpPr>
        <p:spPr>
          <a:xfrm>
            <a:off x="4109888" y="5184925"/>
            <a:ext cx="580000" cy="580000"/>
          </a:xfrm>
          <a:prstGeom prst="ellipse">
            <a:avLst/>
          </a:prstGeom>
          <a:solidFill>
            <a:srgbClr val="2ECC71"/>
          </a:solidFill>
          <a:ln w="9525" cap="flat" cmpd="sng">
            <a:solidFill>
              <a:srgbClr val="000000"/>
            </a:solidFill>
            <a:prstDash val="solid"/>
            <a:round/>
            <a:headEnd type="none" w="med" len="med"/>
            <a:tailEnd type="none" w="med" len="med"/>
          </a:ln>
        </p:spPr>
        <p:txBody>
          <a:bodyPr wrap="square" lIns="121900" tIns="121900" rIns="121900" bIns="121900" anchor="ctr" anchorCtr="0">
            <a:noAutofit/>
          </a:bodyPr>
          <a:lstStyle/>
          <a:p>
            <a:pPr algn="ctr"/>
            <a:endParaRPr sz="2400"/>
          </a:p>
        </p:txBody>
      </p:sp>
      <p:cxnSp>
        <p:nvCxnSpPr>
          <p:cNvPr id="65" name="Shape 386">
            <a:extLst>
              <a:ext uri="{FF2B5EF4-FFF2-40B4-BE49-F238E27FC236}">
                <a16:creationId xmlns:a16="http://schemas.microsoft.com/office/drawing/2014/main" id="{B0E5D7A2-06C9-BA41-B283-23D4E6E09E41}"/>
              </a:ext>
            </a:extLst>
          </p:cNvPr>
          <p:cNvCxnSpPr>
            <a:cxnSpLocks/>
            <a:stCxn id="64" idx="6"/>
            <a:endCxn id="63" idx="2"/>
          </p:cNvCxnSpPr>
          <p:nvPr/>
        </p:nvCxnSpPr>
        <p:spPr>
          <a:xfrm flipV="1">
            <a:off x="4689888" y="5474919"/>
            <a:ext cx="465008" cy="6"/>
          </a:xfrm>
          <a:prstGeom prst="straightConnector1">
            <a:avLst/>
          </a:prstGeom>
          <a:noFill/>
          <a:ln w="9525" cap="flat" cmpd="sng">
            <a:solidFill>
              <a:srgbClr val="000000"/>
            </a:solidFill>
            <a:prstDash val="solid"/>
            <a:round/>
            <a:headEnd type="none" w="lg" len="lg"/>
            <a:tailEnd type="triangle" w="lg" len="lg"/>
          </a:ln>
        </p:spPr>
      </p:cxnSp>
      <p:sp>
        <p:nvSpPr>
          <p:cNvPr id="66" name="Shape 384">
            <a:extLst>
              <a:ext uri="{FF2B5EF4-FFF2-40B4-BE49-F238E27FC236}">
                <a16:creationId xmlns:a16="http://schemas.microsoft.com/office/drawing/2014/main" id="{78EB7886-4034-8F4D-B565-65E818B0EAA2}"/>
              </a:ext>
            </a:extLst>
          </p:cNvPr>
          <p:cNvSpPr/>
          <p:nvPr/>
        </p:nvSpPr>
        <p:spPr>
          <a:xfrm>
            <a:off x="7669325" y="5221945"/>
            <a:ext cx="580000" cy="580000"/>
          </a:xfrm>
          <a:prstGeom prst="ellipse">
            <a:avLst/>
          </a:prstGeom>
          <a:solidFill>
            <a:srgbClr val="2ECC71"/>
          </a:solidFill>
          <a:ln w="9525" cap="flat" cmpd="sng">
            <a:solidFill>
              <a:srgbClr val="000000"/>
            </a:solidFill>
            <a:prstDash val="solid"/>
            <a:round/>
            <a:headEnd type="none" w="med" len="med"/>
            <a:tailEnd type="none" w="med" len="med"/>
          </a:ln>
        </p:spPr>
        <p:txBody>
          <a:bodyPr wrap="square" lIns="121900" tIns="121900" rIns="121900" bIns="121900" anchor="ctr" anchorCtr="0">
            <a:noAutofit/>
          </a:bodyPr>
          <a:lstStyle/>
          <a:p>
            <a:pPr algn="ctr"/>
            <a:endParaRPr sz="2400"/>
          </a:p>
        </p:txBody>
      </p:sp>
      <p:sp>
        <p:nvSpPr>
          <p:cNvPr id="67" name="Shape 385">
            <a:extLst>
              <a:ext uri="{FF2B5EF4-FFF2-40B4-BE49-F238E27FC236}">
                <a16:creationId xmlns:a16="http://schemas.microsoft.com/office/drawing/2014/main" id="{95F7AC0C-9A60-374E-8786-91954B2DF2A7}"/>
              </a:ext>
            </a:extLst>
          </p:cNvPr>
          <p:cNvSpPr/>
          <p:nvPr/>
        </p:nvSpPr>
        <p:spPr>
          <a:xfrm>
            <a:off x="6624317" y="5221951"/>
            <a:ext cx="580000" cy="580000"/>
          </a:xfrm>
          <a:prstGeom prst="ellipse">
            <a:avLst/>
          </a:prstGeom>
          <a:solidFill>
            <a:srgbClr val="2ECC71"/>
          </a:solidFill>
          <a:ln w="9525" cap="flat" cmpd="sng">
            <a:solidFill>
              <a:srgbClr val="000000"/>
            </a:solidFill>
            <a:prstDash val="solid"/>
            <a:round/>
            <a:headEnd type="none" w="med" len="med"/>
            <a:tailEnd type="none" w="med" len="med"/>
          </a:ln>
        </p:spPr>
        <p:txBody>
          <a:bodyPr wrap="square" lIns="121900" tIns="121900" rIns="121900" bIns="121900" anchor="ctr" anchorCtr="0">
            <a:noAutofit/>
          </a:bodyPr>
          <a:lstStyle/>
          <a:p>
            <a:pPr algn="ctr"/>
            <a:endParaRPr sz="2400"/>
          </a:p>
        </p:txBody>
      </p:sp>
      <p:cxnSp>
        <p:nvCxnSpPr>
          <p:cNvPr id="68" name="Shape 386">
            <a:extLst>
              <a:ext uri="{FF2B5EF4-FFF2-40B4-BE49-F238E27FC236}">
                <a16:creationId xmlns:a16="http://schemas.microsoft.com/office/drawing/2014/main" id="{3518D54E-B27B-7840-9304-D94D7D5D4F01}"/>
              </a:ext>
            </a:extLst>
          </p:cNvPr>
          <p:cNvCxnSpPr>
            <a:cxnSpLocks/>
            <a:stCxn id="67" idx="6"/>
            <a:endCxn id="66" idx="2"/>
          </p:cNvCxnSpPr>
          <p:nvPr/>
        </p:nvCxnSpPr>
        <p:spPr>
          <a:xfrm flipV="1">
            <a:off x="7204317" y="5511945"/>
            <a:ext cx="465008" cy="6"/>
          </a:xfrm>
          <a:prstGeom prst="straightConnector1">
            <a:avLst/>
          </a:prstGeom>
          <a:noFill/>
          <a:ln w="9525" cap="flat" cmpd="sng">
            <a:solidFill>
              <a:srgbClr val="000000"/>
            </a:solidFill>
            <a:prstDash val="solid"/>
            <a:round/>
            <a:headEnd type="none" w="lg" len="lg"/>
            <a:tailEnd type="triangle" w="lg" len="lg"/>
          </a:ln>
        </p:spPr>
      </p:cxnSp>
      <p:sp>
        <p:nvSpPr>
          <p:cNvPr id="69" name="Shape 384">
            <a:extLst>
              <a:ext uri="{FF2B5EF4-FFF2-40B4-BE49-F238E27FC236}">
                <a16:creationId xmlns:a16="http://schemas.microsoft.com/office/drawing/2014/main" id="{36069A93-513A-4E4B-884D-E1E3782F2392}"/>
              </a:ext>
            </a:extLst>
          </p:cNvPr>
          <p:cNvSpPr/>
          <p:nvPr/>
        </p:nvSpPr>
        <p:spPr>
          <a:xfrm>
            <a:off x="10358025" y="5221945"/>
            <a:ext cx="580000" cy="580000"/>
          </a:xfrm>
          <a:prstGeom prst="ellipse">
            <a:avLst/>
          </a:prstGeom>
          <a:solidFill>
            <a:srgbClr val="2ECC71"/>
          </a:solidFill>
          <a:ln w="9525" cap="flat" cmpd="sng">
            <a:solidFill>
              <a:srgbClr val="000000"/>
            </a:solidFill>
            <a:prstDash val="solid"/>
            <a:round/>
            <a:headEnd type="none" w="med" len="med"/>
            <a:tailEnd type="none" w="med" len="med"/>
          </a:ln>
        </p:spPr>
        <p:txBody>
          <a:bodyPr wrap="square" lIns="121900" tIns="121900" rIns="121900" bIns="121900" anchor="ctr" anchorCtr="0">
            <a:noAutofit/>
          </a:bodyPr>
          <a:lstStyle/>
          <a:p>
            <a:pPr algn="ctr"/>
            <a:endParaRPr sz="2400"/>
          </a:p>
        </p:txBody>
      </p:sp>
      <p:sp>
        <p:nvSpPr>
          <p:cNvPr id="70" name="Shape 385">
            <a:extLst>
              <a:ext uri="{FF2B5EF4-FFF2-40B4-BE49-F238E27FC236}">
                <a16:creationId xmlns:a16="http://schemas.microsoft.com/office/drawing/2014/main" id="{6F3582A4-294A-2943-BBE2-53928EBD092B}"/>
              </a:ext>
            </a:extLst>
          </p:cNvPr>
          <p:cNvSpPr/>
          <p:nvPr/>
        </p:nvSpPr>
        <p:spPr>
          <a:xfrm>
            <a:off x="9313017" y="5221951"/>
            <a:ext cx="580000" cy="580000"/>
          </a:xfrm>
          <a:prstGeom prst="ellipse">
            <a:avLst/>
          </a:prstGeom>
          <a:solidFill>
            <a:srgbClr val="2ECC71"/>
          </a:solidFill>
          <a:ln w="9525" cap="flat" cmpd="sng">
            <a:solidFill>
              <a:srgbClr val="000000"/>
            </a:solidFill>
            <a:prstDash val="solid"/>
            <a:round/>
            <a:headEnd type="none" w="med" len="med"/>
            <a:tailEnd type="none" w="med" len="med"/>
          </a:ln>
        </p:spPr>
        <p:txBody>
          <a:bodyPr wrap="square" lIns="121900" tIns="121900" rIns="121900" bIns="121900" anchor="ctr" anchorCtr="0">
            <a:noAutofit/>
          </a:bodyPr>
          <a:lstStyle/>
          <a:p>
            <a:pPr algn="ctr"/>
            <a:endParaRPr sz="2400"/>
          </a:p>
        </p:txBody>
      </p:sp>
      <p:cxnSp>
        <p:nvCxnSpPr>
          <p:cNvPr id="71" name="Shape 386">
            <a:extLst>
              <a:ext uri="{FF2B5EF4-FFF2-40B4-BE49-F238E27FC236}">
                <a16:creationId xmlns:a16="http://schemas.microsoft.com/office/drawing/2014/main" id="{9A365E2C-EF51-A241-AD42-8E5F9886ADB0}"/>
              </a:ext>
            </a:extLst>
          </p:cNvPr>
          <p:cNvCxnSpPr>
            <a:cxnSpLocks/>
            <a:stCxn id="70" idx="6"/>
            <a:endCxn id="69" idx="2"/>
          </p:cNvCxnSpPr>
          <p:nvPr/>
        </p:nvCxnSpPr>
        <p:spPr>
          <a:xfrm flipV="1">
            <a:off x="9893017" y="5511945"/>
            <a:ext cx="465008" cy="6"/>
          </a:xfrm>
          <a:prstGeom prst="straightConnector1">
            <a:avLst/>
          </a:prstGeom>
          <a:noFill/>
          <a:ln w="9525" cap="flat" cmpd="sng">
            <a:solidFill>
              <a:srgbClr val="000000"/>
            </a:solidFill>
            <a:prstDash val="solid"/>
            <a:round/>
            <a:headEnd type="none" w="lg" len="lg"/>
            <a:tailEnd type="triangle" w="lg" len="lg"/>
          </a:ln>
        </p:spPr>
      </p:cxnSp>
    </p:spTree>
    <p:extLst>
      <p:ext uri="{BB962C8B-B14F-4D97-AF65-F5344CB8AC3E}">
        <p14:creationId xmlns:p14="http://schemas.microsoft.com/office/powerpoint/2010/main" val="17950818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33"/>
        <p:cNvGrpSpPr/>
        <p:nvPr/>
      </p:nvGrpSpPr>
      <p:grpSpPr>
        <a:xfrm>
          <a:off x="0" y="0"/>
          <a:ext cx="0" cy="0"/>
          <a:chOff x="0" y="0"/>
          <a:chExt cx="0" cy="0"/>
        </a:xfrm>
      </p:grpSpPr>
      <p:sp>
        <p:nvSpPr>
          <p:cNvPr id="434" name="Shape 434"/>
          <p:cNvSpPr txBox="1">
            <a:spLocks noGrp="1"/>
          </p:cNvSpPr>
          <p:nvPr>
            <p:ph type="ctrTitle" idx="4294967295"/>
          </p:nvPr>
        </p:nvSpPr>
        <p:spPr>
          <a:xfrm>
            <a:off x="0" y="383167"/>
            <a:ext cx="12192000" cy="1124800"/>
          </a:xfrm>
          <a:prstGeom prst="rect">
            <a:avLst/>
          </a:prstGeom>
        </p:spPr>
        <p:txBody>
          <a:bodyPr vert="horz" wrap="square" lIns="121900" tIns="121900" rIns="121900" bIns="121900" rtlCol="0" anchor="ctr" anchorCtr="0">
            <a:noAutofit/>
          </a:bodyPr>
          <a:lstStyle/>
          <a:p>
            <a:pPr algn="ctr">
              <a:spcBef>
                <a:spcPts val="0"/>
              </a:spcBef>
            </a:pPr>
            <a:r>
              <a:rPr lang="en" sz="4800" dirty="0">
                <a:solidFill>
                  <a:srgbClr val="000000"/>
                </a:solidFill>
              </a:rPr>
              <a:t>Distributed Execution in</a:t>
            </a:r>
            <a:r>
              <a:rPr lang="en" sz="4800" dirty="0"/>
              <a:t> Spark</a:t>
            </a:r>
          </a:p>
        </p:txBody>
      </p:sp>
      <p:sp>
        <p:nvSpPr>
          <p:cNvPr id="435" name="Shape 435"/>
          <p:cNvSpPr/>
          <p:nvPr/>
        </p:nvSpPr>
        <p:spPr>
          <a:xfrm>
            <a:off x="3104600" y="1393533"/>
            <a:ext cx="5411200" cy="1687200"/>
          </a:xfrm>
          <a:prstGeom prst="rect">
            <a:avLst/>
          </a:prstGeom>
          <a:noFill/>
          <a:ln w="28575" cap="flat" cmpd="sng">
            <a:solidFill>
              <a:srgbClr val="2ECC71"/>
            </a:solidFill>
            <a:prstDash val="solid"/>
            <a:round/>
            <a:headEnd type="none" w="med" len="med"/>
            <a:tailEnd type="none" w="med" len="med"/>
          </a:ln>
        </p:spPr>
        <p:txBody>
          <a:bodyPr wrap="square" lIns="121900" tIns="121900" rIns="121900" bIns="121900" anchor="t" anchorCtr="0">
            <a:noAutofit/>
          </a:bodyPr>
          <a:lstStyle/>
          <a:p>
            <a:pPr>
              <a:buClr>
                <a:schemeClr val="dk1"/>
              </a:buClr>
              <a:buSzPct val="45833"/>
            </a:pPr>
            <a:r>
              <a:rPr lang="en" sz="3200">
                <a:solidFill>
                  <a:schemeClr val="dk1"/>
                </a:solidFill>
              </a:rPr>
              <a:t> Master</a:t>
            </a:r>
          </a:p>
        </p:txBody>
      </p:sp>
      <p:sp>
        <p:nvSpPr>
          <p:cNvPr id="436" name="Shape 436"/>
          <p:cNvSpPr/>
          <p:nvPr/>
        </p:nvSpPr>
        <p:spPr>
          <a:xfrm>
            <a:off x="9010133" y="1538687"/>
            <a:ext cx="592400" cy="321600"/>
          </a:xfrm>
          <a:prstGeom prst="roundRect">
            <a:avLst>
              <a:gd name="adj" fmla="val 16667"/>
            </a:avLst>
          </a:prstGeom>
          <a:noFill/>
          <a:ln w="28575" cap="flat" cmpd="sng">
            <a:solidFill>
              <a:srgbClr val="0000FF"/>
            </a:solidFill>
            <a:prstDash val="dash"/>
            <a:round/>
            <a:headEnd type="none" w="med" len="med"/>
            <a:tailEnd type="none" w="med" len="med"/>
          </a:ln>
        </p:spPr>
        <p:txBody>
          <a:bodyPr wrap="square" lIns="121900" tIns="121900" rIns="121900" bIns="121900" anchor="ctr" anchorCtr="0">
            <a:noAutofit/>
          </a:bodyPr>
          <a:lstStyle/>
          <a:p>
            <a:endParaRPr sz="2400"/>
          </a:p>
        </p:txBody>
      </p:sp>
      <p:sp>
        <p:nvSpPr>
          <p:cNvPr id="437" name="Shape 437"/>
          <p:cNvSpPr txBox="1">
            <a:spLocks noGrp="1"/>
          </p:cNvSpPr>
          <p:nvPr>
            <p:ph type="ctrTitle" idx="4294967295"/>
          </p:nvPr>
        </p:nvSpPr>
        <p:spPr>
          <a:xfrm>
            <a:off x="9603733" y="1392397"/>
            <a:ext cx="2160800" cy="580000"/>
          </a:xfrm>
          <a:prstGeom prst="rect">
            <a:avLst/>
          </a:prstGeom>
        </p:spPr>
        <p:txBody>
          <a:bodyPr vert="horz" wrap="square" lIns="121900" tIns="121900" rIns="121900" bIns="121900" rtlCol="0" anchor="ctr" anchorCtr="0">
            <a:noAutofit/>
          </a:bodyPr>
          <a:lstStyle/>
          <a:p>
            <a:pPr>
              <a:spcBef>
                <a:spcPts val="0"/>
              </a:spcBef>
            </a:pPr>
            <a:r>
              <a:rPr lang="en" sz="3200">
                <a:solidFill>
                  <a:srgbClr val="0000FF"/>
                </a:solidFill>
              </a:rPr>
              <a:t>Stage</a:t>
            </a:r>
          </a:p>
        </p:txBody>
      </p:sp>
      <p:sp>
        <p:nvSpPr>
          <p:cNvPr id="439" name="Shape 439"/>
          <p:cNvSpPr/>
          <p:nvPr/>
        </p:nvSpPr>
        <p:spPr>
          <a:xfrm>
            <a:off x="1266167" y="4312568"/>
            <a:ext cx="2242000" cy="1770000"/>
          </a:xfrm>
          <a:prstGeom prst="rect">
            <a:avLst/>
          </a:prstGeom>
          <a:solidFill>
            <a:srgbClr val="FFFFFF"/>
          </a:solidFill>
          <a:ln w="28575" cap="flat" cmpd="sng">
            <a:solidFill>
              <a:srgbClr val="2ECC71"/>
            </a:solidFill>
            <a:prstDash val="solid"/>
            <a:round/>
            <a:headEnd type="none" w="med" len="med"/>
            <a:tailEnd type="none" w="med" len="med"/>
          </a:ln>
        </p:spPr>
        <p:txBody>
          <a:bodyPr wrap="square" lIns="121900" tIns="121900" rIns="121900" bIns="121900" anchor="t" anchorCtr="0">
            <a:noAutofit/>
          </a:bodyPr>
          <a:lstStyle/>
          <a:p>
            <a:pPr algn="ctr">
              <a:buClr>
                <a:schemeClr val="dk1"/>
              </a:buClr>
              <a:buSzPct val="45833"/>
            </a:pPr>
            <a:r>
              <a:rPr lang="en" sz="3200">
                <a:solidFill>
                  <a:schemeClr val="dk1"/>
                </a:solidFill>
              </a:rPr>
              <a:t>Executor</a:t>
            </a:r>
          </a:p>
        </p:txBody>
      </p:sp>
      <p:cxnSp>
        <p:nvCxnSpPr>
          <p:cNvPr id="440" name="Shape 440"/>
          <p:cNvCxnSpPr>
            <a:stCxn id="435" idx="2"/>
          </p:cNvCxnSpPr>
          <p:nvPr/>
        </p:nvCxnSpPr>
        <p:spPr>
          <a:xfrm flipH="1">
            <a:off x="2411800" y="3080733"/>
            <a:ext cx="3398400" cy="1246000"/>
          </a:xfrm>
          <a:prstGeom prst="straightConnector1">
            <a:avLst/>
          </a:prstGeom>
          <a:noFill/>
          <a:ln w="38100" cap="flat" cmpd="sng">
            <a:solidFill>
              <a:srgbClr val="000000"/>
            </a:solidFill>
            <a:prstDash val="solid"/>
            <a:round/>
            <a:headEnd type="none" w="lg" len="lg"/>
            <a:tailEnd type="none" w="lg" len="lg"/>
          </a:ln>
        </p:spPr>
      </p:cxnSp>
      <p:cxnSp>
        <p:nvCxnSpPr>
          <p:cNvPr id="441" name="Shape 441"/>
          <p:cNvCxnSpPr>
            <a:stCxn id="435" idx="2"/>
            <a:endCxn id="442" idx="0"/>
          </p:cNvCxnSpPr>
          <p:nvPr/>
        </p:nvCxnSpPr>
        <p:spPr>
          <a:xfrm>
            <a:off x="5810200" y="3080733"/>
            <a:ext cx="4317600" cy="1232000"/>
          </a:xfrm>
          <a:prstGeom prst="straightConnector1">
            <a:avLst/>
          </a:prstGeom>
          <a:noFill/>
          <a:ln w="38100" cap="flat" cmpd="sng">
            <a:solidFill>
              <a:srgbClr val="000000"/>
            </a:solidFill>
            <a:prstDash val="solid"/>
            <a:round/>
            <a:headEnd type="none" w="lg" len="lg"/>
            <a:tailEnd type="none" w="lg" len="lg"/>
          </a:ln>
        </p:spPr>
      </p:cxnSp>
      <p:sp>
        <p:nvSpPr>
          <p:cNvPr id="443" name="Shape 443"/>
          <p:cNvSpPr/>
          <p:nvPr/>
        </p:nvSpPr>
        <p:spPr>
          <a:xfrm>
            <a:off x="3821600" y="4312568"/>
            <a:ext cx="2242000" cy="1770000"/>
          </a:xfrm>
          <a:prstGeom prst="rect">
            <a:avLst/>
          </a:prstGeom>
          <a:solidFill>
            <a:srgbClr val="FFFFFF"/>
          </a:solidFill>
          <a:ln w="28575" cap="flat" cmpd="sng">
            <a:solidFill>
              <a:srgbClr val="2ECC71"/>
            </a:solidFill>
            <a:prstDash val="solid"/>
            <a:round/>
            <a:headEnd type="none" w="med" len="med"/>
            <a:tailEnd type="none" w="med" len="med"/>
          </a:ln>
        </p:spPr>
        <p:txBody>
          <a:bodyPr wrap="square" lIns="121900" tIns="121900" rIns="121900" bIns="121900" anchor="t" anchorCtr="0">
            <a:noAutofit/>
          </a:bodyPr>
          <a:lstStyle/>
          <a:p>
            <a:pPr algn="ctr">
              <a:buClr>
                <a:schemeClr val="dk1"/>
              </a:buClr>
              <a:buSzPct val="45833"/>
            </a:pPr>
            <a:r>
              <a:rPr lang="en" sz="3200">
                <a:solidFill>
                  <a:schemeClr val="dk1"/>
                </a:solidFill>
              </a:rPr>
              <a:t>Executor</a:t>
            </a:r>
          </a:p>
        </p:txBody>
      </p:sp>
      <p:sp>
        <p:nvSpPr>
          <p:cNvPr id="444" name="Shape 444"/>
          <p:cNvSpPr/>
          <p:nvPr/>
        </p:nvSpPr>
        <p:spPr>
          <a:xfrm>
            <a:off x="6377033" y="4312568"/>
            <a:ext cx="2242000" cy="1770000"/>
          </a:xfrm>
          <a:prstGeom prst="rect">
            <a:avLst/>
          </a:prstGeom>
          <a:solidFill>
            <a:srgbClr val="FFFFFF"/>
          </a:solidFill>
          <a:ln w="28575" cap="flat" cmpd="sng">
            <a:solidFill>
              <a:srgbClr val="2ECC71"/>
            </a:solidFill>
            <a:prstDash val="solid"/>
            <a:round/>
            <a:headEnd type="none" w="med" len="med"/>
            <a:tailEnd type="none" w="med" len="med"/>
          </a:ln>
        </p:spPr>
        <p:txBody>
          <a:bodyPr wrap="square" lIns="121900" tIns="121900" rIns="121900" bIns="121900" anchor="t" anchorCtr="0">
            <a:noAutofit/>
          </a:bodyPr>
          <a:lstStyle/>
          <a:p>
            <a:pPr algn="ctr">
              <a:buClr>
                <a:schemeClr val="dk1"/>
              </a:buClr>
              <a:buSzPct val="45833"/>
            </a:pPr>
            <a:r>
              <a:rPr lang="en" sz="3200">
                <a:solidFill>
                  <a:schemeClr val="dk1"/>
                </a:solidFill>
              </a:rPr>
              <a:t>Executor</a:t>
            </a:r>
          </a:p>
        </p:txBody>
      </p:sp>
      <p:sp>
        <p:nvSpPr>
          <p:cNvPr id="442" name="Shape 442"/>
          <p:cNvSpPr/>
          <p:nvPr/>
        </p:nvSpPr>
        <p:spPr>
          <a:xfrm>
            <a:off x="9006633" y="4312568"/>
            <a:ext cx="2242000" cy="1770000"/>
          </a:xfrm>
          <a:prstGeom prst="rect">
            <a:avLst/>
          </a:prstGeom>
          <a:solidFill>
            <a:srgbClr val="FFFFFF"/>
          </a:solidFill>
          <a:ln w="28575" cap="flat" cmpd="sng">
            <a:solidFill>
              <a:srgbClr val="2ECC71"/>
            </a:solidFill>
            <a:prstDash val="solid"/>
            <a:round/>
            <a:headEnd type="none" w="med" len="med"/>
            <a:tailEnd type="none" w="med" len="med"/>
          </a:ln>
        </p:spPr>
        <p:txBody>
          <a:bodyPr wrap="square" lIns="121900" tIns="121900" rIns="121900" bIns="121900" anchor="t" anchorCtr="0">
            <a:noAutofit/>
          </a:bodyPr>
          <a:lstStyle/>
          <a:p>
            <a:pPr algn="ctr">
              <a:buClr>
                <a:schemeClr val="dk1"/>
              </a:buClr>
              <a:buSzPct val="45833"/>
            </a:pPr>
            <a:r>
              <a:rPr lang="en" sz="3200">
                <a:solidFill>
                  <a:schemeClr val="dk1"/>
                </a:solidFill>
              </a:rPr>
              <a:t>Executor</a:t>
            </a:r>
          </a:p>
        </p:txBody>
      </p:sp>
      <p:cxnSp>
        <p:nvCxnSpPr>
          <p:cNvPr id="445" name="Shape 445"/>
          <p:cNvCxnSpPr>
            <a:stCxn id="435" idx="2"/>
            <a:endCxn id="443" idx="0"/>
          </p:cNvCxnSpPr>
          <p:nvPr/>
        </p:nvCxnSpPr>
        <p:spPr>
          <a:xfrm flipH="1">
            <a:off x="4942600" y="3080733"/>
            <a:ext cx="867600" cy="1232000"/>
          </a:xfrm>
          <a:prstGeom prst="straightConnector1">
            <a:avLst/>
          </a:prstGeom>
          <a:noFill/>
          <a:ln w="38100" cap="flat" cmpd="sng">
            <a:solidFill>
              <a:srgbClr val="000000"/>
            </a:solidFill>
            <a:prstDash val="solid"/>
            <a:round/>
            <a:headEnd type="none" w="lg" len="lg"/>
            <a:tailEnd type="none" w="lg" len="lg"/>
          </a:ln>
        </p:spPr>
      </p:cxnSp>
      <p:cxnSp>
        <p:nvCxnSpPr>
          <p:cNvPr id="446" name="Shape 446"/>
          <p:cNvCxnSpPr>
            <a:stCxn id="435" idx="2"/>
            <a:endCxn id="444" idx="0"/>
          </p:cNvCxnSpPr>
          <p:nvPr/>
        </p:nvCxnSpPr>
        <p:spPr>
          <a:xfrm>
            <a:off x="5810200" y="3080733"/>
            <a:ext cx="1688000" cy="1232000"/>
          </a:xfrm>
          <a:prstGeom prst="straightConnector1">
            <a:avLst/>
          </a:prstGeom>
          <a:noFill/>
          <a:ln w="38100" cap="flat" cmpd="sng">
            <a:solidFill>
              <a:srgbClr val="000000"/>
            </a:solidFill>
            <a:prstDash val="solid"/>
            <a:round/>
            <a:headEnd type="none" w="lg" len="lg"/>
            <a:tailEnd type="none" w="lg" len="lg"/>
          </a:ln>
        </p:spPr>
      </p:cxnSp>
      <p:sp>
        <p:nvSpPr>
          <p:cNvPr id="447" name="Shape 447"/>
          <p:cNvSpPr/>
          <p:nvPr/>
        </p:nvSpPr>
        <p:spPr>
          <a:xfrm>
            <a:off x="2043828" y="5169025"/>
            <a:ext cx="580000" cy="580000"/>
          </a:xfrm>
          <a:prstGeom prst="ellipse">
            <a:avLst/>
          </a:prstGeom>
          <a:solidFill>
            <a:srgbClr val="4A86E8"/>
          </a:solidFill>
          <a:ln w="9525" cap="flat" cmpd="sng">
            <a:solidFill>
              <a:srgbClr val="000000"/>
            </a:solidFill>
            <a:prstDash val="solid"/>
            <a:round/>
            <a:headEnd type="none" w="med" len="med"/>
            <a:tailEnd type="none" w="med" len="med"/>
          </a:ln>
        </p:spPr>
        <p:txBody>
          <a:bodyPr wrap="square" lIns="121900" tIns="121900" rIns="121900" bIns="121900" anchor="ctr" anchorCtr="0">
            <a:noAutofit/>
          </a:bodyPr>
          <a:lstStyle/>
          <a:p>
            <a:pPr algn="ctr"/>
            <a:endParaRPr sz="2400">
              <a:solidFill>
                <a:srgbClr val="4A86E8"/>
              </a:solidFill>
            </a:endParaRPr>
          </a:p>
        </p:txBody>
      </p:sp>
      <p:sp>
        <p:nvSpPr>
          <p:cNvPr id="448" name="Shape 448"/>
          <p:cNvSpPr/>
          <p:nvPr/>
        </p:nvSpPr>
        <p:spPr>
          <a:xfrm>
            <a:off x="4652595" y="5234859"/>
            <a:ext cx="580000" cy="580000"/>
          </a:xfrm>
          <a:prstGeom prst="ellipse">
            <a:avLst/>
          </a:prstGeom>
          <a:solidFill>
            <a:srgbClr val="4A86E8"/>
          </a:solidFill>
          <a:ln w="9525" cap="flat" cmpd="sng">
            <a:solidFill>
              <a:srgbClr val="000000"/>
            </a:solidFill>
            <a:prstDash val="solid"/>
            <a:round/>
            <a:headEnd type="none" w="med" len="med"/>
            <a:tailEnd type="none" w="med" len="med"/>
          </a:ln>
        </p:spPr>
        <p:txBody>
          <a:bodyPr wrap="square" lIns="121900" tIns="121900" rIns="121900" bIns="121900" anchor="ctr" anchorCtr="0">
            <a:noAutofit/>
          </a:bodyPr>
          <a:lstStyle/>
          <a:p>
            <a:pPr algn="ctr"/>
            <a:endParaRPr sz="2400">
              <a:solidFill>
                <a:srgbClr val="4A86E8"/>
              </a:solidFill>
            </a:endParaRPr>
          </a:p>
        </p:txBody>
      </p:sp>
      <p:sp>
        <p:nvSpPr>
          <p:cNvPr id="449" name="Shape 449"/>
          <p:cNvSpPr/>
          <p:nvPr/>
        </p:nvSpPr>
        <p:spPr>
          <a:xfrm>
            <a:off x="7150495" y="5234859"/>
            <a:ext cx="580000" cy="580000"/>
          </a:xfrm>
          <a:prstGeom prst="ellipse">
            <a:avLst/>
          </a:prstGeom>
          <a:solidFill>
            <a:srgbClr val="4A86E8"/>
          </a:solidFill>
          <a:ln w="9525" cap="flat" cmpd="sng">
            <a:solidFill>
              <a:srgbClr val="000000"/>
            </a:solidFill>
            <a:prstDash val="solid"/>
            <a:round/>
            <a:headEnd type="none" w="med" len="med"/>
            <a:tailEnd type="none" w="med" len="med"/>
          </a:ln>
        </p:spPr>
        <p:txBody>
          <a:bodyPr wrap="square" lIns="121900" tIns="121900" rIns="121900" bIns="121900" anchor="ctr" anchorCtr="0">
            <a:noAutofit/>
          </a:bodyPr>
          <a:lstStyle/>
          <a:p>
            <a:pPr algn="ctr"/>
            <a:endParaRPr sz="2400">
              <a:solidFill>
                <a:srgbClr val="4A86E8"/>
              </a:solidFill>
            </a:endParaRPr>
          </a:p>
        </p:txBody>
      </p:sp>
      <p:sp>
        <p:nvSpPr>
          <p:cNvPr id="450" name="Shape 450"/>
          <p:cNvSpPr/>
          <p:nvPr/>
        </p:nvSpPr>
        <p:spPr>
          <a:xfrm>
            <a:off x="9837628" y="5234859"/>
            <a:ext cx="580000" cy="580000"/>
          </a:xfrm>
          <a:prstGeom prst="ellipse">
            <a:avLst/>
          </a:prstGeom>
          <a:solidFill>
            <a:srgbClr val="4A86E8"/>
          </a:solidFill>
          <a:ln w="9525" cap="flat" cmpd="sng">
            <a:solidFill>
              <a:srgbClr val="000000"/>
            </a:solidFill>
            <a:prstDash val="solid"/>
            <a:round/>
            <a:headEnd type="none" w="med" len="med"/>
            <a:tailEnd type="none" w="med" len="med"/>
          </a:ln>
        </p:spPr>
        <p:txBody>
          <a:bodyPr wrap="square" lIns="121900" tIns="121900" rIns="121900" bIns="121900" anchor="ctr" anchorCtr="0">
            <a:noAutofit/>
          </a:bodyPr>
          <a:lstStyle/>
          <a:p>
            <a:pPr algn="ctr"/>
            <a:endParaRPr sz="2400">
              <a:solidFill>
                <a:srgbClr val="4A86E8"/>
              </a:solidFill>
            </a:endParaRPr>
          </a:p>
        </p:txBody>
      </p:sp>
      <p:sp>
        <p:nvSpPr>
          <p:cNvPr id="451" name="Shape 451"/>
          <p:cNvSpPr/>
          <p:nvPr/>
        </p:nvSpPr>
        <p:spPr>
          <a:xfrm rot="-3135">
            <a:off x="4773033" y="1387201"/>
            <a:ext cx="1316000" cy="1712000"/>
          </a:xfrm>
          <a:prstGeom prst="roundRect">
            <a:avLst>
              <a:gd name="adj" fmla="val 11381"/>
            </a:avLst>
          </a:prstGeom>
          <a:noFill/>
          <a:ln w="19050" cap="flat" cmpd="sng">
            <a:solidFill>
              <a:srgbClr val="6FA8DC"/>
            </a:solidFill>
            <a:prstDash val="dash"/>
            <a:round/>
            <a:headEnd type="none" w="med" len="med"/>
            <a:tailEnd type="none" w="med" len="med"/>
          </a:ln>
        </p:spPr>
        <p:txBody>
          <a:bodyPr wrap="square" lIns="121900" tIns="121900" rIns="121900" bIns="121900" anchor="ctr" anchorCtr="0">
            <a:noAutofit/>
          </a:bodyPr>
          <a:lstStyle/>
          <a:p>
            <a:endParaRPr sz="2400"/>
          </a:p>
        </p:txBody>
      </p:sp>
      <p:sp>
        <p:nvSpPr>
          <p:cNvPr id="452" name="Shape 452"/>
          <p:cNvSpPr/>
          <p:nvPr/>
        </p:nvSpPr>
        <p:spPr>
          <a:xfrm>
            <a:off x="5550349" y="1911633"/>
            <a:ext cx="230400" cy="235200"/>
          </a:xfrm>
          <a:prstGeom prst="ellipse">
            <a:avLst/>
          </a:prstGeom>
          <a:solidFill>
            <a:srgbClr val="D9EAD3"/>
          </a:solidFill>
          <a:ln w="9525" cap="flat" cmpd="sng">
            <a:solidFill>
              <a:srgbClr val="000000"/>
            </a:solidFill>
            <a:prstDash val="dash"/>
            <a:round/>
            <a:headEnd type="none" w="med" len="med"/>
            <a:tailEnd type="none" w="med" len="med"/>
          </a:ln>
        </p:spPr>
        <p:txBody>
          <a:bodyPr wrap="square" lIns="121900" tIns="121900" rIns="121900" bIns="121900" anchor="ctr" anchorCtr="0">
            <a:noAutofit/>
          </a:bodyPr>
          <a:lstStyle/>
          <a:p>
            <a:pPr algn="ctr"/>
            <a:endParaRPr sz="2400"/>
          </a:p>
        </p:txBody>
      </p:sp>
      <p:sp>
        <p:nvSpPr>
          <p:cNvPr id="453" name="Shape 453"/>
          <p:cNvSpPr/>
          <p:nvPr/>
        </p:nvSpPr>
        <p:spPr>
          <a:xfrm>
            <a:off x="5550349" y="1526273"/>
            <a:ext cx="230400" cy="235200"/>
          </a:xfrm>
          <a:prstGeom prst="ellipse">
            <a:avLst/>
          </a:prstGeom>
          <a:solidFill>
            <a:srgbClr val="D9EAD3"/>
          </a:solidFill>
          <a:ln w="9525" cap="flat" cmpd="sng">
            <a:solidFill>
              <a:srgbClr val="000000"/>
            </a:solidFill>
            <a:prstDash val="dash"/>
            <a:round/>
            <a:headEnd type="none" w="med" len="med"/>
            <a:tailEnd type="none" w="med" len="med"/>
          </a:ln>
        </p:spPr>
        <p:txBody>
          <a:bodyPr wrap="square" lIns="121900" tIns="121900" rIns="121900" bIns="121900" anchor="ctr" anchorCtr="0">
            <a:noAutofit/>
          </a:bodyPr>
          <a:lstStyle/>
          <a:p>
            <a:pPr algn="ctr"/>
            <a:endParaRPr sz="2400"/>
          </a:p>
        </p:txBody>
      </p:sp>
      <p:sp>
        <p:nvSpPr>
          <p:cNvPr id="454" name="Shape 454"/>
          <p:cNvSpPr/>
          <p:nvPr/>
        </p:nvSpPr>
        <p:spPr>
          <a:xfrm rot="-3441">
            <a:off x="7004160" y="1400556"/>
            <a:ext cx="799200" cy="1712400"/>
          </a:xfrm>
          <a:prstGeom prst="roundRect">
            <a:avLst>
              <a:gd name="adj" fmla="val 11381"/>
            </a:avLst>
          </a:prstGeom>
          <a:noFill/>
          <a:ln w="19050" cap="flat" cmpd="sng">
            <a:solidFill>
              <a:srgbClr val="6FA8DC"/>
            </a:solidFill>
            <a:prstDash val="dash"/>
            <a:round/>
            <a:headEnd type="none" w="med" len="med"/>
            <a:tailEnd type="none" w="med" len="med"/>
          </a:ln>
        </p:spPr>
        <p:txBody>
          <a:bodyPr wrap="square" lIns="121900" tIns="121900" rIns="121900" bIns="121900" anchor="ctr" anchorCtr="0">
            <a:noAutofit/>
          </a:bodyPr>
          <a:lstStyle/>
          <a:p>
            <a:endParaRPr sz="2400"/>
          </a:p>
        </p:txBody>
      </p:sp>
      <p:sp>
        <p:nvSpPr>
          <p:cNvPr id="455" name="Shape 455"/>
          <p:cNvSpPr/>
          <p:nvPr/>
        </p:nvSpPr>
        <p:spPr>
          <a:xfrm>
            <a:off x="7288321" y="1601129"/>
            <a:ext cx="230400" cy="235200"/>
          </a:xfrm>
          <a:prstGeom prst="ellipse">
            <a:avLst/>
          </a:prstGeom>
          <a:solidFill>
            <a:srgbClr val="6D9EEB"/>
          </a:solidFill>
          <a:ln w="9525" cap="flat" cmpd="sng">
            <a:solidFill>
              <a:srgbClr val="000000"/>
            </a:solidFill>
            <a:prstDash val="dash"/>
            <a:round/>
            <a:headEnd type="none" w="med" len="med"/>
            <a:tailEnd type="none" w="med" len="med"/>
          </a:ln>
        </p:spPr>
        <p:txBody>
          <a:bodyPr wrap="square" lIns="121900" tIns="121900" rIns="121900" bIns="121900" anchor="ctr" anchorCtr="0">
            <a:noAutofit/>
          </a:bodyPr>
          <a:lstStyle/>
          <a:p>
            <a:pPr algn="ctr"/>
            <a:endParaRPr sz="2400"/>
          </a:p>
        </p:txBody>
      </p:sp>
      <p:cxnSp>
        <p:nvCxnSpPr>
          <p:cNvPr id="456" name="Shape 456"/>
          <p:cNvCxnSpPr>
            <a:stCxn id="453" idx="6"/>
            <a:endCxn id="455" idx="2"/>
          </p:cNvCxnSpPr>
          <p:nvPr/>
        </p:nvCxnSpPr>
        <p:spPr>
          <a:xfrm>
            <a:off x="5780749" y="1643873"/>
            <a:ext cx="1507600" cy="74800"/>
          </a:xfrm>
          <a:prstGeom prst="straightConnector1">
            <a:avLst/>
          </a:prstGeom>
          <a:noFill/>
          <a:ln w="9525" cap="flat" cmpd="sng">
            <a:solidFill>
              <a:schemeClr val="dk2"/>
            </a:solidFill>
            <a:prstDash val="solid"/>
            <a:round/>
            <a:headEnd type="none" w="lg" len="lg"/>
            <a:tailEnd type="stealth" w="lg" len="lg"/>
          </a:ln>
        </p:spPr>
      </p:cxnSp>
      <p:cxnSp>
        <p:nvCxnSpPr>
          <p:cNvPr id="457" name="Shape 457"/>
          <p:cNvCxnSpPr>
            <a:stCxn id="452" idx="6"/>
            <a:endCxn id="455" idx="2"/>
          </p:cNvCxnSpPr>
          <p:nvPr/>
        </p:nvCxnSpPr>
        <p:spPr>
          <a:xfrm rot="10800000" flipH="1">
            <a:off x="5780749" y="1718833"/>
            <a:ext cx="1507600" cy="310400"/>
          </a:xfrm>
          <a:prstGeom prst="straightConnector1">
            <a:avLst/>
          </a:prstGeom>
          <a:noFill/>
          <a:ln w="9525" cap="flat" cmpd="sng">
            <a:solidFill>
              <a:schemeClr val="dk2"/>
            </a:solidFill>
            <a:prstDash val="solid"/>
            <a:round/>
            <a:headEnd type="none" w="lg" len="lg"/>
            <a:tailEnd type="stealth" w="lg" len="lg"/>
          </a:ln>
        </p:spPr>
      </p:cxnSp>
      <p:sp>
        <p:nvSpPr>
          <p:cNvPr id="458" name="Shape 458"/>
          <p:cNvSpPr/>
          <p:nvPr/>
        </p:nvSpPr>
        <p:spPr>
          <a:xfrm>
            <a:off x="5037419" y="1911524"/>
            <a:ext cx="230400" cy="235200"/>
          </a:xfrm>
          <a:prstGeom prst="ellipse">
            <a:avLst/>
          </a:prstGeom>
          <a:solidFill>
            <a:srgbClr val="D9EAD3"/>
          </a:solidFill>
          <a:ln w="9525" cap="flat" cmpd="sng">
            <a:solidFill>
              <a:srgbClr val="000000"/>
            </a:solidFill>
            <a:prstDash val="dash"/>
            <a:round/>
            <a:headEnd type="none" w="med" len="med"/>
            <a:tailEnd type="none" w="med" len="med"/>
          </a:ln>
        </p:spPr>
        <p:txBody>
          <a:bodyPr wrap="square" lIns="121900" tIns="121900" rIns="121900" bIns="121900" anchor="ctr" anchorCtr="0">
            <a:noAutofit/>
          </a:bodyPr>
          <a:lstStyle/>
          <a:p>
            <a:pPr algn="ctr"/>
            <a:endParaRPr sz="2400"/>
          </a:p>
        </p:txBody>
      </p:sp>
      <p:sp>
        <p:nvSpPr>
          <p:cNvPr id="459" name="Shape 459"/>
          <p:cNvSpPr/>
          <p:nvPr/>
        </p:nvSpPr>
        <p:spPr>
          <a:xfrm>
            <a:off x="5037419" y="1526273"/>
            <a:ext cx="230400" cy="235200"/>
          </a:xfrm>
          <a:prstGeom prst="ellipse">
            <a:avLst/>
          </a:prstGeom>
          <a:solidFill>
            <a:srgbClr val="D9EAD3"/>
          </a:solidFill>
          <a:ln w="9525" cap="flat" cmpd="sng">
            <a:solidFill>
              <a:srgbClr val="000000"/>
            </a:solidFill>
            <a:prstDash val="dash"/>
            <a:round/>
            <a:headEnd type="none" w="med" len="med"/>
            <a:tailEnd type="none" w="med" len="med"/>
          </a:ln>
        </p:spPr>
        <p:txBody>
          <a:bodyPr wrap="square" lIns="121900" tIns="121900" rIns="121900" bIns="121900" anchor="ctr" anchorCtr="0">
            <a:noAutofit/>
          </a:bodyPr>
          <a:lstStyle/>
          <a:p>
            <a:pPr algn="ctr"/>
            <a:endParaRPr sz="2400"/>
          </a:p>
        </p:txBody>
      </p:sp>
      <p:cxnSp>
        <p:nvCxnSpPr>
          <p:cNvPr id="460" name="Shape 460"/>
          <p:cNvCxnSpPr/>
          <p:nvPr/>
        </p:nvCxnSpPr>
        <p:spPr>
          <a:xfrm>
            <a:off x="5267619" y="2029297"/>
            <a:ext cx="282800" cy="0"/>
          </a:xfrm>
          <a:prstGeom prst="straightConnector1">
            <a:avLst/>
          </a:prstGeom>
          <a:noFill/>
          <a:ln w="9525" cap="flat" cmpd="sng">
            <a:solidFill>
              <a:schemeClr val="dk2"/>
            </a:solidFill>
            <a:prstDash val="solid"/>
            <a:round/>
            <a:headEnd type="none" w="lg" len="lg"/>
            <a:tailEnd type="stealth" w="lg" len="lg"/>
          </a:ln>
        </p:spPr>
      </p:cxnSp>
      <p:sp>
        <p:nvSpPr>
          <p:cNvPr id="461" name="Shape 461"/>
          <p:cNvSpPr/>
          <p:nvPr/>
        </p:nvSpPr>
        <p:spPr>
          <a:xfrm>
            <a:off x="5550349" y="2646109"/>
            <a:ext cx="230400" cy="235200"/>
          </a:xfrm>
          <a:prstGeom prst="ellipse">
            <a:avLst/>
          </a:prstGeom>
          <a:solidFill>
            <a:srgbClr val="D9EAD3"/>
          </a:solidFill>
          <a:ln w="9525" cap="flat" cmpd="sng">
            <a:solidFill>
              <a:srgbClr val="000000"/>
            </a:solidFill>
            <a:prstDash val="dash"/>
            <a:round/>
            <a:headEnd type="none" w="med" len="med"/>
            <a:tailEnd type="none" w="med" len="med"/>
          </a:ln>
        </p:spPr>
        <p:txBody>
          <a:bodyPr wrap="square" lIns="121900" tIns="121900" rIns="121900" bIns="121900" anchor="ctr" anchorCtr="0">
            <a:noAutofit/>
          </a:bodyPr>
          <a:lstStyle/>
          <a:p>
            <a:pPr algn="ctr"/>
            <a:endParaRPr sz="2400"/>
          </a:p>
        </p:txBody>
      </p:sp>
      <p:sp>
        <p:nvSpPr>
          <p:cNvPr id="462" name="Shape 462"/>
          <p:cNvSpPr/>
          <p:nvPr/>
        </p:nvSpPr>
        <p:spPr>
          <a:xfrm>
            <a:off x="5037419" y="2646000"/>
            <a:ext cx="230400" cy="235200"/>
          </a:xfrm>
          <a:prstGeom prst="ellipse">
            <a:avLst/>
          </a:prstGeom>
          <a:solidFill>
            <a:srgbClr val="D9EAD3"/>
          </a:solidFill>
          <a:ln w="9525" cap="flat" cmpd="sng">
            <a:solidFill>
              <a:srgbClr val="000000"/>
            </a:solidFill>
            <a:prstDash val="dash"/>
            <a:round/>
            <a:headEnd type="none" w="med" len="med"/>
            <a:tailEnd type="none" w="med" len="med"/>
          </a:ln>
        </p:spPr>
        <p:txBody>
          <a:bodyPr wrap="square" lIns="121900" tIns="121900" rIns="121900" bIns="121900" anchor="ctr" anchorCtr="0">
            <a:noAutofit/>
          </a:bodyPr>
          <a:lstStyle/>
          <a:p>
            <a:pPr algn="ctr"/>
            <a:endParaRPr sz="2400"/>
          </a:p>
        </p:txBody>
      </p:sp>
      <p:cxnSp>
        <p:nvCxnSpPr>
          <p:cNvPr id="463" name="Shape 463"/>
          <p:cNvCxnSpPr/>
          <p:nvPr/>
        </p:nvCxnSpPr>
        <p:spPr>
          <a:xfrm>
            <a:off x="5267619" y="2763775"/>
            <a:ext cx="282800" cy="0"/>
          </a:xfrm>
          <a:prstGeom prst="straightConnector1">
            <a:avLst/>
          </a:prstGeom>
          <a:noFill/>
          <a:ln w="9525" cap="flat" cmpd="sng">
            <a:solidFill>
              <a:schemeClr val="dk2"/>
            </a:solidFill>
            <a:prstDash val="solid"/>
            <a:round/>
            <a:headEnd type="none" w="lg" len="lg"/>
            <a:tailEnd type="stealth" w="lg" len="lg"/>
          </a:ln>
        </p:spPr>
      </p:cxnSp>
      <p:sp>
        <p:nvSpPr>
          <p:cNvPr id="464" name="Shape 464"/>
          <p:cNvSpPr/>
          <p:nvPr/>
        </p:nvSpPr>
        <p:spPr>
          <a:xfrm>
            <a:off x="5550349" y="2278871"/>
            <a:ext cx="230400" cy="235200"/>
          </a:xfrm>
          <a:prstGeom prst="ellipse">
            <a:avLst/>
          </a:prstGeom>
          <a:solidFill>
            <a:srgbClr val="D9EAD3"/>
          </a:solidFill>
          <a:ln w="9525" cap="flat" cmpd="sng">
            <a:solidFill>
              <a:srgbClr val="000000"/>
            </a:solidFill>
            <a:prstDash val="dash"/>
            <a:round/>
            <a:headEnd type="none" w="med" len="med"/>
            <a:tailEnd type="none" w="med" len="med"/>
          </a:ln>
        </p:spPr>
        <p:txBody>
          <a:bodyPr wrap="square" lIns="121900" tIns="121900" rIns="121900" bIns="121900" anchor="ctr" anchorCtr="0">
            <a:noAutofit/>
          </a:bodyPr>
          <a:lstStyle/>
          <a:p>
            <a:pPr algn="ctr"/>
            <a:endParaRPr sz="2400"/>
          </a:p>
        </p:txBody>
      </p:sp>
      <p:sp>
        <p:nvSpPr>
          <p:cNvPr id="465" name="Shape 465"/>
          <p:cNvSpPr/>
          <p:nvPr/>
        </p:nvSpPr>
        <p:spPr>
          <a:xfrm>
            <a:off x="5037419" y="2278761"/>
            <a:ext cx="230400" cy="235200"/>
          </a:xfrm>
          <a:prstGeom prst="ellipse">
            <a:avLst/>
          </a:prstGeom>
          <a:solidFill>
            <a:srgbClr val="D9EAD3"/>
          </a:solidFill>
          <a:ln w="9525" cap="flat" cmpd="sng">
            <a:solidFill>
              <a:srgbClr val="000000"/>
            </a:solidFill>
            <a:prstDash val="dash"/>
            <a:round/>
            <a:headEnd type="none" w="med" len="med"/>
            <a:tailEnd type="none" w="med" len="med"/>
          </a:ln>
        </p:spPr>
        <p:txBody>
          <a:bodyPr wrap="square" lIns="121900" tIns="121900" rIns="121900" bIns="121900" anchor="ctr" anchorCtr="0">
            <a:noAutofit/>
          </a:bodyPr>
          <a:lstStyle/>
          <a:p>
            <a:pPr algn="ctr"/>
            <a:endParaRPr sz="2400"/>
          </a:p>
        </p:txBody>
      </p:sp>
      <p:cxnSp>
        <p:nvCxnSpPr>
          <p:cNvPr id="466" name="Shape 466"/>
          <p:cNvCxnSpPr/>
          <p:nvPr/>
        </p:nvCxnSpPr>
        <p:spPr>
          <a:xfrm>
            <a:off x="5267619" y="2396536"/>
            <a:ext cx="282800" cy="0"/>
          </a:xfrm>
          <a:prstGeom prst="straightConnector1">
            <a:avLst/>
          </a:prstGeom>
          <a:noFill/>
          <a:ln w="9525" cap="flat" cmpd="sng">
            <a:solidFill>
              <a:schemeClr val="dk2"/>
            </a:solidFill>
            <a:prstDash val="solid"/>
            <a:round/>
            <a:headEnd type="none" w="lg" len="lg"/>
            <a:tailEnd type="stealth" w="lg" len="lg"/>
          </a:ln>
        </p:spPr>
      </p:cxnSp>
      <p:sp>
        <p:nvSpPr>
          <p:cNvPr id="467" name="Shape 467"/>
          <p:cNvSpPr/>
          <p:nvPr/>
        </p:nvSpPr>
        <p:spPr>
          <a:xfrm>
            <a:off x="7288321" y="1939948"/>
            <a:ext cx="230400" cy="235200"/>
          </a:xfrm>
          <a:prstGeom prst="ellipse">
            <a:avLst/>
          </a:prstGeom>
          <a:solidFill>
            <a:srgbClr val="6D9EEB"/>
          </a:solidFill>
          <a:ln w="9525" cap="flat" cmpd="sng">
            <a:solidFill>
              <a:srgbClr val="000000"/>
            </a:solidFill>
            <a:prstDash val="dash"/>
            <a:round/>
            <a:headEnd type="none" w="med" len="med"/>
            <a:tailEnd type="none" w="med" len="med"/>
          </a:ln>
        </p:spPr>
        <p:txBody>
          <a:bodyPr wrap="square" lIns="121900" tIns="121900" rIns="121900" bIns="121900" anchor="ctr" anchorCtr="0">
            <a:noAutofit/>
          </a:bodyPr>
          <a:lstStyle/>
          <a:p>
            <a:pPr algn="ctr"/>
            <a:endParaRPr sz="2400"/>
          </a:p>
        </p:txBody>
      </p:sp>
      <p:sp>
        <p:nvSpPr>
          <p:cNvPr id="468" name="Shape 468"/>
          <p:cNvSpPr/>
          <p:nvPr/>
        </p:nvSpPr>
        <p:spPr>
          <a:xfrm>
            <a:off x="7288321" y="2278768"/>
            <a:ext cx="230400" cy="235200"/>
          </a:xfrm>
          <a:prstGeom prst="ellipse">
            <a:avLst/>
          </a:prstGeom>
          <a:solidFill>
            <a:srgbClr val="6D9EEB"/>
          </a:solidFill>
          <a:ln w="9525" cap="flat" cmpd="sng">
            <a:solidFill>
              <a:srgbClr val="000000"/>
            </a:solidFill>
            <a:prstDash val="dash"/>
            <a:round/>
            <a:headEnd type="none" w="med" len="med"/>
            <a:tailEnd type="none" w="med" len="med"/>
          </a:ln>
        </p:spPr>
        <p:txBody>
          <a:bodyPr wrap="square" lIns="121900" tIns="121900" rIns="121900" bIns="121900" anchor="ctr" anchorCtr="0">
            <a:noAutofit/>
          </a:bodyPr>
          <a:lstStyle/>
          <a:p>
            <a:pPr algn="ctr"/>
            <a:endParaRPr sz="2400"/>
          </a:p>
        </p:txBody>
      </p:sp>
      <p:sp>
        <p:nvSpPr>
          <p:cNvPr id="469" name="Shape 469"/>
          <p:cNvSpPr/>
          <p:nvPr/>
        </p:nvSpPr>
        <p:spPr>
          <a:xfrm>
            <a:off x="7288621" y="2646127"/>
            <a:ext cx="230400" cy="235200"/>
          </a:xfrm>
          <a:prstGeom prst="ellipse">
            <a:avLst/>
          </a:prstGeom>
          <a:solidFill>
            <a:srgbClr val="6D9EEB"/>
          </a:solidFill>
          <a:ln w="9525" cap="flat" cmpd="sng">
            <a:solidFill>
              <a:srgbClr val="000000"/>
            </a:solidFill>
            <a:prstDash val="dash"/>
            <a:round/>
            <a:headEnd type="none" w="med" len="med"/>
            <a:tailEnd type="none" w="med" len="med"/>
          </a:ln>
        </p:spPr>
        <p:txBody>
          <a:bodyPr wrap="square" lIns="121900" tIns="121900" rIns="121900" bIns="121900" anchor="ctr" anchorCtr="0">
            <a:noAutofit/>
          </a:bodyPr>
          <a:lstStyle/>
          <a:p>
            <a:pPr algn="ctr"/>
            <a:endParaRPr sz="2400"/>
          </a:p>
        </p:txBody>
      </p:sp>
      <p:cxnSp>
        <p:nvCxnSpPr>
          <p:cNvPr id="470" name="Shape 470"/>
          <p:cNvCxnSpPr>
            <a:stCxn id="453" idx="6"/>
          </p:cNvCxnSpPr>
          <p:nvPr/>
        </p:nvCxnSpPr>
        <p:spPr>
          <a:xfrm>
            <a:off x="5780749" y="1643873"/>
            <a:ext cx="1513600" cy="442400"/>
          </a:xfrm>
          <a:prstGeom prst="straightConnector1">
            <a:avLst/>
          </a:prstGeom>
          <a:noFill/>
          <a:ln w="9525" cap="flat" cmpd="sng">
            <a:solidFill>
              <a:schemeClr val="dk2"/>
            </a:solidFill>
            <a:prstDash val="solid"/>
            <a:round/>
            <a:headEnd type="none" w="lg" len="lg"/>
            <a:tailEnd type="stealth" w="lg" len="lg"/>
          </a:ln>
        </p:spPr>
      </p:cxnSp>
      <p:cxnSp>
        <p:nvCxnSpPr>
          <p:cNvPr id="471" name="Shape 471"/>
          <p:cNvCxnSpPr>
            <a:stCxn id="461" idx="6"/>
            <a:endCxn id="455" idx="2"/>
          </p:cNvCxnSpPr>
          <p:nvPr/>
        </p:nvCxnSpPr>
        <p:spPr>
          <a:xfrm rot="10800000" flipH="1">
            <a:off x="5780749" y="1718909"/>
            <a:ext cx="1507600" cy="1044800"/>
          </a:xfrm>
          <a:prstGeom prst="straightConnector1">
            <a:avLst/>
          </a:prstGeom>
          <a:noFill/>
          <a:ln w="9525" cap="flat" cmpd="sng">
            <a:solidFill>
              <a:schemeClr val="dk2"/>
            </a:solidFill>
            <a:prstDash val="solid"/>
            <a:round/>
            <a:headEnd type="none" w="lg" len="lg"/>
            <a:tailEnd type="stealth" w="lg" len="lg"/>
          </a:ln>
        </p:spPr>
      </p:cxnSp>
      <p:cxnSp>
        <p:nvCxnSpPr>
          <p:cNvPr id="472" name="Shape 472"/>
          <p:cNvCxnSpPr>
            <a:stCxn id="461" idx="6"/>
            <a:endCxn id="469" idx="2"/>
          </p:cNvCxnSpPr>
          <p:nvPr/>
        </p:nvCxnSpPr>
        <p:spPr>
          <a:xfrm>
            <a:off x="5780749" y="2763709"/>
            <a:ext cx="1508000" cy="0"/>
          </a:xfrm>
          <a:prstGeom prst="straightConnector1">
            <a:avLst/>
          </a:prstGeom>
          <a:noFill/>
          <a:ln w="9525" cap="flat" cmpd="sng">
            <a:solidFill>
              <a:schemeClr val="dk2"/>
            </a:solidFill>
            <a:prstDash val="solid"/>
            <a:round/>
            <a:headEnd type="none" w="lg" len="lg"/>
            <a:tailEnd type="stealth" w="lg" len="lg"/>
          </a:ln>
        </p:spPr>
      </p:cxnSp>
      <p:cxnSp>
        <p:nvCxnSpPr>
          <p:cNvPr id="473" name="Shape 473"/>
          <p:cNvCxnSpPr>
            <a:stCxn id="453" idx="6"/>
            <a:endCxn id="468" idx="2"/>
          </p:cNvCxnSpPr>
          <p:nvPr/>
        </p:nvCxnSpPr>
        <p:spPr>
          <a:xfrm>
            <a:off x="5780749" y="1643873"/>
            <a:ext cx="1507600" cy="752400"/>
          </a:xfrm>
          <a:prstGeom prst="straightConnector1">
            <a:avLst/>
          </a:prstGeom>
          <a:noFill/>
          <a:ln w="9525" cap="flat" cmpd="sng">
            <a:solidFill>
              <a:schemeClr val="dk2"/>
            </a:solidFill>
            <a:prstDash val="solid"/>
            <a:round/>
            <a:headEnd type="none" w="lg" len="lg"/>
            <a:tailEnd type="stealth" w="lg" len="lg"/>
          </a:ln>
        </p:spPr>
      </p:cxnSp>
      <p:cxnSp>
        <p:nvCxnSpPr>
          <p:cNvPr id="474" name="Shape 474"/>
          <p:cNvCxnSpPr>
            <a:stCxn id="453" idx="6"/>
            <a:endCxn id="469" idx="2"/>
          </p:cNvCxnSpPr>
          <p:nvPr/>
        </p:nvCxnSpPr>
        <p:spPr>
          <a:xfrm>
            <a:off x="5780749" y="1643873"/>
            <a:ext cx="1508000" cy="1120000"/>
          </a:xfrm>
          <a:prstGeom prst="straightConnector1">
            <a:avLst/>
          </a:prstGeom>
          <a:noFill/>
          <a:ln w="9525" cap="flat" cmpd="sng">
            <a:solidFill>
              <a:schemeClr val="dk2"/>
            </a:solidFill>
            <a:prstDash val="solid"/>
            <a:round/>
            <a:headEnd type="none" w="lg" len="lg"/>
            <a:tailEnd type="stealth" w="lg" len="lg"/>
          </a:ln>
        </p:spPr>
      </p:cxnSp>
      <p:cxnSp>
        <p:nvCxnSpPr>
          <p:cNvPr id="475" name="Shape 475"/>
          <p:cNvCxnSpPr>
            <a:stCxn id="464" idx="6"/>
            <a:endCxn id="467" idx="2"/>
          </p:cNvCxnSpPr>
          <p:nvPr/>
        </p:nvCxnSpPr>
        <p:spPr>
          <a:xfrm rot="10800000" flipH="1">
            <a:off x="5780749" y="2057671"/>
            <a:ext cx="1507600" cy="338800"/>
          </a:xfrm>
          <a:prstGeom prst="straightConnector1">
            <a:avLst/>
          </a:prstGeom>
          <a:noFill/>
          <a:ln w="9525" cap="flat" cmpd="sng">
            <a:solidFill>
              <a:schemeClr val="dk2"/>
            </a:solidFill>
            <a:prstDash val="solid"/>
            <a:round/>
            <a:headEnd type="none" w="lg" len="lg"/>
            <a:tailEnd type="stealth" w="lg" len="lg"/>
          </a:ln>
        </p:spPr>
      </p:cxnSp>
      <p:cxnSp>
        <p:nvCxnSpPr>
          <p:cNvPr id="476" name="Shape 476"/>
          <p:cNvCxnSpPr>
            <a:stCxn id="464" idx="6"/>
            <a:endCxn id="468" idx="2"/>
          </p:cNvCxnSpPr>
          <p:nvPr/>
        </p:nvCxnSpPr>
        <p:spPr>
          <a:xfrm>
            <a:off x="5780749" y="2396471"/>
            <a:ext cx="1507600" cy="0"/>
          </a:xfrm>
          <a:prstGeom prst="straightConnector1">
            <a:avLst/>
          </a:prstGeom>
          <a:noFill/>
          <a:ln w="9525" cap="flat" cmpd="sng">
            <a:solidFill>
              <a:schemeClr val="dk2"/>
            </a:solidFill>
            <a:prstDash val="solid"/>
            <a:round/>
            <a:headEnd type="none" w="lg" len="lg"/>
            <a:tailEnd type="stealth" w="lg" len="lg"/>
          </a:ln>
        </p:spPr>
      </p:cxnSp>
      <p:cxnSp>
        <p:nvCxnSpPr>
          <p:cNvPr id="477" name="Shape 477"/>
          <p:cNvCxnSpPr>
            <a:stCxn id="452" idx="6"/>
            <a:endCxn id="467" idx="2"/>
          </p:cNvCxnSpPr>
          <p:nvPr/>
        </p:nvCxnSpPr>
        <p:spPr>
          <a:xfrm>
            <a:off x="5780749" y="2029233"/>
            <a:ext cx="1507600" cy="28400"/>
          </a:xfrm>
          <a:prstGeom prst="straightConnector1">
            <a:avLst/>
          </a:prstGeom>
          <a:noFill/>
          <a:ln w="9525" cap="flat" cmpd="sng">
            <a:solidFill>
              <a:schemeClr val="dk2"/>
            </a:solidFill>
            <a:prstDash val="solid"/>
            <a:round/>
            <a:headEnd type="none" w="lg" len="lg"/>
            <a:tailEnd type="stealth" w="lg" len="lg"/>
          </a:ln>
        </p:spPr>
      </p:cxnSp>
      <p:cxnSp>
        <p:nvCxnSpPr>
          <p:cNvPr id="478" name="Shape 478"/>
          <p:cNvCxnSpPr>
            <a:stCxn id="452" idx="6"/>
            <a:endCxn id="468" idx="2"/>
          </p:cNvCxnSpPr>
          <p:nvPr/>
        </p:nvCxnSpPr>
        <p:spPr>
          <a:xfrm>
            <a:off x="5780749" y="2029233"/>
            <a:ext cx="1507600" cy="367200"/>
          </a:xfrm>
          <a:prstGeom prst="straightConnector1">
            <a:avLst/>
          </a:prstGeom>
          <a:noFill/>
          <a:ln w="9525" cap="flat" cmpd="sng">
            <a:solidFill>
              <a:schemeClr val="dk2"/>
            </a:solidFill>
            <a:prstDash val="solid"/>
            <a:round/>
            <a:headEnd type="none" w="lg" len="lg"/>
            <a:tailEnd type="stealth" w="lg" len="lg"/>
          </a:ln>
        </p:spPr>
      </p:cxnSp>
      <p:cxnSp>
        <p:nvCxnSpPr>
          <p:cNvPr id="479" name="Shape 479"/>
          <p:cNvCxnSpPr>
            <a:stCxn id="452" idx="6"/>
            <a:endCxn id="469" idx="2"/>
          </p:cNvCxnSpPr>
          <p:nvPr/>
        </p:nvCxnSpPr>
        <p:spPr>
          <a:xfrm>
            <a:off x="5780749" y="2029233"/>
            <a:ext cx="1508000" cy="734400"/>
          </a:xfrm>
          <a:prstGeom prst="straightConnector1">
            <a:avLst/>
          </a:prstGeom>
          <a:noFill/>
          <a:ln w="9525" cap="flat" cmpd="sng">
            <a:solidFill>
              <a:schemeClr val="dk2"/>
            </a:solidFill>
            <a:prstDash val="solid"/>
            <a:round/>
            <a:headEnd type="none" w="lg" len="lg"/>
            <a:tailEnd type="stealth" w="lg" len="lg"/>
          </a:ln>
        </p:spPr>
      </p:cxnSp>
      <p:cxnSp>
        <p:nvCxnSpPr>
          <p:cNvPr id="480" name="Shape 480"/>
          <p:cNvCxnSpPr>
            <a:stCxn id="464" idx="6"/>
            <a:endCxn id="469" idx="2"/>
          </p:cNvCxnSpPr>
          <p:nvPr/>
        </p:nvCxnSpPr>
        <p:spPr>
          <a:xfrm>
            <a:off x="5780749" y="2396471"/>
            <a:ext cx="1508000" cy="367200"/>
          </a:xfrm>
          <a:prstGeom prst="straightConnector1">
            <a:avLst/>
          </a:prstGeom>
          <a:noFill/>
          <a:ln w="9525" cap="flat" cmpd="sng">
            <a:solidFill>
              <a:schemeClr val="dk2"/>
            </a:solidFill>
            <a:prstDash val="solid"/>
            <a:round/>
            <a:headEnd type="none" w="lg" len="lg"/>
            <a:tailEnd type="stealth" w="lg" len="lg"/>
          </a:ln>
        </p:spPr>
      </p:cxnSp>
      <p:cxnSp>
        <p:nvCxnSpPr>
          <p:cNvPr id="481" name="Shape 481"/>
          <p:cNvCxnSpPr>
            <a:stCxn id="461" idx="6"/>
            <a:endCxn id="468" idx="2"/>
          </p:cNvCxnSpPr>
          <p:nvPr/>
        </p:nvCxnSpPr>
        <p:spPr>
          <a:xfrm rot="10800000" flipH="1">
            <a:off x="5780749" y="2396509"/>
            <a:ext cx="1507600" cy="367200"/>
          </a:xfrm>
          <a:prstGeom prst="straightConnector1">
            <a:avLst/>
          </a:prstGeom>
          <a:noFill/>
          <a:ln w="9525" cap="flat" cmpd="sng">
            <a:solidFill>
              <a:schemeClr val="dk2"/>
            </a:solidFill>
            <a:prstDash val="solid"/>
            <a:round/>
            <a:headEnd type="none" w="lg" len="lg"/>
            <a:tailEnd type="stealth" w="lg" len="lg"/>
          </a:ln>
        </p:spPr>
      </p:cxnSp>
      <p:cxnSp>
        <p:nvCxnSpPr>
          <p:cNvPr id="482" name="Shape 482"/>
          <p:cNvCxnSpPr>
            <a:stCxn id="461" idx="6"/>
            <a:endCxn id="467" idx="2"/>
          </p:cNvCxnSpPr>
          <p:nvPr/>
        </p:nvCxnSpPr>
        <p:spPr>
          <a:xfrm rot="10800000" flipH="1">
            <a:off x="5780749" y="2057709"/>
            <a:ext cx="1507600" cy="706000"/>
          </a:xfrm>
          <a:prstGeom prst="straightConnector1">
            <a:avLst/>
          </a:prstGeom>
          <a:noFill/>
          <a:ln w="9525" cap="flat" cmpd="sng">
            <a:solidFill>
              <a:schemeClr val="dk2"/>
            </a:solidFill>
            <a:prstDash val="solid"/>
            <a:round/>
            <a:headEnd type="none" w="lg" len="lg"/>
            <a:tailEnd type="stealth" w="lg" len="lg"/>
          </a:ln>
        </p:spPr>
      </p:cxnSp>
      <p:cxnSp>
        <p:nvCxnSpPr>
          <p:cNvPr id="483" name="Shape 483"/>
          <p:cNvCxnSpPr/>
          <p:nvPr/>
        </p:nvCxnSpPr>
        <p:spPr>
          <a:xfrm>
            <a:off x="5267819" y="1643873"/>
            <a:ext cx="282400" cy="0"/>
          </a:xfrm>
          <a:prstGeom prst="straightConnector1">
            <a:avLst/>
          </a:prstGeom>
          <a:noFill/>
          <a:ln w="9525" cap="flat" cmpd="sng">
            <a:solidFill>
              <a:schemeClr val="dk2"/>
            </a:solidFill>
            <a:prstDash val="solid"/>
            <a:round/>
            <a:headEnd type="none" w="lg" len="lg"/>
            <a:tailEnd type="stealth" w="lg" len="lg"/>
          </a:ln>
        </p:spPr>
      </p:cxnSp>
      <p:sp>
        <p:nvSpPr>
          <p:cNvPr id="52" name="Shape 396">
            <a:extLst>
              <a:ext uri="{FF2B5EF4-FFF2-40B4-BE49-F238E27FC236}">
                <a16:creationId xmlns:a16="http://schemas.microsoft.com/office/drawing/2014/main" id="{593B1D0B-435A-AF42-89B9-51362FB046AE}"/>
              </a:ext>
            </a:extLst>
          </p:cNvPr>
          <p:cNvSpPr txBox="1"/>
          <p:nvPr/>
        </p:nvSpPr>
        <p:spPr>
          <a:xfrm>
            <a:off x="2011428" y="6036891"/>
            <a:ext cx="4422400" cy="615200"/>
          </a:xfrm>
          <a:prstGeom prst="rect">
            <a:avLst/>
          </a:prstGeom>
          <a:noFill/>
          <a:ln>
            <a:noFill/>
          </a:ln>
        </p:spPr>
        <p:txBody>
          <a:bodyPr wrap="square" lIns="121900" tIns="121900" rIns="121900" bIns="121900" anchor="t" anchorCtr="0">
            <a:noAutofit/>
          </a:bodyPr>
          <a:lstStyle/>
          <a:p>
            <a:r>
              <a:rPr lang="en" sz="3200" dirty="0"/>
              <a:t>Task</a:t>
            </a:r>
          </a:p>
        </p:txBody>
      </p:sp>
    </p:spTree>
    <p:extLst>
      <p:ext uri="{BB962C8B-B14F-4D97-AF65-F5344CB8AC3E}">
        <p14:creationId xmlns:p14="http://schemas.microsoft.com/office/powerpoint/2010/main" val="3687285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43E9CE-BE37-8846-8E68-EB6595A93157}"/>
              </a:ext>
            </a:extLst>
          </p:cNvPr>
          <p:cNvSpPr>
            <a:spLocks noGrp="1"/>
          </p:cNvSpPr>
          <p:nvPr>
            <p:ph type="title"/>
          </p:nvPr>
        </p:nvSpPr>
        <p:spPr/>
        <p:txBody>
          <a:bodyPr/>
          <a:lstStyle/>
          <a:p>
            <a:r>
              <a:rPr lang="en-US" dirty="0"/>
              <a:t>Stages</a:t>
            </a:r>
          </a:p>
        </p:txBody>
      </p:sp>
      <p:sp>
        <p:nvSpPr>
          <p:cNvPr id="3" name="Content Placeholder 2">
            <a:extLst>
              <a:ext uri="{FF2B5EF4-FFF2-40B4-BE49-F238E27FC236}">
                <a16:creationId xmlns:a16="http://schemas.microsoft.com/office/drawing/2014/main" id="{F09C2E06-5A36-EB41-8044-F6D6D498C35E}"/>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BDB1FC58-5B85-6648-B308-96BA4A41DDFD}"/>
              </a:ext>
            </a:extLst>
          </p:cNvPr>
          <p:cNvPicPr>
            <a:picLocks noChangeAspect="1"/>
          </p:cNvPicPr>
          <p:nvPr/>
        </p:nvPicPr>
        <p:blipFill>
          <a:blip r:embed="rId3"/>
          <a:stretch>
            <a:fillRect/>
          </a:stretch>
        </p:blipFill>
        <p:spPr>
          <a:xfrm>
            <a:off x="3490632" y="0"/>
            <a:ext cx="5210735" cy="6858000"/>
          </a:xfrm>
          <a:prstGeom prst="rect">
            <a:avLst/>
          </a:prstGeom>
        </p:spPr>
      </p:pic>
    </p:spTree>
    <p:extLst>
      <p:ext uri="{BB962C8B-B14F-4D97-AF65-F5344CB8AC3E}">
        <p14:creationId xmlns:p14="http://schemas.microsoft.com/office/powerpoint/2010/main" val="15137374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36E3D3-8E4E-8A4F-A60D-293011BD7BDF}"/>
              </a:ext>
            </a:extLst>
          </p:cNvPr>
          <p:cNvSpPr>
            <a:spLocks noGrp="1"/>
          </p:cNvSpPr>
          <p:nvPr>
            <p:ph type="title"/>
          </p:nvPr>
        </p:nvSpPr>
        <p:spPr/>
        <p:txBody>
          <a:bodyPr>
            <a:normAutofit/>
          </a:bodyPr>
          <a:lstStyle/>
          <a:p>
            <a:r>
              <a:rPr lang="en-US" dirty="0"/>
              <a:t>Map Reduce: Programming</a:t>
            </a:r>
          </a:p>
        </p:txBody>
      </p:sp>
      <p:sp>
        <p:nvSpPr>
          <p:cNvPr id="3" name="Content Placeholder 2">
            <a:extLst>
              <a:ext uri="{FF2B5EF4-FFF2-40B4-BE49-F238E27FC236}">
                <a16:creationId xmlns:a16="http://schemas.microsoft.com/office/drawing/2014/main" id="{64E6970D-2AD2-9445-8C66-75C93DCFDBE5}"/>
              </a:ext>
            </a:extLst>
          </p:cNvPr>
          <p:cNvSpPr>
            <a:spLocks noGrp="1"/>
          </p:cNvSpPr>
          <p:nvPr>
            <p:ph idx="1"/>
          </p:nvPr>
        </p:nvSpPr>
        <p:spPr/>
        <p:txBody>
          <a:bodyPr/>
          <a:lstStyle/>
          <a:p>
            <a:endParaRPr lang="en-US"/>
          </a:p>
        </p:txBody>
      </p:sp>
      <p:sp>
        <p:nvSpPr>
          <p:cNvPr id="4" name="Oval 3">
            <a:extLst>
              <a:ext uri="{FF2B5EF4-FFF2-40B4-BE49-F238E27FC236}">
                <a16:creationId xmlns:a16="http://schemas.microsoft.com/office/drawing/2014/main" id="{43C783E3-B6AB-564C-B344-394F8FAC0892}"/>
              </a:ext>
            </a:extLst>
          </p:cNvPr>
          <p:cNvSpPr/>
          <p:nvPr/>
        </p:nvSpPr>
        <p:spPr>
          <a:xfrm>
            <a:off x="3026523" y="2261317"/>
            <a:ext cx="1981200" cy="762000"/>
          </a:xfrm>
          <a:prstGeom prst="ellipse">
            <a:avLst/>
          </a:prstGeom>
          <a:solidFill>
            <a:schemeClr val="accent3">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rgbClr val="000000"/>
                </a:solidFill>
              </a:rPr>
              <a:t>map</a:t>
            </a:r>
          </a:p>
        </p:txBody>
      </p:sp>
      <p:sp>
        <p:nvSpPr>
          <p:cNvPr id="5" name="Oval 4">
            <a:extLst>
              <a:ext uri="{FF2B5EF4-FFF2-40B4-BE49-F238E27FC236}">
                <a16:creationId xmlns:a16="http://schemas.microsoft.com/office/drawing/2014/main" id="{4562D895-A7B4-D84E-BD52-3E60420E0C78}"/>
              </a:ext>
            </a:extLst>
          </p:cNvPr>
          <p:cNvSpPr/>
          <p:nvPr/>
        </p:nvSpPr>
        <p:spPr>
          <a:xfrm>
            <a:off x="6988923" y="2247462"/>
            <a:ext cx="1828800" cy="762000"/>
          </a:xfrm>
          <a:prstGeom prst="ellipse">
            <a:avLst/>
          </a:prstGeom>
          <a:solidFill>
            <a:schemeClr val="accent6">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rgbClr val="000000"/>
                </a:solidFill>
              </a:rPr>
              <a:t>reduce</a:t>
            </a:r>
          </a:p>
        </p:txBody>
      </p:sp>
      <p:cxnSp>
        <p:nvCxnSpPr>
          <p:cNvPr id="6" name="Straight Arrow Connector 5">
            <a:extLst>
              <a:ext uri="{FF2B5EF4-FFF2-40B4-BE49-F238E27FC236}">
                <a16:creationId xmlns:a16="http://schemas.microsoft.com/office/drawing/2014/main" id="{45BF1E06-773E-8A48-A095-AA1BE39A8111}"/>
              </a:ext>
            </a:extLst>
          </p:cNvPr>
          <p:cNvCxnSpPr>
            <a:stCxn id="6" idx="6"/>
            <a:endCxn id="7" idx="2"/>
          </p:cNvCxnSpPr>
          <p:nvPr/>
        </p:nvCxnSpPr>
        <p:spPr>
          <a:xfrm flipV="1">
            <a:off x="5007723" y="2628462"/>
            <a:ext cx="1981200" cy="1385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7" name="Rectangle 6">
            <a:extLst>
              <a:ext uri="{FF2B5EF4-FFF2-40B4-BE49-F238E27FC236}">
                <a16:creationId xmlns:a16="http://schemas.microsoft.com/office/drawing/2014/main" id="{88F502D6-6312-9443-BEDA-30468BB7C782}"/>
              </a:ext>
            </a:extLst>
          </p:cNvPr>
          <p:cNvSpPr/>
          <p:nvPr/>
        </p:nvSpPr>
        <p:spPr>
          <a:xfrm>
            <a:off x="2188323" y="4735355"/>
            <a:ext cx="3635867" cy="923330"/>
          </a:xfrm>
          <a:prstGeom prst="rect">
            <a:avLst/>
          </a:prstGeom>
        </p:spPr>
        <p:txBody>
          <a:bodyPr wrap="none">
            <a:spAutoFit/>
          </a:bodyPr>
          <a:lstStyle/>
          <a:p>
            <a:pPr lvl="1"/>
            <a:r>
              <a:rPr lang="en-US" dirty="0">
                <a:solidFill>
                  <a:schemeClr val="accent6">
                    <a:lumMod val="75000"/>
                  </a:schemeClr>
                </a:solidFill>
              </a:rPr>
              <a:t>Python: lambda word: (word, 1)</a:t>
            </a:r>
          </a:p>
          <a:p>
            <a:pPr lvl="1"/>
            <a:endParaRPr lang="en-US" dirty="0">
              <a:solidFill>
                <a:schemeClr val="accent6">
                  <a:lumMod val="75000"/>
                </a:schemeClr>
              </a:solidFill>
            </a:endParaRPr>
          </a:p>
          <a:p>
            <a:pPr lvl="1"/>
            <a:endParaRPr lang="en-US" dirty="0"/>
          </a:p>
        </p:txBody>
      </p:sp>
      <p:sp>
        <p:nvSpPr>
          <p:cNvPr id="8" name="Rectangle 7">
            <a:extLst>
              <a:ext uri="{FF2B5EF4-FFF2-40B4-BE49-F238E27FC236}">
                <a16:creationId xmlns:a16="http://schemas.microsoft.com/office/drawing/2014/main" id="{2DBF50C2-F2E0-614B-9978-FE88C343164D}"/>
              </a:ext>
            </a:extLst>
          </p:cNvPr>
          <p:cNvSpPr/>
          <p:nvPr/>
        </p:nvSpPr>
        <p:spPr>
          <a:xfrm>
            <a:off x="6150723" y="4476133"/>
            <a:ext cx="3096617" cy="923330"/>
          </a:xfrm>
          <a:prstGeom prst="rect">
            <a:avLst/>
          </a:prstGeom>
        </p:spPr>
        <p:txBody>
          <a:bodyPr wrap="none">
            <a:spAutoFit/>
          </a:bodyPr>
          <a:lstStyle/>
          <a:p>
            <a:pPr lvl="1"/>
            <a:endParaRPr lang="en-US" dirty="0"/>
          </a:p>
          <a:p>
            <a:pPr lvl="1"/>
            <a:r>
              <a:rPr lang="en-US" dirty="0">
                <a:solidFill>
                  <a:schemeClr val="accent6">
                    <a:lumMod val="75000"/>
                  </a:schemeClr>
                </a:solidFill>
              </a:rPr>
              <a:t>Python: lambda a, b: a + b</a:t>
            </a:r>
            <a:endParaRPr lang="ko-KR" altLang="en-US" dirty="0">
              <a:solidFill>
                <a:schemeClr val="accent6">
                  <a:lumMod val="75000"/>
                </a:schemeClr>
              </a:solidFill>
            </a:endParaRPr>
          </a:p>
          <a:p>
            <a:pPr lvl="1"/>
            <a:endParaRPr lang="en-US" dirty="0"/>
          </a:p>
        </p:txBody>
      </p:sp>
      <p:sp>
        <p:nvSpPr>
          <p:cNvPr id="9" name="Rectangle 8">
            <a:extLst>
              <a:ext uri="{FF2B5EF4-FFF2-40B4-BE49-F238E27FC236}">
                <a16:creationId xmlns:a16="http://schemas.microsoft.com/office/drawing/2014/main" id="{7ECE9B3F-DD12-7A46-9932-BCDBFCC29394}"/>
              </a:ext>
            </a:extLst>
          </p:cNvPr>
          <p:cNvSpPr/>
          <p:nvPr/>
        </p:nvSpPr>
        <p:spPr>
          <a:xfrm>
            <a:off x="2199188" y="3238062"/>
            <a:ext cx="3125215" cy="646331"/>
          </a:xfrm>
          <a:prstGeom prst="rect">
            <a:avLst/>
          </a:prstGeom>
        </p:spPr>
        <p:txBody>
          <a:bodyPr wrap="none">
            <a:spAutoFit/>
          </a:bodyPr>
          <a:lstStyle/>
          <a:p>
            <a:pPr lvl="1"/>
            <a:r>
              <a:rPr lang="en-US" dirty="0"/>
              <a:t>map: [k1, v1]’s -&gt; [k2, v2]’s</a:t>
            </a:r>
          </a:p>
          <a:p>
            <a:pPr lvl="1"/>
            <a:endParaRPr lang="en-US" dirty="0"/>
          </a:p>
        </p:txBody>
      </p:sp>
      <p:sp>
        <p:nvSpPr>
          <p:cNvPr id="10" name="Rectangle 9">
            <a:extLst>
              <a:ext uri="{FF2B5EF4-FFF2-40B4-BE49-F238E27FC236}">
                <a16:creationId xmlns:a16="http://schemas.microsoft.com/office/drawing/2014/main" id="{20D2043C-61BD-EC41-BE0B-5E907D59137C}"/>
              </a:ext>
            </a:extLst>
          </p:cNvPr>
          <p:cNvSpPr/>
          <p:nvPr/>
        </p:nvSpPr>
        <p:spPr>
          <a:xfrm>
            <a:off x="6150723" y="3238062"/>
            <a:ext cx="3295326" cy="923330"/>
          </a:xfrm>
          <a:prstGeom prst="rect">
            <a:avLst/>
          </a:prstGeom>
        </p:spPr>
        <p:txBody>
          <a:bodyPr wrap="none">
            <a:spAutoFit/>
          </a:bodyPr>
          <a:lstStyle/>
          <a:p>
            <a:pPr lvl="1"/>
            <a:r>
              <a:rPr lang="en-US" dirty="0"/>
              <a:t>reduce [k2, v2]’s -&gt; [k3, v3]’s</a:t>
            </a:r>
            <a:endParaRPr lang="ko-KR" altLang="en-US" dirty="0"/>
          </a:p>
          <a:p>
            <a:pPr lvl="1"/>
            <a:endParaRPr lang="en-US" dirty="0"/>
          </a:p>
          <a:p>
            <a:pPr lvl="1"/>
            <a:endParaRPr lang="en-US" dirty="0"/>
          </a:p>
        </p:txBody>
      </p:sp>
      <p:sp>
        <p:nvSpPr>
          <p:cNvPr id="11" name="Rectangle 10">
            <a:extLst>
              <a:ext uri="{FF2B5EF4-FFF2-40B4-BE49-F238E27FC236}">
                <a16:creationId xmlns:a16="http://schemas.microsoft.com/office/drawing/2014/main" id="{86237F8A-FB18-A74F-9FD2-238B0D88DC11}"/>
              </a:ext>
            </a:extLst>
          </p:cNvPr>
          <p:cNvSpPr/>
          <p:nvPr/>
        </p:nvSpPr>
        <p:spPr>
          <a:xfrm>
            <a:off x="1739323" y="3961337"/>
            <a:ext cx="8822800" cy="400110"/>
          </a:xfrm>
          <a:prstGeom prst="rect">
            <a:avLst/>
          </a:prstGeom>
        </p:spPr>
        <p:txBody>
          <a:bodyPr wrap="none">
            <a:spAutoFit/>
          </a:bodyPr>
          <a:lstStyle/>
          <a:p>
            <a:pPr lvl="1"/>
            <a:r>
              <a:rPr lang="en-US" sz="2000" dirty="0">
                <a:solidFill>
                  <a:schemeClr val="accent6">
                    <a:lumMod val="75000"/>
                  </a:schemeClr>
                </a:solidFill>
              </a:rPr>
              <a:t>Word count problem: how many times different words appear in data</a:t>
            </a:r>
            <a:endParaRPr lang="en-US" sz="2000" dirty="0"/>
          </a:p>
        </p:txBody>
      </p:sp>
    </p:spTree>
    <p:extLst>
      <p:ext uri="{BB962C8B-B14F-4D97-AF65-F5344CB8AC3E}">
        <p14:creationId xmlns:p14="http://schemas.microsoft.com/office/powerpoint/2010/main" val="974996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1"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Hello Spark</a:t>
            </a:r>
          </a:p>
        </p:txBody>
      </p:sp>
      <p:sp>
        <p:nvSpPr>
          <p:cNvPr id="3" name="Content Placeholder 2"/>
          <p:cNvSpPr>
            <a:spLocks noGrp="1"/>
          </p:cNvSpPr>
          <p:nvPr>
            <p:ph idx="1"/>
          </p:nvPr>
        </p:nvSpPr>
        <p:spPr>
          <a:xfrm>
            <a:off x="838200" y="1537252"/>
            <a:ext cx="10515600" cy="4819097"/>
          </a:xfrm>
        </p:spPr>
        <p:txBody>
          <a:bodyPr>
            <a:noAutofit/>
          </a:bodyPr>
          <a:lstStyle/>
          <a:p>
            <a:pPr marL="0" indent="0">
              <a:buNone/>
            </a:pPr>
            <a:r>
              <a:rPr lang="en-US" sz="1800" dirty="0">
                <a:solidFill>
                  <a:prstClr val="black"/>
                </a:solidFill>
                <a:latin typeface="Courier" charset="0"/>
                <a:ea typeface="Courier" charset="0"/>
                <a:cs typeface="Courier" charset="0"/>
              </a:rPr>
              <a:t># Python</a:t>
            </a:r>
          </a:p>
          <a:p>
            <a:pPr marL="0" indent="0">
              <a:buNone/>
            </a:pPr>
            <a:r>
              <a:rPr lang="en-US" sz="1800" dirty="0">
                <a:solidFill>
                  <a:prstClr val="black"/>
                </a:solidFill>
                <a:latin typeface="Courier" charset="0"/>
                <a:ea typeface="Courier" charset="0"/>
                <a:cs typeface="Courier" charset="0"/>
              </a:rPr>
              <a:t>bin/</a:t>
            </a:r>
            <a:r>
              <a:rPr lang="en-US" sz="1800" dirty="0" err="1">
                <a:solidFill>
                  <a:prstClr val="black"/>
                </a:solidFill>
                <a:latin typeface="Courier" charset="0"/>
                <a:ea typeface="Courier" charset="0"/>
                <a:cs typeface="Courier" charset="0"/>
              </a:rPr>
              <a:t>pyspark</a:t>
            </a:r>
            <a:endParaRPr lang="en-US" sz="1800" dirty="0">
              <a:solidFill>
                <a:prstClr val="black"/>
              </a:solidFill>
              <a:latin typeface="Courier" charset="0"/>
              <a:ea typeface="Courier" charset="0"/>
              <a:cs typeface="Courier" charset="0"/>
            </a:endParaRPr>
          </a:p>
          <a:p>
            <a:pPr marL="0" indent="0">
              <a:buNone/>
            </a:pPr>
            <a:r>
              <a:rPr lang="en-US" sz="1800" dirty="0">
                <a:solidFill>
                  <a:prstClr val="black"/>
                </a:solidFill>
                <a:latin typeface="Courier" charset="0"/>
                <a:ea typeface="Courier" charset="0"/>
                <a:cs typeface="Courier" charset="0"/>
              </a:rPr>
              <a:t>&gt;&gt;&gt; lines = </a:t>
            </a:r>
            <a:r>
              <a:rPr lang="en-US" sz="1800" dirty="0" err="1">
                <a:solidFill>
                  <a:prstClr val="black"/>
                </a:solidFill>
                <a:latin typeface="Courier" charset="0"/>
                <a:ea typeface="Courier" charset="0"/>
                <a:cs typeface="Courier" charset="0"/>
              </a:rPr>
              <a:t>sc.textFile</a:t>
            </a:r>
            <a:r>
              <a:rPr lang="en-US" sz="1800" dirty="0">
                <a:solidFill>
                  <a:prstClr val="black"/>
                </a:solidFill>
                <a:latin typeface="Courier" charset="0"/>
                <a:ea typeface="Courier" charset="0"/>
                <a:cs typeface="Courier" charset="0"/>
              </a:rPr>
              <a:t>(“</a:t>
            </a:r>
            <a:r>
              <a:rPr lang="en-US" sz="1800" dirty="0" err="1">
                <a:solidFill>
                  <a:prstClr val="black"/>
                </a:solidFill>
                <a:latin typeface="Courier" charset="0"/>
                <a:ea typeface="Courier" charset="0"/>
                <a:cs typeface="Courier" charset="0"/>
              </a:rPr>
              <a:t>README.md</a:t>
            </a:r>
            <a:r>
              <a:rPr lang="en-US" sz="1800" dirty="0">
                <a:solidFill>
                  <a:prstClr val="black"/>
                </a:solidFill>
                <a:latin typeface="Courier" charset="0"/>
                <a:ea typeface="Courier" charset="0"/>
                <a:cs typeface="Courier" charset="0"/>
              </a:rPr>
              <a:t>”)</a:t>
            </a:r>
          </a:p>
          <a:p>
            <a:pPr marL="0" indent="0">
              <a:buNone/>
            </a:pPr>
            <a:r>
              <a:rPr lang="en-US" sz="1800" dirty="0">
                <a:solidFill>
                  <a:prstClr val="black"/>
                </a:solidFill>
                <a:latin typeface="Courier" charset="0"/>
                <a:ea typeface="Courier" charset="0"/>
                <a:cs typeface="Courier" charset="0"/>
              </a:rPr>
              <a:t>&gt;&gt;&gt; </a:t>
            </a:r>
            <a:r>
              <a:rPr lang="en-US" sz="1800" dirty="0" err="1">
                <a:solidFill>
                  <a:prstClr val="black"/>
                </a:solidFill>
                <a:latin typeface="Courier" charset="0"/>
                <a:ea typeface="Courier" charset="0"/>
                <a:cs typeface="Courier" charset="0"/>
              </a:rPr>
              <a:t>lines.count</a:t>
            </a:r>
            <a:r>
              <a:rPr lang="en-US" sz="1800" dirty="0">
                <a:solidFill>
                  <a:prstClr val="black"/>
                </a:solidFill>
                <a:latin typeface="Courier" charset="0"/>
                <a:ea typeface="Courier" charset="0"/>
                <a:cs typeface="Courier" charset="0"/>
              </a:rPr>
              <a:t>()</a:t>
            </a:r>
            <a:br>
              <a:rPr lang="en-US" sz="1800" dirty="0">
                <a:solidFill>
                  <a:prstClr val="black"/>
                </a:solidFill>
                <a:latin typeface="Courier" charset="0"/>
                <a:ea typeface="Courier" charset="0"/>
                <a:cs typeface="Courier" charset="0"/>
              </a:rPr>
            </a:br>
            <a:r>
              <a:rPr lang="en-US" sz="1800" dirty="0">
                <a:solidFill>
                  <a:prstClr val="black"/>
                </a:solidFill>
                <a:latin typeface="Courier" charset="0"/>
                <a:ea typeface="Courier" charset="0"/>
                <a:cs typeface="Courier" charset="0"/>
              </a:rPr>
              <a:t>127</a:t>
            </a:r>
          </a:p>
          <a:p>
            <a:pPr marL="0" indent="0">
              <a:buNone/>
            </a:pPr>
            <a:r>
              <a:rPr lang="en-US" sz="1800" dirty="0">
                <a:solidFill>
                  <a:prstClr val="black"/>
                </a:solidFill>
                <a:latin typeface="Courier" charset="0"/>
                <a:ea typeface="Courier" charset="0"/>
                <a:cs typeface="Courier" charset="0"/>
              </a:rPr>
              <a:t>&gt;&gt;&gt; </a:t>
            </a:r>
            <a:r>
              <a:rPr lang="en-US" sz="1800" dirty="0" err="1">
                <a:solidFill>
                  <a:prstClr val="black"/>
                </a:solidFill>
                <a:latin typeface="Courier" charset="0"/>
                <a:ea typeface="Courier" charset="0"/>
                <a:cs typeface="Courier" charset="0"/>
              </a:rPr>
              <a:t>lines.first</a:t>
            </a:r>
            <a:r>
              <a:rPr lang="en-US" sz="1800" dirty="0">
                <a:solidFill>
                  <a:prstClr val="black"/>
                </a:solidFill>
                <a:latin typeface="Courier" charset="0"/>
                <a:ea typeface="Courier" charset="0"/>
                <a:cs typeface="Courier" charset="0"/>
              </a:rPr>
              <a:t>()</a:t>
            </a:r>
            <a:br>
              <a:rPr lang="en-US" sz="1800" dirty="0">
                <a:solidFill>
                  <a:prstClr val="black"/>
                </a:solidFill>
                <a:latin typeface="Courier" charset="0"/>
                <a:ea typeface="Courier" charset="0"/>
                <a:cs typeface="Courier" charset="0"/>
              </a:rPr>
            </a:br>
            <a:r>
              <a:rPr lang="en-US" sz="1800" dirty="0" err="1">
                <a:solidFill>
                  <a:prstClr val="black"/>
                </a:solidFill>
                <a:latin typeface="Courier" charset="0"/>
                <a:ea typeface="Courier" charset="0"/>
                <a:cs typeface="Courier" charset="0"/>
              </a:rPr>
              <a:t>U’#Apache</a:t>
            </a:r>
            <a:r>
              <a:rPr lang="en-US" sz="1800" dirty="0">
                <a:solidFill>
                  <a:prstClr val="black"/>
                </a:solidFill>
                <a:latin typeface="Courier" charset="0"/>
                <a:ea typeface="Courier" charset="0"/>
                <a:cs typeface="Courier" charset="0"/>
              </a:rPr>
              <a:t> Spark’</a:t>
            </a:r>
          </a:p>
          <a:p>
            <a:pPr marL="0" indent="0">
              <a:buNone/>
            </a:pPr>
            <a:r>
              <a:rPr lang="en-US" sz="1800" dirty="0">
                <a:solidFill>
                  <a:prstClr val="black"/>
                </a:solidFill>
                <a:latin typeface="Courier" charset="0"/>
                <a:ea typeface="Courier" charset="0"/>
                <a:cs typeface="Courier" charset="0"/>
              </a:rPr>
              <a:t># Scala</a:t>
            </a:r>
          </a:p>
          <a:p>
            <a:pPr marL="0" indent="0">
              <a:buNone/>
            </a:pPr>
            <a:r>
              <a:rPr lang="en-US" sz="1800" dirty="0">
                <a:solidFill>
                  <a:prstClr val="black"/>
                </a:solidFill>
                <a:latin typeface="Courier" charset="0"/>
                <a:ea typeface="Courier" charset="0"/>
                <a:cs typeface="Courier" charset="0"/>
              </a:rPr>
              <a:t>bin/spark-shell</a:t>
            </a:r>
          </a:p>
          <a:p>
            <a:pPr marL="0" indent="0">
              <a:buNone/>
            </a:pPr>
            <a:r>
              <a:rPr lang="en-US" sz="1800" dirty="0" err="1">
                <a:solidFill>
                  <a:prstClr val="black"/>
                </a:solidFill>
                <a:latin typeface="Courier" charset="0"/>
                <a:ea typeface="Courier" charset="0"/>
                <a:cs typeface="Courier" charset="0"/>
              </a:rPr>
              <a:t>scala</a:t>
            </a:r>
            <a:r>
              <a:rPr lang="en-US" sz="1800" dirty="0">
                <a:solidFill>
                  <a:prstClr val="black"/>
                </a:solidFill>
                <a:latin typeface="Courier" charset="0"/>
                <a:ea typeface="Courier" charset="0"/>
                <a:cs typeface="Courier" charset="0"/>
              </a:rPr>
              <a:t>&gt;</a:t>
            </a:r>
            <a:r>
              <a:rPr lang="en-US" sz="1800" b="1" dirty="0">
                <a:solidFill>
                  <a:prstClr val="black"/>
                </a:solidFill>
                <a:latin typeface="Courier" charset="0"/>
                <a:ea typeface="Courier" charset="0"/>
                <a:cs typeface="Courier" charset="0"/>
              </a:rPr>
              <a:t> </a:t>
            </a:r>
            <a:r>
              <a:rPr lang="en-US" sz="1800" b="1" dirty="0" err="1">
                <a:solidFill>
                  <a:prstClr val="black"/>
                </a:solidFill>
                <a:latin typeface="Courier" charset="0"/>
                <a:ea typeface="Courier" charset="0"/>
                <a:cs typeface="Courier" charset="0"/>
              </a:rPr>
              <a:t>val</a:t>
            </a:r>
            <a:r>
              <a:rPr lang="en-US" sz="1800" b="1" dirty="0">
                <a:solidFill>
                  <a:prstClr val="black"/>
                </a:solidFill>
                <a:latin typeface="Courier" charset="0"/>
                <a:ea typeface="Courier" charset="0"/>
                <a:cs typeface="Courier" charset="0"/>
              </a:rPr>
              <a:t> </a:t>
            </a:r>
            <a:r>
              <a:rPr lang="en-US" sz="1800" dirty="0">
                <a:solidFill>
                  <a:prstClr val="black"/>
                </a:solidFill>
                <a:latin typeface="Courier" charset="0"/>
                <a:ea typeface="Courier" charset="0"/>
                <a:cs typeface="Courier" charset="0"/>
              </a:rPr>
              <a:t>lines </a:t>
            </a:r>
            <a:r>
              <a:rPr lang="en-US" sz="1800" b="1" dirty="0">
                <a:solidFill>
                  <a:prstClr val="black"/>
                </a:solidFill>
                <a:latin typeface="Courier" charset="0"/>
                <a:ea typeface="Courier" charset="0"/>
                <a:cs typeface="Courier" charset="0"/>
              </a:rPr>
              <a:t>= </a:t>
            </a:r>
            <a:r>
              <a:rPr lang="en-US" sz="1800" dirty="0" err="1">
                <a:solidFill>
                  <a:prstClr val="black"/>
                </a:solidFill>
                <a:latin typeface="Courier" charset="0"/>
                <a:ea typeface="Courier" charset="0"/>
                <a:cs typeface="Courier" charset="0"/>
              </a:rPr>
              <a:t>sc</a:t>
            </a:r>
            <a:r>
              <a:rPr lang="en-US" sz="1800" b="1" dirty="0" err="1">
                <a:solidFill>
                  <a:prstClr val="black"/>
                </a:solidFill>
                <a:latin typeface="Courier" charset="0"/>
                <a:ea typeface="Courier" charset="0"/>
                <a:cs typeface="Courier" charset="0"/>
              </a:rPr>
              <a:t>.</a:t>
            </a:r>
            <a:r>
              <a:rPr lang="en-US" sz="1800" dirty="0" err="1">
                <a:solidFill>
                  <a:prstClr val="black"/>
                </a:solidFill>
                <a:latin typeface="Courier" charset="0"/>
                <a:ea typeface="Courier" charset="0"/>
                <a:cs typeface="Courier" charset="0"/>
              </a:rPr>
              <a:t>textFile</a:t>
            </a:r>
            <a:r>
              <a:rPr lang="en-US" sz="1800" b="1" dirty="0">
                <a:solidFill>
                  <a:prstClr val="black"/>
                </a:solidFill>
                <a:latin typeface="Courier" charset="0"/>
                <a:ea typeface="Courier" charset="0"/>
                <a:cs typeface="Courier" charset="0"/>
              </a:rPr>
              <a:t>(</a:t>
            </a:r>
            <a:r>
              <a:rPr lang="en-US" sz="1800" dirty="0">
                <a:solidFill>
                  <a:prstClr val="black"/>
                </a:solidFill>
                <a:latin typeface="Courier" charset="0"/>
                <a:ea typeface="Courier" charset="0"/>
                <a:cs typeface="Courier" charset="0"/>
              </a:rPr>
              <a:t>“</a:t>
            </a:r>
            <a:r>
              <a:rPr lang="en-US" sz="1800" dirty="0" err="1">
                <a:solidFill>
                  <a:prstClr val="black"/>
                </a:solidFill>
                <a:latin typeface="Courier" charset="0"/>
                <a:ea typeface="Courier" charset="0"/>
                <a:cs typeface="Courier" charset="0"/>
              </a:rPr>
              <a:t>hdfs</a:t>
            </a:r>
            <a:r>
              <a:rPr lang="en-US" sz="1800" dirty="0">
                <a:solidFill>
                  <a:prstClr val="black"/>
                </a:solidFill>
                <a:latin typeface="Courier" charset="0"/>
                <a:ea typeface="Courier" charset="0"/>
                <a:cs typeface="Courier" charset="0"/>
              </a:rPr>
              <a:t>://data/logs”</a:t>
            </a:r>
            <a:r>
              <a:rPr lang="en-US" sz="1800" b="1" dirty="0">
                <a:solidFill>
                  <a:prstClr val="black"/>
                </a:solidFill>
                <a:latin typeface="Courier" charset="0"/>
                <a:ea typeface="Courier" charset="0"/>
                <a:cs typeface="Courier" charset="0"/>
              </a:rPr>
              <a:t>)</a:t>
            </a:r>
            <a:br>
              <a:rPr lang="en-US" sz="1800" b="1" dirty="0">
                <a:solidFill>
                  <a:prstClr val="black"/>
                </a:solidFill>
                <a:latin typeface="Courier" charset="0"/>
                <a:ea typeface="Courier" charset="0"/>
                <a:cs typeface="Courier" charset="0"/>
              </a:rPr>
            </a:br>
            <a:r>
              <a:rPr lang="en-US" sz="1800" dirty="0">
                <a:solidFill>
                  <a:prstClr val="black"/>
                </a:solidFill>
                <a:latin typeface="Courier" charset="0"/>
                <a:ea typeface="Courier" charset="0"/>
                <a:cs typeface="Courier" charset="0"/>
              </a:rPr>
              <a:t>lines: </a:t>
            </a:r>
            <a:r>
              <a:rPr lang="en-US" sz="1800" dirty="0" err="1">
                <a:solidFill>
                  <a:prstClr val="black"/>
                </a:solidFill>
                <a:latin typeface="Courier" charset="0"/>
                <a:ea typeface="Courier" charset="0"/>
                <a:cs typeface="Courier" charset="0"/>
              </a:rPr>
              <a:t>spark.RDD</a:t>
            </a:r>
            <a:r>
              <a:rPr lang="en-US" sz="1800" dirty="0">
                <a:solidFill>
                  <a:prstClr val="black"/>
                </a:solidFill>
                <a:latin typeface="Courier" charset="0"/>
                <a:ea typeface="Courier" charset="0"/>
                <a:cs typeface="Courier" charset="0"/>
              </a:rPr>
              <a:t>[String]= </a:t>
            </a:r>
            <a:r>
              <a:rPr lang="en-US" sz="1800" dirty="0" err="1">
                <a:solidFill>
                  <a:prstClr val="black"/>
                </a:solidFill>
                <a:latin typeface="Courier" charset="0"/>
                <a:ea typeface="Courier" charset="0"/>
                <a:cs typeface="Courier" charset="0"/>
              </a:rPr>
              <a:t>MappedRDD</a:t>
            </a:r>
            <a:r>
              <a:rPr lang="en-US" sz="1800" dirty="0">
                <a:solidFill>
                  <a:prstClr val="black"/>
                </a:solidFill>
                <a:latin typeface="Courier" charset="0"/>
                <a:ea typeface="Courier" charset="0"/>
                <a:cs typeface="Courier" charset="0"/>
              </a:rPr>
              <a:t>[</a:t>
            </a:r>
            <a:r>
              <a:rPr lang="is-IS" sz="1800" dirty="0">
                <a:solidFill>
                  <a:prstClr val="black"/>
                </a:solidFill>
                <a:latin typeface="Courier" charset="0"/>
                <a:ea typeface="Courier" charset="0"/>
                <a:cs typeface="Courier" charset="0"/>
              </a:rPr>
              <a:t>…]</a:t>
            </a:r>
          </a:p>
          <a:p>
            <a:pPr marL="0" indent="0">
              <a:buNone/>
            </a:pPr>
            <a:r>
              <a:rPr lang="en-US" sz="1800" dirty="0" err="1">
                <a:solidFill>
                  <a:prstClr val="black"/>
                </a:solidFill>
                <a:latin typeface="Courier" charset="0"/>
                <a:ea typeface="Courier" charset="0"/>
                <a:cs typeface="Courier" charset="0"/>
              </a:rPr>
              <a:t>scala</a:t>
            </a:r>
            <a:r>
              <a:rPr lang="en-US" sz="1800" dirty="0">
                <a:solidFill>
                  <a:prstClr val="black"/>
                </a:solidFill>
                <a:latin typeface="Courier" charset="0"/>
                <a:ea typeface="Courier" charset="0"/>
                <a:cs typeface="Courier" charset="0"/>
              </a:rPr>
              <a:t>&gt; </a:t>
            </a:r>
            <a:r>
              <a:rPr lang="en-US" sz="1800" dirty="0" err="1">
                <a:solidFill>
                  <a:prstClr val="black"/>
                </a:solidFill>
                <a:latin typeface="Courier" charset="0"/>
                <a:ea typeface="Courier" charset="0"/>
                <a:cs typeface="Courier" charset="0"/>
              </a:rPr>
              <a:t>lines.count</a:t>
            </a:r>
            <a:r>
              <a:rPr lang="en-US" sz="1800" dirty="0">
                <a:solidFill>
                  <a:prstClr val="black"/>
                </a:solidFill>
                <a:latin typeface="Courier" charset="0"/>
                <a:ea typeface="Courier" charset="0"/>
                <a:cs typeface="Courier" charset="0"/>
              </a:rPr>
              <a:t>()</a:t>
            </a:r>
            <a:br>
              <a:rPr lang="en-US" sz="1800" dirty="0">
                <a:solidFill>
                  <a:prstClr val="black"/>
                </a:solidFill>
                <a:latin typeface="Courier" charset="0"/>
                <a:ea typeface="Courier" charset="0"/>
                <a:cs typeface="Courier" charset="0"/>
              </a:rPr>
            </a:br>
            <a:r>
              <a:rPr lang="en-US" sz="1800" dirty="0">
                <a:solidFill>
                  <a:prstClr val="black"/>
                </a:solidFill>
                <a:latin typeface="Courier" charset="0"/>
                <a:ea typeface="Courier" charset="0"/>
                <a:cs typeface="Courier" charset="0"/>
              </a:rPr>
              <a:t>res0: Long = 127</a:t>
            </a:r>
            <a:endParaRPr lang="is-IS" sz="1800" dirty="0">
              <a:solidFill>
                <a:prstClr val="black"/>
              </a:solidFill>
              <a:latin typeface="Courier" charset="0"/>
              <a:ea typeface="Courier" charset="0"/>
              <a:cs typeface="Courier" charset="0"/>
            </a:endParaRPr>
          </a:p>
          <a:p>
            <a:pPr marL="0" indent="0">
              <a:buNone/>
            </a:pPr>
            <a:r>
              <a:rPr lang="en-US" sz="1800" dirty="0" err="1">
                <a:solidFill>
                  <a:prstClr val="black"/>
                </a:solidFill>
                <a:latin typeface="Courier" charset="0"/>
                <a:ea typeface="Courier" charset="0"/>
                <a:cs typeface="Courier" charset="0"/>
              </a:rPr>
              <a:t>scala</a:t>
            </a:r>
            <a:r>
              <a:rPr lang="en-US" sz="1800" dirty="0">
                <a:solidFill>
                  <a:prstClr val="black"/>
                </a:solidFill>
                <a:latin typeface="Courier" charset="0"/>
                <a:ea typeface="Courier" charset="0"/>
                <a:cs typeface="Courier" charset="0"/>
              </a:rPr>
              <a:t>&gt; </a:t>
            </a:r>
            <a:r>
              <a:rPr lang="en-US" sz="1800" dirty="0" err="1">
                <a:solidFill>
                  <a:prstClr val="black"/>
                </a:solidFill>
                <a:latin typeface="Courier" charset="0"/>
                <a:ea typeface="Courier" charset="0"/>
                <a:cs typeface="Courier" charset="0"/>
              </a:rPr>
              <a:t>lines.first</a:t>
            </a:r>
            <a:r>
              <a:rPr lang="en-US" sz="1800" dirty="0">
                <a:solidFill>
                  <a:prstClr val="black"/>
                </a:solidFill>
                <a:latin typeface="Courier" charset="0"/>
                <a:ea typeface="Courier" charset="0"/>
                <a:cs typeface="Courier" charset="0"/>
              </a:rPr>
              <a:t>()</a:t>
            </a:r>
            <a:br>
              <a:rPr lang="en-US" sz="1800" dirty="0">
                <a:solidFill>
                  <a:prstClr val="black"/>
                </a:solidFill>
                <a:latin typeface="Courier" charset="0"/>
                <a:ea typeface="Courier" charset="0"/>
                <a:cs typeface="Courier" charset="0"/>
              </a:rPr>
            </a:br>
            <a:r>
              <a:rPr lang="en-US" sz="1800" dirty="0">
                <a:solidFill>
                  <a:prstClr val="black"/>
                </a:solidFill>
                <a:latin typeface="Courier" charset="0"/>
                <a:ea typeface="Courier" charset="0"/>
                <a:cs typeface="Courier" charset="0"/>
              </a:rPr>
              <a:t>res1: String = # Apache Spark</a:t>
            </a:r>
          </a:p>
        </p:txBody>
      </p:sp>
    </p:spTree>
    <p:extLst>
      <p:ext uri="{BB962C8B-B14F-4D97-AF65-F5344CB8AC3E}">
        <p14:creationId xmlns:p14="http://schemas.microsoft.com/office/powerpoint/2010/main" val="28350116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Components of Spark</a:t>
            </a:r>
          </a:p>
        </p:txBody>
      </p:sp>
      <p:sp>
        <p:nvSpPr>
          <p:cNvPr id="3" name="Content Placeholder 2"/>
          <p:cNvSpPr>
            <a:spLocks noGrp="1"/>
          </p:cNvSpPr>
          <p:nvPr>
            <p:ph idx="1"/>
          </p:nvPr>
        </p:nvSpPr>
        <p:spPr/>
        <p:txBody>
          <a:bodyPr/>
          <a:lstStyle/>
          <a:p>
            <a:endParaRPr lang="en-US" dirty="0"/>
          </a:p>
        </p:txBody>
      </p:sp>
      <p:sp>
        <p:nvSpPr>
          <p:cNvPr id="16" name="TextBox 15"/>
          <p:cNvSpPr txBox="1"/>
          <p:nvPr/>
        </p:nvSpPr>
        <p:spPr>
          <a:xfrm>
            <a:off x="1981285" y="4976634"/>
            <a:ext cx="9693880" cy="1569660"/>
          </a:xfrm>
          <a:prstGeom prst="rect">
            <a:avLst/>
          </a:prstGeom>
          <a:noFill/>
        </p:spPr>
        <p:txBody>
          <a:bodyPr wrap="square" rtlCol="0">
            <a:spAutoFit/>
          </a:bodyPr>
          <a:lstStyle/>
          <a:p>
            <a:r>
              <a:rPr lang="en-US" sz="2400" dirty="0"/>
              <a:t>Driver: launches various parallel operations on a cluster</a:t>
            </a:r>
          </a:p>
          <a:p>
            <a:r>
              <a:rPr lang="en-US" sz="2400" dirty="0"/>
              <a:t>         contains the application main function, defines RDDs on the cluster, </a:t>
            </a:r>
            <a:br>
              <a:rPr lang="en-US" sz="2400" dirty="0"/>
            </a:br>
            <a:r>
              <a:rPr lang="en-US" sz="2400" dirty="0"/>
              <a:t>         applies operation to them (e.g., spark-shell)</a:t>
            </a:r>
          </a:p>
          <a:p>
            <a:r>
              <a:rPr lang="en-US" sz="2400" dirty="0" err="1"/>
              <a:t>SparkContext</a:t>
            </a:r>
            <a:r>
              <a:rPr lang="en-US" sz="2400" dirty="0"/>
              <a:t>: a connection to a computing cluster</a:t>
            </a:r>
          </a:p>
        </p:txBody>
      </p:sp>
      <p:pic>
        <p:nvPicPr>
          <p:cNvPr id="37" name="Picture 36"/>
          <p:cNvPicPr>
            <a:picLocks noChangeAspect="1"/>
          </p:cNvPicPr>
          <p:nvPr/>
        </p:nvPicPr>
        <p:blipFill>
          <a:blip r:embed="rId3"/>
          <a:stretch>
            <a:fillRect/>
          </a:stretch>
        </p:blipFill>
        <p:spPr>
          <a:xfrm>
            <a:off x="2653234" y="1733267"/>
            <a:ext cx="6805386" cy="3265672"/>
          </a:xfrm>
          <a:prstGeom prst="rect">
            <a:avLst/>
          </a:prstGeom>
        </p:spPr>
      </p:pic>
      <p:sp>
        <p:nvSpPr>
          <p:cNvPr id="38" name="Rectangle 37"/>
          <p:cNvSpPr/>
          <p:nvPr/>
        </p:nvSpPr>
        <p:spPr>
          <a:xfrm>
            <a:off x="1771618" y="1413688"/>
            <a:ext cx="8568618" cy="461665"/>
          </a:xfrm>
          <a:prstGeom prst="rect">
            <a:avLst/>
          </a:prstGeom>
        </p:spPr>
        <p:txBody>
          <a:bodyPr wrap="square">
            <a:spAutoFit/>
          </a:bodyPr>
          <a:lstStyle/>
          <a:p>
            <a:r>
              <a:rPr lang="en-US" sz="2400" dirty="0"/>
              <a:t>(ref. http://</a:t>
            </a:r>
            <a:r>
              <a:rPr lang="en-US" sz="2400" dirty="0" err="1"/>
              <a:t>spark.apache.org</a:t>
            </a:r>
            <a:r>
              <a:rPr lang="en-US" sz="2400" dirty="0"/>
              <a:t>/docs/latest/cluster-</a:t>
            </a:r>
            <a:r>
              <a:rPr lang="en-US" sz="2400" dirty="0" err="1"/>
              <a:t>overview.html</a:t>
            </a:r>
            <a:r>
              <a:rPr lang="en-US" sz="2400" dirty="0"/>
              <a:t>)</a:t>
            </a:r>
          </a:p>
        </p:txBody>
      </p:sp>
    </p:spTree>
    <p:extLst>
      <p:ext uri="{BB962C8B-B14F-4D97-AF65-F5344CB8AC3E}">
        <p14:creationId xmlns:p14="http://schemas.microsoft.com/office/powerpoint/2010/main" val="25382571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Spark: Clusters</a:t>
            </a:r>
          </a:p>
        </p:txBody>
      </p:sp>
      <p:sp>
        <p:nvSpPr>
          <p:cNvPr id="3" name="Content Placeholder 2"/>
          <p:cNvSpPr>
            <a:spLocks noGrp="1"/>
          </p:cNvSpPr>
          <p:nvPr>
            <p:ph idx="1"/>
          </p:nvPr>
        </p:nvSpPr>
        <p:spPr/>
        <p:txBody>
          <a:bodyPr/>
          <a:lstStyle/>
          <a:p>
            <a:r>
              <a:rPr lang="en-US" dirty="0"/>
              <a:t>Master connects to a </a:t>
            </a:r>
            <a:r>
              <a:rPr lang="en-US" i="1" dirty="0"/>
              <a:t>cluster manager </a:t>
            </a:r>
            <a:r>
              <a:rPr lang="en-US" dirty="0"/>
              <a:t>to allocate </a:t>
            </a:r>
            <a:br>
              <a:rPr lang="en-US" dirty="0"/>
            </a:br>
            <a:r>
              <a:rPr lang="en-US" dirty="0"/>
              <a:t>resources across applications </a:t>
            </a:r>
          </a:p>
          <a:p>
            <a:r>
              <a:rPr lang="en-US" dirty="0"/>
              <a:t>Acquires </a:t>
            </a:r>
            <a:r>
              <a:rPr lang="en-US" i="1" dirty="0"/>
              <a:t>executors </a:t>
            </a:r>
            <a:r>
              <a:rPr lang="en-US" dirty="0"/>
              <a:t>on cluster nodes – processes run </a:t>
            </a:r>
            <a:br>
              <a:rPr lang="en-US" dirty="0"/>
            </a:br>
            <a:r>
              <a:rPr lang="en-US" dirty="0"/>
              <a:t>compute tasks, cache data </a:t>
            </a:r>
          </a:p>
          <a:p>
            <a:r>
              <a:rPr lang="en-US" dirty="0"/>
              <a:t>Sends </a:t>
            </a:r>
            <a:r>
              <a:rPr lang="en-US" i="1" dirty="0"/>
              <a:t>app code </a:t>
            </a:r>
            <a:r>
              <a:rPr lang="en-US" dirty="0"/>
              <a:t>to the executors </a:t>
            </a:r>
          </a:p>
          <a:p>
            <a:r>
              <a:rPr lang="en-US" dirty="0"/>
              <a:t>Sends </a:t>
            </a:r>
            <a:r>
              <a:rPr lang="en-US" i="1" dirty="0"/>
              <a:t>tasks </a:t>
            </a:r>
            <a:r>
              <a:rPr lang="en-US" dirty="0"/>
              <a:t>for the executors to run </a:t>
            </a:r>
          </a:p>
          <a:p>
            <a:endParaRPr lang="en-US" dirty="0"/>
          </a:p>
        </p:txBody>
      </p:sp>
    </p:spTree>
    <p:extLst>
      <p:ext uri="{BB962C8B-B14F-4D97-AF65-F5344CB8AC3E}">
        <p14:creationId xmlns:p14="http://schemas.microsoft.com/office/powerpoint/2010/main" val="23448248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SparkContext</a:t>
            </a:r>
            <a:endParaRPr lang="en-US" dirty="0"/>
          </a:p>
        </p:txBody>
      </p:sp>
      <p:sp>
        <p:nvSpPr>
          <p:cNvPr id="3" name="Content Placeholder 2"/>
          <p:cNvSpPr>
            <a:spLocks noGrp="1"/>
          </p:cNvSpPr>
          <p:nvPr>
            <p:ph idx="1"/>
          </p:nvPr>
        </p:nvSpPr>
        <p:spPr/>
        <p:txBody>
          <a:bodyPr/>
          <a:lstStyle/>
          <a:p>
            <a:r>
              <a:rPr lang="en-US" dirty="0"/>
              <a:t>First thing that a Spark program does is create a </a:t>
            </a:r>
            <a:br>
              <a:rPr lang="en-US" dirty="0"/>
            </a:br>
            <a:r>
              <a:rPr lang="en-US" dirty="0" err="1"/>
              <a:t>SparkContext</a:t>
            </a:r>
            <a:r>
              <a:rPr lang="en-US" dirty="0"/>
              <a:t> object, which tells Spark how to access a </a:t>
            </a:r>
            <a:br>
              <a:rPr lang="en-US" dirty="0"/>
            </a:br>
            <a:r>
              <a:rPr lang="en-US" dirty="0"/>
              <a:t>cluster </a:t>
            </a:r>
          </a:p>
          <a:p>
            <a:r>
              <a:rPr lang="en-US" dirty="0"/>
              <a:t>In the shell for either Scala or Python, this is the </a:t>
            </a:r>
            <a:r>
              <a:rPr lang="en-US" dirty="0" err="1"/>
              <a:t>sc</a:t>
            </a:r>
            <a:r>
              <a:rPr lang="en-US" dirty="0"/>
              <a:t> </a:t>
            </a:r>
            <a:br>
              <a:rPr lang="en-US" dirty="0"/>
            </a:br>
            <a:r>
              <a:rPr lang="en-US" dirty="0"/>
              <a:t>variable, which is created automatically </a:t>
            </a:r>
          </a:p>
          <a:p>
            <a:r>
              <a:rPr lang="en-US" dirty="0"/>
              <a:t>Other programs must use a constructor to instantiate a new </a:t>
            </a:r>
            <a:r>
              <a:rPr lang="en-US" dirty="0" err="1"/>
              <a:t>SparkContext</a:t>
            </a:r>
            <a:r>
              <a:rPr lang="en-US" dirty="0"/>
              <a:t> </a:t>
            </a:r>
          </a:p>
          <a:p>
            <a:r>
              <a:rPr lang="en-US" dirty="0"/>
              <a:t>Then in turn </a:t>
            </a:r>
            <a:r>
              <a:rPr lang="en-US" dirty="0" err="1"/>
              <a:t>SparkContext</a:t>
            </a:r>
            <a:r>
              <a:rPr lang="en-US" dirty="0"/>
              <a:t> gets used to create other </a:t>
            </a:r>
            <a:br>
              <a:rPr lang="en-US" dirty="0"/>
            </a:br>
            <a:r>
              <a:rPr lang="en-US" dirty="0"/>
              <a:t>variables </a:t>
            </a:r>
          </a:p>
          <a:p>
            <a:endParaRPr lang="en-US" dirty="0"/>
          </a:p>
        </p:txBody>
      </p:sp>
    </p:spTree>
    <p:extLst>
      <p:ext uri="{BB962C8B-B14F-4D97-AF65-F5344CB8AC3E}">
        <p14:creationId xmlns:p14="http://schemas.microsoft.com/office/powerpoint/2010/main" val="27106479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Hello Spark</a:t>
            </a:r>
          </a:p>
        </p:txBody>
      </p:sp>
      <p:sp>
        <p:nvSpPr>
          <p:cNvPr id="3" name="Content Placeholder 2"/>
          <p:cNvSpPr>
            <a:spLocks noGrp="1"/>
          </p:cNvSpPr>
          <p:nvPr>
            <p:ph idx="1"/>
          </p:nvPr>
        </p:nvSpPr>
        <p:spPr/>
        <p:txBody>
          <a:bodyPr>
            <a:normAutofit fontScale="92500" lnSpcReduction="20000"/>
          </a:bodyPr>
          <a:lstStyle/>
          <a:p>
            <a:pPr marL="0" indent="0">
              <a:buNone/>
            </a:pPr>
            <a:r>
              <a:rPr lang="en-US" sz="1800" dirty="0">
                <a:solidFill>
                  <a:prstClr val="black"/>
                </a:solidFill>
                <a:latin typeface="Courier" charset="0"/>
                <a:ea typeface="Courier" charset="0"/>
                <a:cs typeface="Courier" charset="0"/>
              </a:rPr>
              <a:t># Python</a:t>
            </a:r>
          </a:p>
          <a:p>
            <a:pPr marL="0" indent="0">
              <a:buNone/>
            </a:pPr>
            <a:r>
              <a:rPr lang="en-US" sz="1800" dirty="0">
                <a:solidFill>
                  <a:prstClr val="black"/>
                </a:solidFill>
                <a:latin typeface="Courier" charset="0"/>
                <a:ea typeface="Courier" charset="0"/>
                <a:cs typeface="Courier" charset="0"/>
              </a:rPr>
              <a:t>bin/</a:t>
            </a:r>
            <a:r>
              <a:rPr lang="en-US" sz="1800" dirty="0" err="1">
                <a:solidFill>
                  <a:prstClr val="black"/>
                </a:solidFill>
                <a:latin typeface="Courier" charset="0"/>
                <a:ea typeface="Courier" charset="0"/>
                <a:cs typeface="Courier" charset="0"/>
              </a:rPr>
              <a:t>pyspark</a:t>
            </a:r>
            <a:endParaRPr lang="en-US" sz="1800" dirty="0">
              <a:solidFill>
                <a:prstClr val="black"/>
              </a:solidFill>
              <a:latin typeface="Courier" charset="0"/>
              <a:ea typeface="Courier" charset="0"/>
              <a:cs typeface="Courier" charset="0"/>
            </a:endParaRPr>
          </a:p>
          <a:p>
            <a:pPr marL="0" indent="0">
              <a:buNone/>
            </a:pPr>
            <a:r>
              <a:rPr lang="en-US" sz="1800" dirty="0">
                <a:solidFill>
                  <a:prstClr val="black"/>
                </a:solidFill>
                <a:latin typeface="Courier" charset="0"/>
                <a:ea typeface="Courier" charset="0"/>
                <a:cs typeface="Courier" charset="0"/>
              </a:rPr>
              <a:t>&gt;&gt;&gt; lines = </a:t>
            </a:r>
            <a:r>
              <a:rPr lang="en-US" sz="1800" dirty="0" err="1">
                <a:solidFill>
                  <a:prstClr val="black"/>
                </a:solidFill>
                <a:latin typeface="Courier" charset="0"/>
                <a:ea typeface="Courier" charset="0"/>
                <a:cs typeface="Courier" charset="0"/>
              </a:rPr>
              <a:t>sc.textFile</a:t>
            </a:r>
            <a:r>
              <a:rPr lang="en-US" sz="1800" dirty="0">
                <a:solidFill>
                  <a:prstClr val="black"/>
                </a:solidFill>
                <a:latin typeface="Courier" charset="0"/>
                <a:ea typeface="Courier" charset="0"/>
                <a:cs typeface="Courier" charset="0"/>
              </a:rPr>
              <a:t>(“</a:t>
            </a:r>
            <a:r>
              <a:rPr lang="en-US" sz="1800" dirty="0" err="1">
                <a:solidFill>
                  <a:prstClr val="black"/>
                </a:solidFill>
                <a:latin typeface="Courier" charset="0"/>
                <a:ea typeface="Courier" charset="0"/>
                <a:cs typeface="Courier" charset="0"/>
              </a:rPr>
              <a:t>README.md</a:t>
            </a:r>
            <a:r>
              <a:rPr lang="en-US" sz="1800" dirty="0">
                <a:solidFill>
                  <a:prstClr val="black"/>
                </a:solidFill>
                <a:latin typeface="Courier" charset="0"/>
                <a:ea typeface="Courier" charset="0"/>
                <a:cs typeface="Courier" charset="0"/>
              </a:rPr>
              <a:t>”)</a:t>
            </a:r>
          </a:p>
          <a:p>
            <a:pPr marL="0" indent="0">
              <a:buNone/>
            </a:pPr>
            <a:r>
              <a:rPr lang="en-US" sz="1800" dirty="0">
                <a:solidFill>
                  <a:prstClr val="black"/>
                </a:solidFill>
                <a:latin typeface="Courier" charset="0"/>
                <a:ea typeface="Courier" charset="0"/>
                <a:cs typeface="Courier" charset="0"/>
              </a:rPr>
              <a:t>&gt;&gt;&gt; </a:t>
            </a:r>
            <a:r>
              <a:rPr lang="en-US" sz="1800" dirty="0" err="1">
                <a:solidFill>
                  <a:prstClr val="black"/>
                </a:solidFill>
                <a:latin typeface="Courier" charset="0"/>
                <a:ea typeface="Courier" charset="0"/>
                <a:cs typeface="Courier" charset="0"/>
              </a:rPr>
              <a:t>lines.count</a:t>
            </a:r>
            <a:r>
              <a:rPr lang="en-US" sz="1800" dirty="0">
                <a:solidFill>
                  <a:prstClr val="black"/>
                </a:solidFill>
                <a:latin typeface="Courier" charset="0"/>
                <a:ea typeface="Courier" charset="0"/>
                <a:cs typeface="Courier" charset="0"/>
              </a:rPr>
              <a:t>()</a:t>
            </a:r>
            <a:br>
              <a:rPr lang="en-US" sz="1800" dirty="0">
                <a:solidFill>
                  <a:prstClr val="black"/>
                </a:solidFill>
                <a:latin typeface="Courier" charset="0"/>
                <a:ea typeface="Courier" charset="0"/>
                <a:cs typeface="Courier" charset="0"/>
              </a:rPr>
            </a:br>
            <a:r>
              <a:rPr lang="en-US" sz="1800" dirty="0">
                <a:solidFill>
                  <a:prstClr val="black"/>
                </a:solidFill>
                <a:latin typeface="Courier" charset="0"/>
                <a:ea typeface="Courier" charset="0"/>
                <a:cs typeface="Courier" charset="0"/>
              </a:rPr>
              <a:t>127</a:t>
            </a:r>
          </a:p>
          <a:p>
            <a:pPr marL="0" indent="0">
              <a:buNone/>
            </a:pPr>
            <a:r>
              <a:rPr lang="en-US" sz="1800" dirty="0">
                <a:solidFill>
                  <a:prstClr val="black"/>
                </a:solidFill>
                <a:latin typeface="Courier" charset="0"/>
                <a:ea typeface="Courier" charset="0"/>
                <a:cs typeface="Courier" charset="0"/>
              </a:rPr>
              <a:t>&gt;&gt;&gt; </a:t>
            </a:r>
            <a:r>
              <a:rPr lang="en-US" sz="1800" dirty="0" err="1">
                <a:solidFill>
                  <a:prstClr val="black"/>
                </a:solidFill>
                <a:latin typeface="Courier" charset="0"/>
                <a:ea typeface="Courier" charset="0"/>
                <a:cs typeface="Courier" charset="0"/>
              </a:rPr>
              <a:t>lines.first</a:t>
            </a:r>
            <a:r>
              <a:rPr lang="en-US" sz="1800" dirty="0">
                <a:solidFill>
                  <a:prstClr val="black"/>
                </a:solidFill>
                <a:latin typeface="Courier" charset="0"/>
                <a:ea typeface="Courier" charset="0"/>
                <a:cs typeface="Courier" charset="0"/>
              </a:rPr>
              <a:t>()</a:t>
            </a:r>
            <a:br>
              <a:rPr lang="en-US" sz="1800" dirty="0">
                <a:solidFill>
                  <a:prstClr val="black"/>
                </a:solidFill>
                <a:latin typeface="Courier" charset="0"/>
                <a:ea typeface="Courier" charset="0"/>
                <a:cs typeface="Courier" charset="0"/>
              </a:rPr>
            </a:br>
            <a:r>
              <a:rPr lang="en-US" sz="1800" dirty="0" err="1">
                <a:solidFill>
                  <a:prstClr val="black"/>
                </a:solidFill>
                <a:latin typeface="Courier" charset="0"/>
                <a:ea typeface="Courier" charset="0"/>
                <a:cs typeface="Courier" charset="0"/>
              </a:rPr>
              <a:t>U’#Apache</a:t>
            </a:r>
            <a:r>
              <a:rPr lang="en-US" sz="1800" dirty="0">
                <a:solidFill>
                  <a:prstClr val="black"/>
                </a:solidFill>
                <a:latin typeface="Courier" charset="0"/>
                <a:ea typeface="Courier" charset="0"/>
                <a:cs typeface="Courier" charset="0"/>
              </a:rPr>
              <a:t> Spark’</a:t>
            </a:r>
          </a:p>
          <a:p>
            <a:pPr marL="0" indent="0">
              <a:buNone/>
            </a:pPr>
            <a:r>
              <a:rPr lang="en-US" sz="1800" dirty="0">
                <a:solidFill>
                  <a:prstClr val="black"/>
                </a:solidFill>
                <a:latin typeface="Courier" charset="0"/>
                <a:ea typeface="Courier" charset="0"/>
                <a:cs typeface="Courier" charset="0"/>
              </a:rPr>
              <a:t># Scala</a:t>
            </a:r>
          </a:p>
          <a:p>
            <a:pPr marL="0" indent="0">
              <a:buNone/>
            </a:pPr>
            <a:r>
              <a:rPr lang="en-US" sz="1800" dirty="0">
                <a:solidFill>
                  <a:prstClr val="black"/>
                </a:solidFill>
                <a:latin typeface="Courier" charset="0"/>
                <a:ea typeface="Courier" charset="0"/>
                <a:cs typeface="Courier" charset="0"/>
              </a:rPr>
              <a:t>bin/spark-shell</a:t>
            </a:r>
          </a:p>
          <a:p>
            <a:pPr marL="0" indent="0">
              <a:buNone/>
            </a:pPr>
            <a:r>
              <a:rPr lang="en-US" sz="1800" dirty="0" err="1">
                <a:solidFill>
                  <a:prstClr val="black"/>
                </a:solidFill>
                <a:latin typeface="Courier" charset="0"/>
                <a:ea typeface="Courier" charset="0"/>
                <a:cs typeface="Courier" charset="0"/>
              </a:rPr>
              <a:t>scala</a:t>
            </a:r>
            <a:r>
              <a:rPr lang="en-US" sz="1800" dirty="0">
                <a:solidFill>
                  <a:prstClr val="black"/>
                </a:solidFill>
                <a:latin typeface="Courier" charset="0"/>
                <a:ea typeface="Courier" charset="0"/>
                <a:cs typeface="Courier" charset="0"/>
              </a:rPr>
              <a:t>&gt;</a:t>
            </a:r>
            <a:r>
              <a:rPr lang="en-US" sz="1800" b="1" dirty="0">
                <a:solidFill>
                  <a:prstClr val="black"/>
                </a:solidFill>
                <a:latin typeface="Courier" charset="0"/>
                <a:ea typeface="Courier" charset="0"/>
                <a:cs typeface="Courier" charset="0"/>
              </a:rPr>
              <a:t> </a:t>
            </a:r>
            <a:r>
              <a:rPr lang="en-US" sz="1800" b="1" dirty="0" err="1">
                <a:solidFill>
                  <a:prstClr val="black"/>
                </a:solidFill>
                <a:latin typeface="Courier" charset="0"/>
                <a:ea typeface="Courier" charset="0"/>
                <a:cs typeface="Courier" charset="0"/>
              </a:rPr>
              <a:t>val</a:t>
            </a:r>
            <a:r>
              <a:rPr lang="en-US" sz="1800" b="1" dirty="0">
                <a:solidFill>
                  <a:prstClr val="black"/>
                </a:solidFill>
                <a:latin typeface="Courier" charset="0"/>
                <a:ea typeface="Courier" charset="0"/>
                <a:cs typeface="Courier" charset="0"/>
              </a:rPr>
              <a:t> </a:t>
            </a:r>
            <a:r>
              <a:rPr lang="en-US" sz="1800" dirty="0">
                <a:solidFill>
                  <a:prstClr val="black"/>
                </a:solidFill>
                <a:latin typeface="Courier" charset="0"/>
                <a:ea typeface="Courier" charset="0"/>
                <a:cs typeface="Courier" charset="0"/>
              </a:rPr>
              <a:t>lines </a:t>
            </a:r>
            <a:r>
              <a:rPr lang="en-US" sz="1800" b="1" dirty="0">
                <a:solidFill>
                  <a:prstClr val="black"/>
                </a:solidFill>
                <a:latin typeface="Courier" charset="0"/>
                <a:ea typeface="Courier" charset="0"/>
                <a:cs typeface="Courier" charset="0"/>
              </a:rPr>
              <a:t>= </a:t>
            </a:r>
            <a:r>
              <a:rPr lang="en-US" sz="1800" dirty="0" err="1">
                <a:solidFill>
                  <a:prstClr val="black"/>
                </a:solidFill>
                <a:latin typeface="Courier" charset="0"/>
                <a:ea typeface="Courier" charset="0"/>
                <a:cs typeface="Courier" charset="0"/>
              </a:rPr>
              <a:t>sc</a:t>
            </a:r>
            <a:r>
              <a:rPr lang="en-US" sz="1800" b="1" dirty="0" err="1">
                <a:solidFill>
                  <a:prstClr val="black"/>
                </a:solidFill>
                <a:latin typeface="Courier" charset="0"/>
                <a:ea typeface="Courier" charset="0"/>
                <a:cs typeface="Courier" charset="0"/>
              </a:rPr>
              <a:t>.</a:t>
            </a:r>
            <a:r>
              <a:rPr lang="en-US" sz="1800" dirty="0" err="1">
                <a:solidFill>
                  <a:prstClr val="black"/>
                </a:solidFill>
                <a:latin typeface="Courier" charset="0"/>
                <a:ea typeface="Courier" charset="0"/>
                <a:cs typeface="Courier" charset="0"/>
              </a:rPr>
              <a:t>textFile</a:t>
            </a:r>
            <a:r>
              <a:rPr lang="en-US" sz="1800" b="1" dirty="0">
                <a:solidFill>
                  <a:prstClr val="black"/>
                </a:solidFill>
                <a:latin typeface="Courier" charset="0"/>
                <a:ea typeface="Courier" charset="0"/>
                <a:cs typeface="Courier" charset="0"/>
              </a:rPr>
              <a:t>(</a:t>
            </a:r>
            <a:r>
              <a:rPr lang="en-US" sz="1800" dirty="0">
                <a:solidFill>
                  <a:prstClr val="black"/>
                </a:solidFill>
                <a:latin typeface="Courier" charset="0"/>
                <a:ea typeface="Courier" charset="0"/>
                <a:cs typeface="Courier" charset="0"/>
              </a:rPr>
              <a:t>“</a:t>
            </a:r>
            <a:r>
              <a:rPr lang="en-US" sz="1800" dirty="0" err="1">
                <a:solidFill>
                  <a:prstClr val="black"/>
                </a:solidFill>
                <a:latin typeface="Courier" charset="0"/>
                <a:ea typeface="Courier" charset="0"/>
                <a:cs typeface="Courier" charset="0"/>
              </a:rPr>
              <a:t>hdfs</a:t>
            </a:r>
            <a:r>
              <a:rPr lang="en-US" sz="1800" dirty="0">
                <a:solidFill>
                  <a:prstClr val="black"/>
                </a:solidFill>
                <a:latin typeface="Courier" charset="0"/>
                <a:ea typeface="Courier" charset="0"/>
                <a:cs typeface="Courier" charset="0"/>
              </a:rPr>
              <a:t>://data/logs”</a:t>
            </a:r>
            <a:r>
              <a:rPr lang="en-US" sz="1800" b="1" dirty="0">
                <a:solidFill>
                  <a:prstClr val="black"/>
                </a:solidFill>
                <a:latin typeface="Courier" charset="0"/>
                <a:ea typeface="Courier" charset="0"/>
                <a:cs typeface="Courier" charset="0"/>
              </a:rPr>
              <a:t>)</a:t>
            </a:r>
            <a:br>
              <a:rPr lang="en-US" sz="1800" b="1" dirty="0">
                <a:solidFill>
                  <a:prstClr val="black"/>
                </a:solidFill>
                <a:latin typeface="Courier" charset="0"/>
                <a:ea typeface="Courier" charset="0"/>
                <a:cs typeface="Courier" charset="0"/>
              </a:rPr>
            </a:br>
            <a:r>
              <a:rPr lang="en-US" sz="1800" dirty="0">
                <a:solidFill>
                  <a:prstClr val="black"/>
                </a:solidFill>
                <a:latin typeface="Courier" charset="0"/>
                <a:ea typeface="Courier" charset="0"/>
                <a:cs typeface="Courier" charset="0"/>
              </a:rPr>
              <a:t>lines: </a:t>
            </a:r>
            <a:r>
              <a:rPr lang="en-US" sz="1800" dirty="0" err="1">
                <a:solidFill>
                  <a:prstClr val="black"/>
                </a:solidFill>
                <a:latin typeface="Courier" charset="0"/>
                <a:ea typeface="Courier" charset="0"/>
                <a:cs typeface="Courier" charset="0"/>
              </a:rPr>
              <a:t>spark.RDD</a:t>
            </a:r>
            <a:r>
              <a:rPr lang="en-US" sz="1800" dirty="0">
                <a:solidFill>
                  <a:prstClr val="black"/>
                </a:solidFill>
                <a:latin typeface="Courier" charset="0"/>
                <a:ea typeface="Courier" charset="0"/>
                <a:cs typeface="Courier" charset="0"/>
              </a:rPr>
              <a:t>[String]= </a:t>
            </a:r>
            <a:r>
              <a:rPr lang="en-US" sz="1800" dirty="0" err="1">
                <a:solidFill>
                  <a:prstClr val="black"/>
                </a:solidFill>
                <a:latin typeface="Courier" charset="0"/>
                <a:ea typeface="Courier" charset="0"/>
                <a:cs typeface="Courier" charset="0"/>
              </a:rPr>
              <a:t>MappedRDD</a:t>
            </a:r>
            <a:r>
              <a:rPr lang="en-US" sz="1800" dirty="0">
                <a:solidFill>
                  <a:prstClr val="black"/>
                </a:solidFill>
                <a:latin typeface="Courier" charset="0"/>
                <a:ea typeface="Courier" charset="0"/>
                <a:cs typeface="Courier" charset="0"/>
              </a:rPr>
              <a:t>[</a:t>
            </a:r>
            <a:r>
              <a:rPr lang="is-IS" sz="1800" dirty="0">
                <a:solidFill>
                  <a:prstClr val="black"/>
                </a:solidFill>
                <a:latin typeface="Courier" charset="0"/>
                <a:ea typeface="Courier" charset="0"/>
                <a:cs typeface="Courier" charset="0"/>
              </a:rPr>
              <a:t>…]</a:t>
            </a:r>
          </a:p>
          <a:p>
            <a:pPr marL="0" indent="0">
              <a:buNone/>
            </a:pPr>
            <a:r>
              <a:rPr lang="en-US" sz="1800" dirty="0" err="1">
                <a:solidFill>
                  <a:prstClr val="black"/>
                </a:solidFill>
                <a:latin typeface="Courier" charset="0"/>
                <a:ea typeface="Courier" charset="0"/>
                <a:cs typeface="Courier" charset="0"/>
              </a:rPr>
              <a:t>scala</a:t>
            </a:r>
            <a:r>
              <a:rPr lang="en-US" sz="1800" dirty="0">
                <a:solidFill>
                  <a:prstClr val="black"/>
                </a:solidFill>
                <a:latin typeface="Courier" charset="0"/>
                <a:ea typeface="Courier" charset="0"/>
                <a:cs typeface="Courier" charset="0"/>
              </a:rPr>
              <a:t>&gt; </a:t>
            </a:r>
            <a:r>
              <a:rPr lang="en-US" sz="1800" dirty="0" err="1">
                <a:solidFill>
                  <a:prstClr val="black"/>
                </a:solidFill>
                <a:latin typeface="Courier" charset="0"/>
                <a:ea typeface="Courier" charset="0"/>
                <a:cs typeface="Courier" charset="0"/>
              </a:rPr>
              <a:t>lines.count</a:t>
            </a:r>
            <a:r>
              <a:rPr lang="en-US" sz="1800" dirty="0">
                <a:solidFill>
                  <a:prstClr val="black"/>
                </a:solidFill>
                <a:latin typeface="Courier" charset="0"/>
                <a:ea typeface="Courier" charset="0"/>
                <a:cs typeface="Courier" charset="0"/>
              </a:rPr>
              <a:t>()</a:t>
            </a:r>
            <a:br>
              <a:rPr lang="en-US" sz="1800" dirty="0">
                <a:solidFill>
                  <a:prstClr val="black"/>
                </a:solidFill>
                <a:latin typeface="Courier" charset="0"/>
                <a:ea typeface="Courier" charset="0"/>
                <a:cs typeface="Courier" charset="0"/>
              </a:rPr>
            </a:br>
            <a:r>
              <a:rPr lang="en-US" sz="1800" dirty="0">
                <a:solidFill>
                  <a:prstClr val="black"/>
                </a:solidFill>
                <a:latin typeface="Courier" charset="0"/>
                <a:ea typeface="Courier" charset="0"/>
                <a:cs typeface="Courier" charset="0"/>
              </a:rPr>
              <a:t>res0: Long = 127</a:t>
            </a:r>
            <a:endParaRPr lang="is-IS" sz="1800" dirty="0">
              <a:solidFill>
                <a:prstClr val="black"/>
              </a:solidFill>
              <a:latin typeface="Courier" charset="0"/>
              <a:ea typeface="Courier" charset="0"/>
              <a:cs typeface="Courier" charset="0"/>
            </a:endParaRPr>
          </a:p>
          <a:p>
            <a:pPr marL="0" indent="0">
              <a:buNone/>
            </a:pPr>
            <a:r>
              <a:rPr lang="en-US" sz="1800" dirty="0" err="1">
                <a:solidFill>
                  <a:prstClr val="black"/>
                </a:solidFill>
                <a:latin typeface="Courier" charset="0"/>
                <a:ea typeface="Courier" charset="0"/>
                <a:cs typeface="Courier" charset="0"/>
              </a:rPr>
              <a:t>scala</a:t>
            </a:r>
            <a:r>
              <a:rPr lang="en-US" sz="1800" dirty="0">
                <a:solidFill>
                  <a:prstClr val="black"/>
                </a:solidFill>
                <a:latin typeface="Courier" charset="0"/>
                <a:ea typeface="Courier" charset="0"/>
                <a:cs typeface="Courier" charset="0"/>
              </a:rPr>
              <a:t>&gt; </a:t>
            </a:r>
            <a:r>
              <a:rPr lang="en-US" sz="1800" dirty="0" err="1">
                <a:solidFill>
                  <a:prstClr val="black"/>
                </a:solidFill>
                <a:latin typeface="Courier" charset="0"/>
                <a:ea typeface="Courier" charset="0"/>
                <a:cs typeface="Courier" charset="0"/>
              </a:rPr>
              <a:t>lines.first</a:t>
            </a:r>
            <a:r>
              <a:rPr lang="en-US" sz="1800" dirty="0">
                <a:solidFill>
                  <a:prstClr val="black"/>
                </a:solidFill>
                <a:latin typeface="Courier" charset="0"/>
                <a:ea typeface="Courier" charset="0"/>
                <a:cs typeface="Courier" charset="0"/>
              </a:rPr>
              <a:t>()</a:t>
            </a:r>
            <a:br>
              <a:rPr lang="en-US" sz="1800" dirty="0">
                <a:solidFill>
                  <a:prstClr val="black"/>
                </a:solidFill>
                <a:latin typeface="Courier" charset="0"/>
                <a:ea typeface="Courier" charset="0"/>
                <a:cs typeface="Courier" charset="0"/>
              </a:rPr>
            </a:br>
            <a:r>
              <a:rPr lang="en-US" sz="1800" dirty="0">
                <a:solidFill>
                  <a:prstClr val="black"/>
                </a:solidFill>
                <a:latin typeface="Courier" charset="0"/>
                <a:ea typeface="Courier" charset="0"/>
                <a:cs typeface="Courier" charset="0"/>
              </a:rPr>
              <a:t>res1: String = # Apache Spark</a:t>
            </a:r>
          </a:p>
        </p:txBody>
      </p:sp>
      <p:sp>
        <p:nvSpPr>
          <p:cNvPr id="5" name="Oval 4"/>
          <p:cNvSpPr/>
          <p:nvPr/>
        </p:nvSpPr>
        <p:spPr>
          <a:xfrm>
            <a:off x="2393945" y="2405633"/>
            <a:ext cx="556952" cy="282631"/>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3289381" y="4355327"/>
            <a:ext cx="556952" cy="282631"/>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p:cNvCxnSpPr>
            <a:cxnSpLocks/>
          </p:cNvCxnSpPr>
          <p:nvPr/>
        </p:nvCxnSpPr>
        <p:spPr>
          <a:xfrm flipH="1" flipV="1">
            <a:off x="2906259" y="2688264"/>
            <a:ext cx="1877113" cy="788528"/>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H="1">
            <a:off x="3749163" y="3538559"/>
            <a:ext cx="872835" cy="816768"/>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4783372" y="3184510"/>
            <a:ext cx="5886676" cy="830997"/>
          </a:xfrm>
          <a:prstGeom prst="rect">
            <a:avLst/>
          </a:prstGeom>
          <a:noFill/>
        </p:spPr>
        <p:txBody>
          <a:bodyPr wrap="none" rtlCol="0">
            <a:spAutoFit/>
          </a:bodyPr>
          <a:lstStyle/>
          <a:p>
            <a:r>
              <a:rPr lang="en-US" sz="2400" dirty="0"/>
              <a:t>An automatically created </a:t>
            </a:r>
            <a:r>
              <a:rPr lang="en-US" sz="2400" dirty="0" err="1"/>
              <a:t>SparkContext</a:t>
            </a:r>
            <a:r>
              <a:rPr lang="en-US" sz="2400" dirty="0"/>
              <a:t> object</a:t>
            </a:r>
          </a:p>
          <a:p>
            <a:r>
              <a:rPr lang="en-US" sz="2400" dirty="0"/>
              <a:t>as the variable called </a:t>
            </a:r>
            <a:r>
              <a:rPr lang="en-US" sz="2400" dirty="0" err="1">
                <a:latin typeface="Courier" charset="0"/>
                <a:ea typeface="Courier" charset="0"/>
                <a:cs typeface="Courier" charset="0"/>
              </a:rPr>
              <a:t>sc</a:t>
            </a:r>
            <a:endParaRPr lang="en-US" sz="2400" dirty="0">
              <a:latin typeface="Courier" charset="0"/>
              <a:ea typeface="Courier" charset="0"/>
              <a:cs typeface="Courier" charset="0"/>
            </a:endParaRPr>
          </a:p>
        </p:txBody>
      </p:sp>
    </p:spTree>
    <p:extLst>
      <p:ext uri="{BB962C8B-B14F-4D97-AF65-F5344CB8AC3E}">
        <p14:creationId xmlns:p14="http://schemas.microsoft.com/office/powerpoint/2010/main" val="40743506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Standalone Application</a:t>
            </a:r>
          </a:p>
        </p:txBody>
      </p:sp>
      <p:sp>
        <p:nvSpPr>
          <p:cNvPr id="3" name="Content Placeholder 2"/>
          <p:cNvSpPr>
            <a:spLocks noGrp="1"/>
          </p:cNvSpPr>
          <p:nvPr>
            <p:ph idx="1"/>
          </p:nvPr>
        </p:nvSpPr>
        <p:spPr/>
        <p:txBody>
          <a:bodyPr/>
          <a:lstStyle/>
          <a:p>
            <a:r>
              <a:rPr lang="en-US" sz="2400" dirty="0"/>
              <a:t>Write an application as a Python/Scala/Java program </a:t>
            </a:r>
            <a:br>
              <a:rPr lang="en-US" sz="2400" dirty="0"/>
            </a:br>
            <a:r>
              <a:rPr lang="en-US" sz="2400" dirty="0"/>
              <a:t>and run it using the bin/spark-submit script</a:t>
            </a:r>
            <a:br>
              <a:rPr lang="en-US" dirty="0"/>
            </a:br>
            <a:r>
              <a:rPr lang="en-US" sz="1800" dirty="0">
                <a:solidFill>
                  <a:prstClr val="black"/>
                </a:solidFill>
                <a:latin typeface="Courier" charset="0"/>
                <a:ea typeface="Courier" charset="0"/>
                <a:cs typeface="Courier" charset="0"/>
              </a:rPr>
              <a:t>bin/spark-submit </a:t>
            </a:r>
            <a:r>
              <a:rPr lang="en-US" sz="1800" dirty="0" err="1">
                <a:solidFill>
                  <a:prstClr val="black"/>
                </a:solidFill>
                <a:latin typeface="Courier" charset="0"/>
                <a:ea typeface="Courier" charset="0"/>
                <a:cs typeface="Courier" charset="0"/>
              </a:rPr>
              <a:t>my_script.py</a:t>
            </a:r>
            <a:endParaRPr lang="en-US" sz="1800" dirty="0">
              <a:solidFill>
                <a:prstClr val="black"/>
              </a:solidFill>
              <a:latin typeface="Courier" charset="0"/>
              <a:ea typeface="Courier" charset="0"/>
              <a:cs typeface="Courier" charset="0"/>
            </a:endParaRPr>
          </a:p>
          <a:p>
            <a:endParaRPr lang="en-US" sz="2400" dirty="0">
              <a:solidFill>
                <a:prstClr val="black"/>
              </a:solidFill>
              <a:latin typeface="Courier" charset="0"/>
              <a:ea typeface="Courier" charset="0"/>
              <a:cs typeface="Courier" charset="0"/>
            </a:endParaRPr>
          </a:p>
          <a:p>
            <a:r>
              <a:rPr lang="en-US" sz="2400" dirty="0">
                <a:solidFill>
                  <a:prstClr val="black"/>
                </a:solidFill>
              </a:rPr>
              <a:t>Initializing Spark in a simple python driver program</a:t>
            </a:r>
            <a:br>
              <a:rPr lang="en-US" sz="2400" dirty="0">
                <a:solidFill>
                  <a:prstClr val="black"/>
                </a:solidFill>
              </a:rPr>
            </a:br>
            <a:r>
              <a:rPr lang="en-US" sz="1800" dirty="0">
                <a:solidFill>
                  <a:prstClr val="black"/>
                </a:solidFill>
                <a:latin typeface="Courier" charset="0"/>
                <a:ea typeface="Courier" charset="0"/>
                <a:cs typeface="Courier" charset="0"/>
              </a:rPr>
              <a:t>from </a:t>
            </a:r>
            <a:r>
              <a:rPr lang="en-US" sz="1800" dirty="0" err="1">
                <a:solidFill>
                  <a:prstClr val="black"/>
                </a:solidFill>
                <a:latin typeface="Courier" charset="0"/>
                <a:ea typeface="Courier" charset="0"/>
                <a:cs typeface="Courier" charset="0"/>
              </a:rPr>
              <a:t>pyspark</a:t>
            </a:r>
            <a:r>
              <a:rPr lang="en-US" sz="1800" dirty="0">
                <a:solidFill>
                  <a:prstClr val="black"/>
                </a:solidFill>
                <a:latin typeface="Courier" charset="0"/>
                <a:ea typeface="Courier" charset="0"/>
                <a:cs typeface="Courier" charset="0"/>
              </a:rPr>
              <a:t> import </a:t>
            </a:r>
            <a:r>
              <a:rPr lang="en-US" sz="1800" dirty="0" err="1">
                <a:solidFill>
                  <a:prstClr val="black"/>
                </a:solidFill>
                <a:latin typeface="Courier" charset="0"/>
                <a:ea typeface="Courier" charset="0"/>
                <a:cs typeface="Courier" charset="0"/>
              </a:rPr>
              <a:t>SparkConf</a:t>
            </a:r>
            <a:r>
              <a:rPr lang="en-US" sz="1800" dirty="0">
                <a:solidFill>
                  <a:prstClr val="black"/>
                </a:solidFill>
                <a:latin typeface="Courier" charset="0"/>
                <a:ea typeface="Courier" charset="0"/>
                <a:cs typeface="Courier" charset="0"/>
              </a:rPr>
              <a:t>, </a:t>
            </a:r>
            <a:r>
              <a:rPr lang="en-US" sz="1800" dirty="0" err="1">
                <a:solidFill>
                  <a:prstClr val="black"/>
                </a:solidFill>
                <a:latin typeface="Courier" charset="0"/>
                <a:ea typeface="Courier" charset="0"/>
                <a:cs typeface="Courier" charset="0"/>
              </a:rPr>
              <a:t>SparkContext</a:t>
            </a:r>
            <a:br>
              <a:rPr lang="en-US" sz="1800" dirty="0">
                <a:solidFill>
                  <a:prstClr val="black"/>
                </a:solidFill>
                <a:latin typeface="Courier" charset="0"/>
                <a:ea typeface="Courier" charset="0"/>
                <a:cs typeface="Courier" charset="0"/>
              </a:rPr>
            </a:br>
            <a:br>
              <a:rPr lang="en-US" sz="1800" dirty="0">
                <a:solidFill>
                  <a:prstClr val="black"/>
                </a:solidFill>
                <a:latin typeface="Courier" charset="0"/>
                <a:ea typeface="Courier" charset="0"/>
                <a:cs typeface="Courier" charset="0"/>
              </a:rPr>
            </a:br>
            <a:r>
              <a:rPr lang="en-US" sz="1800" dirty="0" err="1">
                <a:solidFill>
                  <a:prstClr val="black"/>
                </a:solidFill>
                <a:latin typeface="Courier" charset="0"/>
                <a:ea typeface="Courier" charset="0"/>
                <a:cs typeface="Courier" charset="0"/>
              </a:rPr>
              <a:t>conf</a:t>
            </a:r>
            <a:r>
              <a:rPr lang="en-US" sz="1800" dirty="0">
                <a:solidFill>
                  <a:prstClr val="black"/>
                </a:solidFill>
                <a:latin typeface="Courier" charset="0"/>
                <a:ea typeface="Courier" charset="0"/>
                <a:cs typeface="Courier" charset="0"/>
              </a:rPr>
              <a:t> = </a:t>
            </a:r>
            <a:r>
              <a:rPr lang="en-US" sz="1800" dirty="0" err="1">
                <a:solidFill>
                  <a:prstClr val="black"/>
                </a:solidFill>
                <a:latin typeface="Courier" charset="0"/>
                <a:ea typeface="Courier" charset="0"/>
                <a:cs typeface="Courier" charset="0"/>
              </a:rPr>
              <a:t>SparkConf</a:t>
            </a:r>
            <a:r>
              <a:rPr lang="en-US" sz="1800" dirty="0">
                <a:solidFill>
                  <a:prstClr val="black"/>
                </a:solidFill>
                <a:latin typeface="Courier" charset="0"/>
                <a:ea typeface="Courier" charset="0"/>
                <a:cs typeface="Courier" charset="0"/>
              </a:rPr>
              <a:t>().</a:t>
            </a:r>
            <a:r>
              <a:rPr lang="en-US" sz="1800" dirty="0" err="1">
                <a:solidFill>
                  <a:prstClr val="black"/>
                </a:solidFill>
                <a:latin typeface="Courier" charset="0"/>
                <a:ea typeface="Courier" charset="0"/>
                <a:cs typeface="Courier" charset="0"/>
              </a:rPr>
              <a:t>setMaster</a:t>
            </a:r>
            <a:r>
              <a:rPr lang="en-US" sz="1800" dirty="0">
                <a:solidFill>
                  <a:prstClr val="black"/>
                </a:solidFill>
                <a:latin typeface="Courier" charset="0"/>
                <a:ea typeface="Courier" charset="0"/>
                <a:cs typeface="Courier" charset="0"/>
              </a:rPr>
              <a:t>(“local”).</a:t>
            </a:r>
            <a:r>
              <a:rPr lang="en-US" sz="1800" dirty="0" err="1">
                <a:solidFill>
                  <a:prstClr val="black"/>
                </a:solidFill>
                <a:latin typeface="Courier" charset="0"/>
                <a:ea typeface="Courier" charset="0"/>
                <a:cs typeface="Courier" charset="0"/>
              </a:rPr>
              <a:t>setAppName</a:t>
            </a:r>
            <a:r>
              <a:rPr lang="en-US" sz="1800" dirty="0">
                <a:solidFill>
                  <a:prstClr val="black"/>
                </a:solidFill>
                <a:latin typeface="Courier" charset="0"/>
                <a:ea typeface="Courier" charset="0"/>
                <a:cs typeface="Courier" charset="0"/>
              </a:rPr>
              <a:t>(“My App”)</a:t>
            </a:r>
            <a:br>
              <a:rPr lang="en-US" sz="1800" dirty="0">
                <a:solidFill>
                  <a:prstClr val="black"/>
                </a:solidFill>
                <a:latin typeface="Courier" charset="0"/>
                <a:ea typeface="Courier" charset="0"/>
                <a:cs typeface="Courier" charset="0"/>
              </a:rPr>
            </a:br>
            <a:r>
              <a:rPr lang="en-US" sz="1800" dirty="0" err="1">
                <a:solidFill>
                  <a:prstClr val="black"/>
                </a:solidFill>
                <a:latin typeface="Courier" charset="0"/>
                <a:ea typeface="Courier" charset="0"/>
                <a:cs typeface="Courier" charset="0"/>
              </a:rPr>
              <a:t>sc</a:t>
            </a:r>
            <a:r>
              <a:rPr lang="en-US" sz="1800" dirty="0">
                <a:solidFill>
                  <a:prstClr val="black"/>
                </a:solidFill>
                <a:latin typeface="Courier" charset="0"/>
                <a:ea typeface="Courier" charset="0"/>
                <a:cs typeface="Courier" charset="0"/>
              </a:rPr>
              <a:t> = </a:t>
            </a:r>
            <a:r>
              <a:rPr lang="en-US" sz="1800" dirty="0" err="1">
                <a:solidFill>
                  <a:prstClr val="black"/>
                </a:solidFill>
                <a:latin typeface="Courier" charset="0"/>
                <a:ea typeface="Courier" charset="0"/>
                <a:cs typeface="Courier" charset="0"/>
              </a:rPr>
              <a:t>SparkContext</a:t>
            </a:r>
            <a:r>
              <a:rPr lang="en-US" sz="1800" dirty="0">
                <a:solidFill>
                  <a:prstClr val="black"/>
                </a:solidFill>
                <a:latin typeface="Courier" charset="0"/>
                <a:ea typeface="Courier" charset="0"/>
                <a:cs typeface="Courier" charset="0"/>
              </a:rPr>
              <a:t>(</a:t>
            </a:r>
            <a:r>
              <a:rPr lang="en-US" sz="1800" dirty="0" err="1">
                <a:solidFill>
                  <a:prstClr val="black"/>
                </a:solidFill>
                <a:latin typeface="Courier" charset="0"/>
                <a:ea typeface="Courier" charset="0"/>
                <a:cs typeface="Courier" charset="0"/>
              </a:rPr>
              <a:t>conf</a:t>
            </a:r>
            <a:r>
              <a:rPr lang="en-US" sz="1800" dirty="0">
                <a:solidFill>
                  <a:prstClr val="black"/>
                </a:solidFill>
                <a:latin typeface="Courier" charset="0"/>
                <a:ea typeface="Courier" charset="0"/>
                <a:cs typeface="Courier" charset="0"/>
              </a:rPr>
              <a:t> = </a:t>
            </a:r>
            <a:r>
              <a:rPr lang="en-US" sz="1800" dirty="0" err="1">
                <a:solidFill>
                  <a:prstClr val="black"/>
                </a:solidFill>
                <a:latin typeface="Courier" charset="0"/>
                <a:ea typeface="Courier" charset="0"/>
                <a:cs typeface="Courier" charset="0"/>
              </a:rPr>
              <a:t>conf</a:t>
            </a:r>
            <a:r>
              <a:rPr lang="en-US" sz="1800" dirty="0">
                <a:solidFill>
                  <a:prstClr val="black"/>
                </a:solidFill>
                <a:latin typeface="Courier" charset="0"/>
                <a:ea typeface="Courier" charset="0"/>
                <a:cs typeface="Courier" charset="0"/>
              </a:rPr>
              <a:t>)</a:t>
            </a:r>
            <a:br>
              <a:rPr lang="en-US" sz="1800" dirty="0">
                <a:solidFill>
                  <a:prstClr val="black"/>
                </a:solidFill>
                <a:latin typeface="Courier" charset="0"/>
                <a:ea typeface="Courier" charset="0"/>
                <a:cs typeface="Courier" charset="0"/>
              </a:rPr>
            </a:br>
            <a:r>
              <a:rPr lang="en-US" sz="1800" dirty="0">
                <a:solidFill>
                  <a:prstClr val="black"/>
                </a:solidFill>
                <a:latin typeface="Courier" charset="0"/>
                <a:ea typeface="Courier" charset="0"/>
                <a:cs typeface="Courier" charset="0"/>
              </a:rPr>
              <a:t> </a:t>
            </a:r>
          </a:p>
          <a:p>
            <a:r>
              <a:rPr lang="en-US" sz="2400" dirty="0">
                <a:solidFill>
                  <a:prstClr val="black"/>
                </a:solidFill>
              </a:rPr>
              <a:t>Shutdown Spark</a:t>
            </a:r>
          </a:p>
          <a:p>
            <a:pPr lvl="1"/>
            <a:r>
              <a:rPr lang="en-US" sz="2000" dirty="0">
                <a:solidFill>
                  <a:prstClr val="black"/>
                </a:solidFill>
              </a:rPr>
              <a:t>Call the </a:t>
            </a:r>
            <a:r>
              <a:rPr lang="en-US" sz="2000" dirty="0">
                <a:solidFill>
                  <a:prstClr val="black"/>
                </a:solidFill>
                <a:latin typeface="Courier" charset="0"/>
                <a:ea typeface="Courier" charset="0"/>
                <a:cs typeface="Courier" charset="0"/>
              </a:rPr>
              <a:t>stop()</a:t>
            </a:r>
            <a:r>
              <a:rPr lang="en-US" sz="2000" dirty="0">
                <a:solidFill>
                  <a:prstClr val="black"/>
                </a:solidFill>
              </a:rPr>
              <a:t> method on </a:t>
            </a:r>
            <a:r>
              <a:rPr lang="en-US" sz="2000" dirty="0" err="1">
                <a:solidFill>
                  <a:prstClr val="black"/>
                </a:solidFill>
              </a:rPr>
              <a:t>SparkContext</a:t>
            </a:r>
            <a:r>
              <a:rPr lang="en-US" sz="2000" dirty="0">
                <a:solidFill>
                  <a:prstClr val="black"/>
                </a:solidFill>
              </a:rPr>
              <a:t> or exit the application</a:t>
            </a:r>
            <a:br>
              <a:rPr lang="en-US" sz="2000" dirty="0">
                <a:solidFill>
                  <a:prstClr val="black"/>
                </a:solidFill>
              </a:rPr>
            </a:br>
            <a:endParaRPr lang="en-US" sz="1600" dirty="0">
              <a:solidFill>
                <a:prstClr val="black"/>
              </a:solidFill>
            </a:endParaRPr>
          </a:p>
          <a:p>
            <a:endParaRPr lang="en-US" dirty="0"/>
          </a:p>
          <a:p>
            <a:endParaRPr lang="en-US" dirty="0"/>
          </a:p>
        </p:txBody>
      </p:sp>
      <p:cxnSp>
        <p:nvCxnSpPr>
          <p:cNvPr id="6" name="Straight Arrow Connector 5"/>
          <p:cNvCxnSpPr/>
          <p:nvPr/>
        </p:nvCxnSpPr>
        <p:spPr>
          <a:xfrm flipH="1" flipV="1">
            <a:off x="5852024" y="4430684"/>
            <a:ext cx="274319" cy="498763"/>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H="1" flipV="1">
            <a:off x="8573193" y="4430684"/>
            <a:ext cx="274319" cy="498763"/>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6047605" y="4929447"/>
            <a:ext cx="1441420" cy="369332"/>
          </a:xfrm>
          <a:prstGeom prst="rect">
            <a:avLst/>
          </a:prstGeom>
          <a:noFill/>
        </p:spPr>
        <p:txBody>
          <a:bodyPr wrap="none" rtlCol="0">
            <a:spAutoFit/>
          </a:bodyPr>
          <a:lstStyle/>
          <a:p>
            <a:r>
              <a:rPr lang="en-US" dirty="0">
                <a:latin typeface="Helvetica" pitchFamily="2" charset="0"/>
              </a:rPr>
              <a:t>Cluster URL</a:t>
            </a:r>
          </a:p>
        </p:txBody>
      </p:sp>
      <p:sp>
        <p:nvSpPr>
          <p:cNvPr id="11" name="TextBox 10"/>
          <p:cNvSpPr txBox="1"/>
          <p:nvPr/>
        </p:nvSpPr>
        <p:spPr>
          <a:xfrm>
            <a:off x="8359176" y="4929447"/>
            <a:ext cx="1954381" cy="369332"/>
          </a:xfrm>
          <a:prstGeom prst="rect">
            <a:avLst/>
          </a:prstGeom>
          <a:noFill/>
        </p:spPr>
        <p:txBody>
          <a:bodyPr wrap="none" rtlCol="0">
            <a:spAutoFit/>
          </a:bodyPr>
          <a:lstStyle/>
          <a:p>
            <a:r>
              <a:rPr lang="en-US" dirty="0">
                <a:latin typeface="Helvetica" pitchFamily="2" charset="0"/>
              </a:rPr>
              <a:t>Application name</a:t>
            </a:r>
          </a:p>
        </p:txBody>
      </p:sp>
    </p:spTree>
    <p:extLst>
      <p:ext uri="{BB962C8B-B14F-4D97-AF65-F5344CB8AC3E}">
        <p14:creationId xmlns:p14="http://schemas.microsoft.com/office/powerpoint/2010/main" val="41213641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SparkConf</a:t>
            </a:r>
            <a:r>
              <a:rPr lang="en-US" dirty="0"/>
              <a:t>: master </a:t>
            </a:r>
          </a:p>
        </p:txBody>
      </p:sp>
      <p:sp>
        <p:nvSpPr>
          <p:cNvPr id="3" name="Content Placeholder 2"/>
          <p:cNvSpPr>
            <a:spLocks noGrp="1"/>
          </p:cNvSpPr>
          <p:nvPr>
            <p:ph idx="1"/>
          </p:nvPr>
        </p:nvSpPr>
        <p:spPr/>
        <p:txBody>
          <a:bodyPr/>
          <a:lstStyle/>
          <a:p>
            <a:r>
              <a:rPr lang="en-US" dirty="0"/>
              <a:t>The master parameter for a </a:t>
            </a:r>
            <a:r>
              <a:rPr lang="en-US" dirty="0" err="1"/>
              <a:t>SparkContext</a:t>
            </a:r>
            <a:r>
              <a:rPr lang="en-US" dirty="0"/>
              <a:t> determines </a:t>
            </a:r>
            <a:br>
              <a:rPr lang="en-US" dirty="0"/>
            </a:br>
            <a:r>
              <a:rPr lang="en-US" dirty="0"/>
              <a:t>which cluster to use </a:t>
            </a:r>
          </a:p>
          <a:p>
            <a:endParaRPr lang="en-US" dirty="0"/>
          </a:p>
        </p:txBody>
      </p:sp>
      <p:sp>
        <p:nvSpPr>
          <p:cNvPr id="4" name="Slide Number Placeholder 3"/>
          <p:cNvSpPr>
            <a:spLocks noGrp="1"/>
          </p:cNvSpPr>
          <p:nvPr>
            <p:ph type="sldNum" sz="quarter" idx="12"/>
          </p:nvPr>
        </p:nvSpPr>
        <p:spPr/>
        <p:txBody>
          <a:bodyPr/>
          <a:lstStyle/>
          <a:p>
            <a:fld id="{F3F3EBEC-795B-42E8-86E4-926E605F53E9}" type="slidenum">
              <a:rPr lang="ko-KR" altLang="en-US" smtClean="0"/>
              <a:t>26</a:t>
            </a:fld>
            <a:endParaRPr lang="ko-KR" altLang="en-US"/>
          </a:p>
        </p:txBody>
      </p:sp>
      <p:graphicFrame>
        <p:nvGraphicFramePr>
          <p:cNvPr id="5" name="Table 4"/>
          <p:cNvGraphicFramePr>
            <a:graphicFrameLocks noGrp="1"/>
          </p:cNvGraphicFramePr>
          <p:nvPr>
            <p:extLst>
              <p:ext uri="{D42A27DB-BD31-4B8C-83A1-F6EECF244321}">
                <p14:modId xmlns:p14="http://schemas.microsoft.com/office/powerpoint/2010/main" val="1828269093"/>
              </p:ext>
            </p:extLst>
          </p:nvPr>
        </p:nvGraphicFramePr>
        <p:xfrm>
          <a:off x="2024248" y="2841606"/>
          <a:ext cx="7310489" cy="3335357"/>
        </p:xfrm>
        <a:graphic>
          <a:graphicData uri="http://schemas.openxmlformats.org/drawingml/2006/table">
            <a:tbl>
              <a:tblPr firstRow="1" bandRow="1">
                <a:tableStyleId>{EB344D84-9AFB-497E-A393-DC336BA19D2E}</a:tableStyleId>
              </a:tblPr>
              <a:tblGrid>
                <a:gridCol w="2508108">
                  <a:extLst>
                    <a:ext uri="{9D8B030D-6E8A-4147-A177-3AD203B41FA5}">
                      <a16:colId xmlns:a16="http://schemas.microsoft.com/office/drawing/2014/main" val="20000"/>
                    </a:ext>
                  </a:extLst>
                </a:gridCol>
                <a:gridCol w="4802381">
                  <a:extLst>
                    <a:ext uri="{9D8B030D-6E8A-4147-A177-3AD203B41FA5}">
                      <a16:colId xmlns:a16="http://schemas.microsoft.com/office/drawing/2014/main" val="20001"/>
                    </a:ext>
                  </a:extLst>
                </a:gridCol>
              </a:tblGrid>
              <a:tr h="370840">
                <a:tc>
                  <a:txBody>
                    <a:bodyPr/>
                    <a:lstStyle/>
                    <a:p>
                      <a:r>
                        <a:rPr lang="en-US" dirty="0"/>
                        <a:t>master</a:t>
                      </a:r>
                    </a:p>
                  </a:txBody>
                  <a:tcPr/>
                </a:tc>
                <a:tc>
                  <a:txBody>
                    <a:bodyPr/>
                    <a:lstStyle/>
                    <a:p>
                      <a:r>
                        <a:rPr lang="en-US" dirty="0"/>
                        <a:t>description</a:t>
                      </a:r>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sz="1800" b="1" kern="1200" dirty="0">
                          <a:solidFill>
                            <a:schemeClr val="dk1"/>
                          </a:solidFill>
                          <a:effectLst/>
                          <a:latin typeface="+mn-lt"/>
                          <a:ea typeface="+mn-ea"/>
                          <a:cs typeface="+mn-cs"/>
                        </a:rPr>
                        <a:t>local </a:t>
                      </a:r>
                      <a:endParaRPr lang="en-US" dirty="0">
                        <a:effectLst/>
                      </a:endParaRPr>
                    </a:p>
                  </a:txBody>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sz="1800" kern="1200" dirty="0">
                          <a:solidFill>
                            <a:schemeClr val="dk1"/>
                          </a:solidFill>
                          <a:effectLst/>
                          <a:latin typeface="+mn-lt"/>
                          <a:ea typeface="+mn-ea"/>
                          <a:cs typeface="+mn-cs"/>
                        </a:rPr>
                        <a:t>run Spark locally with one worker thread </a:t>
                      </a:r>
                      <a:br>
                        <a:rPr lang="en-US" sz="1800" kern="1200" dirty="0">
                          <a:solidFill>
                            <a:schemeClr val="dk1"/>
                          </a:solidFill>
                          <a:effectLst/>
                          <a:latin typeface="+mn-lt"/>
                          <a:ea typeface="+mn-ea"/>
                          <a:cs typeface="+mn-cs"/>
                        </a:rPr>
                      </a:br>
                      <a:r>
                        <a:rPr lang="en-US" sz="1800" kern="1200" dirty="0">
                          <a:solidFill>
                            <a:schemeClr val="dk1"/>
                          </a:solidFill>
                          <a:effectLst/>
                          <a:latin typeface="+mn-lt"/>
                          <a:ea typeface="+mn-ea"/>
                          <a:cs typeface="+mn-cs"/>
                        </a:rPr>
                        <a:t>(no parallelism) </a:t>
                      </a:r>
                      <a:endParaRPr lang="en-US" dirty="0">
                        <a:effectLst/>
                      </a:endParaRPr>
                    </a:p>
                  </a:txBody>
                  <a:tcPr/>
                </a:tc>
                <a:extLst>
                  <a:ext uri="{0D108BD9-81ED-4DB2-BD59-A6C34878D82A}">
                    <a16:rowId xmlns:a16="http://schemas.microsoft.com/office/drawing/2014/main" val="10001"/>
                  </a:ext>
                </a:extLst>
              </a:tr>
              <a:tr h="370840">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sz="1800" b="1" kern="1200" dirty="0">
                          <a:solidFill>
                            <a:schemeClr val="dk1"/>
                          </a:solidFill>
                          <a:effectLst/>
                          <a:latin typeface="+mn-lt"/>
                          <a:ea typeface="+mn-ea"/>
                          <a:cs typeface="+mn-cs"/>
                        </a:rPr>
                        <a:t>local[K] </a:t>
                      </a:r>
                      <a:endParaRPr lang="en-US" dirty="0">
                        <a:effectLst/>
                      </a:endParaRPr>
                    </a:p>
                    <a:p>
                      <a:endParaRPr lang="en-US" dirty="0"/>
                    </a:p>
                  </a:txBody>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sz="1800" kern="1200" dirty="0">
                          <a:solidFill>
                            <a:schemeClr val="dk1"/>
                          </a:solidFill>
                          <a:effectLst/>
                          <a:latin typeface="+mn-lt"/>
                          <a:ea typeface="+mn-ea"/>
                          <a:cs typeface="+mn-cs"/>
                        </a:rPr>
                        <a:t>run Spark locally with K worker threads </a:t>
                      </a:r>
                      <a:br>
                        <a:rPr lang="en-US" sz="1800" kern="1200" dirty="0">
                          <a:solidFill>
                            <a:schemeClr val="dk1"/>
                          </a:solidFill>
                          <a:effectLst/>
                          <a:latin typeface="+mn-lt"/>
                          <a:ea typeface="+mn-ea"/>
                          <a:cs typeface="+mn-cs"/>
                        </a:rPr>
                      </a:br>
                      <a:r>
                        <a:rPr lang="en-US" sz="1800" kern="1200" dirty="0">
                          <a:solidFill>
                            <a:schemeClr val="dk1"/>
                          </a:solidFill>
                          <a:effectLst/>
                          <a:latin typeface="+mn-lt"/>
                          <a:ea typeface="+mn-ea"/>
                          <a:cs typeface="+mn-cs"/>
                        </a:rPr>
                        <a:t>(ideally set to # cores) </a:t>
                      </a:r>
                      <a:endParaRPr lang="en-US" dirty="0">
                        <a:effectLst/>
                      </a:endParaRPr>
                    </a:p>
                  </a:txBody>
                  <a:tcPr/>
                </a:tc>
                <a:extLst>
                  <a:ext uri="{0D108BD9-81ED-4DB2-BD59-A6C34878D82A}">
                    <a16:rowId xmlns:a16="http://schemas.microsoft.com/office/drawing/2014/main" val="10002"/>
                  </a:ext>
                </a:extLst>
              </a:tr>
              <a:tr h="673437">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sz="1800" b="1" kern="1200" dirty="0">
                          <a:solidFill>
                            <a:schemeClr val="dk1"/>
                          </a:solidFill>
                          <a:effectLst/>
                          <a:latin typeface="+mn-lt"/>
                          <a:ea typeface="+mn-ea"/>
                          <a:cs typeface="+mn-cs"/>
                        </a:rPr>
                        <a:t>spark://HOST:PORT </a:t>
                      </a:r>
                      <a:endParaRPr lang="en-US" dirty="0">
                        <a:effectLst/>
                      </a:endParaRPr>
                    </a:p>
                    <a:p>
                      <a:endParaRPr lang="en-US" dirty="0"/>
                    </a:p>
                  </a:txBody>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sz="1800" kern="1200" dirty="0">
                          <a:solidFill>
                            <a:schemeClr val="dk1"/>
                          </a:solidFill>
                          <a:effectLst/>
                          <a:latin typeface="+mn-lt"/>
                          <a:ea typeface="+mn-ea"/>
                          <a:cs typeface="+mn-cs"/>
                        </a:rPr>
                        <a:t>connect to a Spark standalone cluster; </a:t>
                      </a:r>
                      <a:br>
                        <a:rPr lang="en-US" sz="1800" kern="1200" dirty="0">
                          <a:solidFill>
                            <a:schemeClr val="dk1"/>
                          </a:solidFill>
                          <a:effectLst/>
                          <a:latin typeface="+mn-lt"/>
                          <a:ea typeface="+mn-ea"/>
                          <a:cs typeface="+mn-cs"/>
                        </a:rPr>
                      </a:br>
                      <a:r>
                        <a:rPr lang="en-US" sz="1800" kern="1200" dirty="0">
                          <a:solidFill>
                            <a:schemeClr val="dk1"/>
                          </a:solidFill>
                          <a:effectLst/>
                          <a:latin typeface="+mn-lt"/>
                          <a:ea typeface="+mn-ea"/>
                          <a:cs typeface="+mn-cs"/>
                        </a:rPr>
                        <a:t>PORT depends on </a:t>
                      </a:r>
                      <a:r>
                        <a:rPr lang="en-US" sz="1800" kern="1200" dirty="0" err="1">
                          <a:solidFill>
                            <a:schemeClr val="dk1"/>
                          </a:solidFill>
                          <a:effectLst/>
                          <a:latin typeface="+mn-lt"/>
                          <a:ea typeface="+mn-ea"/>
                          <a:cs typeface="+mn-cs"/>
                        </a:rPr>
                        <a:t>config</a:t>
                      </a:r>
                      <a:r>
                        <a:rPr lang="en-US" sz="1800" kern="1200" dirty="0">
                          <a:solidFill>
                            <a:schemeClr val="dk1"/>
                          </a:solidFill>
                          <a:effectLst/>
                          <a:latin typeface="+mn-lt"/>
                          <a:ea typeface="+mn-ea"/>
                          <a:cs typeface="+mn-cs"/>
                        </a:rPr>
                        <a:t> (7077 by default) </a:t>
                      </a:r>
                      <a:endParaRPr lang="en-US" dirty="0">
                        <a:effectLst/>
                      </a:endParaRPr>
                    </a:p>
                  </a:txBody>
                  <a:tcPr/>
                </a:tc>
                <a:extLst>
                  <a:ext uri="{0D108BD9-81ED-4DB2-BD59-A6C34878D82A}">
                    <a16:rowId xmlns:a16="http://schemas.microsoft.com/office/drawing/2014/main" val="10003"/>
                  </a:ext>
                </a:extLst>
              </a:tr>
              <a:tr h="370840">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sz="1800" b="1" kern="1200" dirty="0" err="1">
                          <a:solidFill>
                            <a:schemeClr val="dk1"/>
                          </a:solidFill>
                          <a:effectLst/>
                          <a:latin typeface="+mn-lt"/>
                          <a:ea typeface="+mn-ea"/>
                          <a:cs typeface="+mn-cs"/>
                        </a:rPr>
                        <a:t>mesos</a:t>
                      </a:r>
                      <a:r>
                        <a:rPr lang="en-US" sz="1800" b="1" kern="1200" dirty="0">
                          <a:solidFill>
                            <a:schemeClr val="dk1"/>
                          </a:solidFill>
                          <a:effectLst/>
                          <a:latin typeface="+mn-lt"/>
                          <a:ea typeface="+mn-ea"/>
                          <a:cs typeface="+mn-cs"/>
                        </a:rPr>
                        <a:t>://HOST:PORT </a:t>
                      </a:r>
                      <a:endParaRPr lang="en-US" dirty="0">
                        <a:effectLst/>
                      </a:endParaRPr>
                    </a:p>
                    <a:p>
                      <a:endParaRPr lang="en-US" dirty="0"/>
                    </a:p>
                  </a:txBody>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sz="1800" kern="1200" dirty="0">
                          <a:solidFill>
                            <a:schemeClr val="dk1"/>
                          </a:solidFill>
                          <a:effectLst/>
                          <a:latin typeface="+mn-lt"/>
                          <a:ea typeface="+mn-ea"/>
                          <a:cs typeface="+mn-cs"/>
                        </a:rPr>
                        <a:t>connect to a </a:t>
                      </a:r>
                      <a:r>
                        <a:rPr lang="en-US" sz="1800" kern="1200" dirty="0" err="1">
                          <a:solidFill>
                            <a:schemeClr val="dk1"/>
                          </a:solidFill>
                          <a:effectLst/>
                          <a:latin typeface="+mn-lt"/>
                          <a:ea typeface="+mn-ea"/>
                          <a:cs typeface="+mn-cs"/>
                        </a:rPr>
                        <a:t>Mesos</a:t>
                      </a:r>
                      <a:r>
                        <a:rPr lang="en-US" sz="1800" kern="1200" dirty="0">
                          <a:solidFill>
                            <a:schemeClr val="dk1"/>
                          </a:solidFill>
                          <a:effectLst/>
                          <a:latin typeface="+mn-lt"/>
                          <a:ea typeface="+mn-ea"/>
                          <a:cs typeface="+mn-cs"/>
                        </a:rPr>
                        <a:t> cluster; </a:t>
                      </a:r>
                      <a:br>
                        <a:rPr lang="en-US" sz="1800" kern="1200" dirty="0">
                          <a:solidFill>
                            <a:schemeClr val="dk1"/>
                          </a:solidFill>
                          <a:effectLst/>
                          <a:latin typeface="+mn-lt"/>
                          <a:ea typeface="+mn-ea"/>
                          <a:cs typeface="+mn-cs"/>
                        </a:rPr>
                      </a:br>
                      <a:r>
                        <a:rPr lang="en-US" sz="1800" kern="1200" dirty="0">
                          <a:solidFill>
                            <a:schemeClr val="dk1"/>
                          </a:solidFill>
                          <a:effectLst/>
                          <a:latin typeface="+mn-lt"/>
                          <a:ea typeface="+mn-ea"/>
                          <a:cs typeface="+mn-cs"/>
                        </a:rPr>
                        <a:t>PORT depends on </a:t>
                      </a:r>
                      <a:r>
                        <a:rPr lang="en-US" sz="1800" kern="1200" dirty="0" err="1">
                          <a:solidFill>
                            <a:schemeClr val="dk1"/>
                          </a:solidFill>
                          <a:effectLst/>
                          <a:latin typeface="+mn-lt"/>
                          <a:ea typeface="+mn-ea"/>
                          <a:cs typeface="+mn-cs"/>
                        </a:rPr>
                        <a:t>config</a:t>
                      </a:r>
                      <a:r>
                        <a:rPr lang="en-US" sz="1800" kern="1200" dirty="0">
                          <a:solidFill>
                            <a:schemeClr val="dk1"/>
                          </a:solidFill>
                          <a:effectLst/>
                          <a:latin typeface="+mn-lt"/>
                          <a:ea typeface="+mn-ea"/>
                          <a:cs typeface="+mn-cs"/>
                        </a:rPr>
                        <a:t> (5050 by default) </a:t>
                      </a:r>
                      <a:endParaRPr lang="en-US" dirty="0">
                        <a:effectLst/>
                      </a:endParaRPr>
                    </a:p>
                  </a:txBody>
                  <a:tcPr/>
                </a:tc>
                <a:extLst>
                  <a:ext uri="{0D108BD9-81ED-4DB2-BD59-A6C34878D82A}">
                    <a16:rowId xmlns:a16="http://schemas.microsoft.com/office/drawing/2014/main" val="10004"/>
                  </a:ext>
                </a:extLst>
              </a:tr>
              <a:tr h="370840">
                <a:tc>
                  <a:txBody>
                    <a:bodyPr/>
                    <a:lstStyle/>
                    <a:p>
                      <a:r>
                        <a:rPr lang="en-US" b="1" dirty="0"/>
                        <a:t>yarn</a:t>
                      </a:r>
                    </a:p>
                  </a:txBody>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dirty="0">
                          <a:effectLst/>
                        </a:rPr>
                        <a:t>connect to</a:t>
                      </a:r>
                      <a:r>
                        <a:rPr lang="en-US" baseline="0" dirty="0">
                          <a:effectLst/>
                        </a:rPr>
                        <a:t> a YARN cluster</a:t>
                      </a:r>
                      <a:endParaRPr lang="en-US" dirty="0">
                        <a:effectLst/>
                      </a:endParaRPr>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28216816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3679"/>
            <a:ext cx="10515600" cy="1325563"/>
          </a:xfrm>
        </p:spPr>
        <p:txBody>
          <a:bodyPr>
            <a:normAutofit/>
          </a:bodyPr>
          <a:lstStyle/>
          <a:p>
            <a:r>
              <a:rPr lang="en-US" dirty="0"/>
              <a:t>Spark with </a:t>
            </a:r>
            <a:r>
              <a:rPr lang="en-US" dirty="0" err="1"/>
              <a:t>IPython</a:t>
            </a:r>
            <a:r>
              <a:rPr lang="en-US" dirty="0"/>
              <a:t> Notebook</a:t>
            </a:r>
            <a:br>
              <a:rPr lang="en-US" dirty="0"/>
            </a:br>
            <a:r>
              <a:rPr lang="en-US" sz="3100" dirty="0"/>
              <a:t>(a web-browser based version of </a:t>
            </a:r>
            <a:r>
              <a:rPr lang="en-US" sz="3100" dirty="0" err="1"/>
              <a:t>IPython</a:t>
            </a:r>
            <a:r>
              <a:rPr lang="en-US" sz="3100" dirty="0"/>
              <a:t>)</a:t>
            </a:r>
          </a:p>
        </p:txBody>
      </p:sp>
      <p:sp>
        <p:nvSpPr>
          <p:cNvPr id="4" name="Slide Number Placeholder 3"/>
          <p:cNvSpPr>
            <a:spLocks noGrp="1"/>
          </p:cNvSpPr>
          <p:nvPr>
            <p:ph type="sldNum" sz="quarter" idx="12"/>
          </p:nvPr>
        </p:nvSpPr>
        <p:spPr/>
        <p:txBody>
          <a:bodyPr/>
          <a:lstStyle/>
          <a:p>
            <a:fld id="{F3F3EBEC-795B-42E8-86E4-926E605F53E9}" type="slidenum">
              <a:rPr lang="ko-KR" altLang="en-US" smtClean="0"/>
              <a:t>27</a:t>
            </a:fld>
            <a:endParaRPr lang="ko-KR" altLang="en-US"/>
          </a:p>
        </p:txBody>
      </p:sp>
      <p:pic>
        <p:nvPicPr>
          <p:cNvPr id="5" name="Content Placeholder 3"/>
          <p:cNvPicPr>
            <a:picLocks noChangeAspect="1"/>
          </p:cNvPicPr>
          <p:nvPr/>
        </p:nvPicPr>
        <p:blipFill>
          <a:blip r:embed="rId3"/>
          <a:stretch>
            <a:fillRect/>
          </a:stretch>
        </p:blipFill>
        <p:spPr>
          <a:xfrm>
            <a:off x="2436501" y="1678629"/>
            <a:ext cx="7137925" cy="4711916"/>
          </a:xfrm>
          <a:prstGeom prst="rect">
            <a:avLst/>
          </a:prstGeom>
        </p:spPr>
      </p:pic>
      <p:sp>
        <p:nvSpPr>
          <p:cNvPr id="6" name="Rectangle 5"/>
          <p:cNvSpPr/>
          <p:nvPr/>
        </p:nvSpPr>
        <p:spPr>
          <a:xfrm>
            <a:off x="2209069" y="1278869"/>
            <a:ext cx="7788729" cy="369332"/>
          </a:xfrm>
          <a:prstGeom prst="rect">
            <a:avLst/>
          </a:prstGeom>
        </p:spPr>
        <p:txBody>
          <a:bodyPr wrap="square">
            <a:spAutoFit/>
          </a:bodyPr>
          <a:lstStyle/>
          <a:p>
            <a:r>
              <a:rPr lang="en-US" dirty="0">
                <a:latin typeface="Courier" charset="0"/>
              </a:rPr>
              <a:t>IPYTHON_OPTS="notebook --</a:t>
            </a:r>
            <a:r>
              <a:rPr lang="en-US" dirty="0" err="1">
                <a:latin typeface="Courier" charset="0"/>
              </a:rPr>
              <a:t>pylab</a:t>
            </a:r>
            <a:r>
              <a:rPr lang="en-US" dirty="0">
                <a:latin typeface="Courier" charset="0"/>
              </a:rPr>
              <a:t> inline" ./bin/</a:t>
            </a:r>
            <a:r>
              <a:rPr lang="en-US" dirty="0" err="1">
                <a:latin typeface="Courier" charset="0"/>
              </a:rPr>
              <a:t>pyspark</a:t>
            </a:r>
            <a:r>
              <a:rPr lang="en-US" dirty="0">
                <a:latin typeface="Courier" charset="0"/>
              </a:rPr>
              <a:t> </a:t>
            </a:r>
            <a:endParaRPr lang="en-US" dirty="0"/>
          </a:p>
        </p:txBody>
      </p:sp>
    </p:spTree>
    <p:extLst>
      <p:ext uri="{BB962C8B-B14F-4D97-AF65-F5344CB8AC3E}">
        <p14:creationId xmlns:p14="http://schemas.microsoft.com/office/powerpoint/2010/main" val="33535070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B1F876-DF2A-774D-AFE1-0415E4032928}"/>
              </a:ext>
            </a:extLst>
          </p:cNvPr>
          <p:cNvSpPr>
            <a:spLocks noGrp="1"/>
          </p:cNvSpPr>
          <p:nvPr>
            <p:ph type="title"/>
          </p:nvPr>
        </p:nvSpPr>
        <p:spPr/>
        <p:txBody>
          <a:bodyPr/>
          <a:lstStyle/>
          <a:p>
            <a:r>
              <a:rPr lang="en-US" dirty="0"/>
              <a:t>Spark UI: Timeline View of Spark Events</a:t>
            </a:r>
          </a:p>
        </p:txBody>
      </p:sp>
      <p:sp>
        <p:nvSpPr>
          <p:cNvPr id="3" name="Content Placeholder 2">
            <a:extLst>
              <a:ext uri="{FF2B5EF4-FFF2-40B4-BE49-F238E27FC236}">
                <a16:creationId xmlns:a16="http://schemas.microsoft.com/office/drawing/2014/main" id="{5B681A8A-D124-6447-A651-00761DC35ACE}"/>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0507E41A-A6D3-4B4A-A8DB-BA5603564094}"/>
              </a:ext>
            </a:extLst>
          </p:cNvPr>
          <p:cNvPicPr>
            <a:picLocks noChangeAspect="1"/>
          </p:cNvPicPr>
          <p:nvPr/>
        </p:nvPicPr>
        <p:blipFill>
          <a:blip r:embed="rId2"/>
          <a:stretch>
            <a:fillRect/>
          </a:stretch>
        </p:blipFill>
        <p:spPr>
          <a:xfrm>
            <a:off x="0" y="1690688"/>
            <a:ext cx="12192000" cy="5072063"/>
          </a:xfrm>
          <a:prstGeom prst="rect">
            <a:avLst/>
          </a:prstGeom>
        </p:spPr>
      </p:pic>
    </p:spTree>
    <p:extLst>
      <p:ext uri="{BB962C8B-B14F-4D97-AF65-F5344CB8AC3E}">
        <p14:creationId xmlns:p14="http://schemas.microsoft.com/office/powerpoint/2010/main" val="38403192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B2C8CF-EE23-9E4E-BEF5-9BB9358EEE9B}"/>
              </a:ext>
            </a:extLst>
          </p:cNvPr>
          <p:cNvSpPr>
            <a:spLocks noGrp="1"/>
          </p:cNvSpPr>
          <p:nvPr>
            <p:ph type="title"/>
          </p:nvPr>
        </p:nvSpPr>
        <p:spPr>
          <a:xfrm>
            <a:off x="263236" y="0"/>
            <a:ext cx="10737272" cy="3943639"/>
          </a:xfrm>
        </p:spPr>
        <p:txBody>
          <a:bodyPr>
            <a:normAutofit/>
          </a:bodyPr>
          <a:lstStyle/>
          <a:p>
            <a:r>
              <a:rPr lang="en-US" dirty="0"/>
              <a:t>Spark UI</a:t>
            </a:r>
            <a:br>
              <a:rPr lang="en-US" dirty="0"/>
            </a:br>
            <a:r>
              <a:rPr lang="en-US" dirty="0"/>
              <a:t>Timeline View</a:t>
            </a:r>
            <a:br>
              <a:rPr lang="en-US" dirty="0"/>
            </a:br>
            <a:r>
              <a:rPr lang="en-US" dirty="0"/>
              <a:t>Inside a Stage</a:t>
            </a:r>
          </a:p>
        </p:txBody>
      </p:sp>
      <p:pic>
        <p:nvPicPr>
          <p:cNvPr id="4" name="Picture 3">
            <a:extLst>
              <a:ext uri="{FF2B5EF4-FFF2-40B4-BE49-F238E27FC236}">
                <a16:creationId xmlns:a16="http://schemas.microsoft.com/office/drawing/2014/main" id="{144A645C-802A-474B-8F26-1AEDCCEA164D}"/>
              </a:ext>
            </a:extLst>
          </p:cNvPr>
          <p:cNvPicPr>
            <a:picLocks noChangeAspect="1"/>
          </p:cNvPicPr>
          <p:nvPr/>
        </p:nvPicPr>
        <p:blipFill>
          <a:blip r:embed="rId2"/>
          <a:stretch>
            <a:fillRect/>
          </a:stretch>
        </p:blipFill>
        <p:spPr>
          <a:xfrm>
            <a:off x="3561359" y="0"/>
            <a:ext cx="8532919" cy="6858000"/>
          </a:xfrm>
          <a:prstGeom prst="rect">
            <a:avLst/>
          </a:prstGeom>
        </p:spPr>
      </p:pic>
    </p:spTree>
    <p:extLst>
      <p:ext uri="{BB962C8B-B14F-4D97-AF65-F5344CB8AC3E}">
        <p14:creationId xmlns:p14="http://schemas.microsoft.com/office/powerpoint/2010/main" val="9367153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5B35B6-2596-534D-8118-2FF252E3FB8E}"/>
              </a:ext>
            </a:extLst>
          </p:cNvPr>
          <p:cNvSpPr>
            <a:spLocks noGrp="1"/>
          </p:cNvSpPr>
          <p:nvPr>
            <p:ph type="title"/>
          </p:nvPr>
        </p:nvSpPr>
        <p:spPr/>
        <p:txBody>
          <a:bodyPr/>
          <a:lstStyle/>
          <a:p>
            <a:r>
              <a:rPr lang="en-US" dirty="0"/>
              <a:t>Hadoop MapReduce </a:t>
            </a:r>
            <a:r>
              <a:rPr lang="en-US" dirty="0" err="1"/>
              <a:t>WordCount</a:t>
            </a:r>
            <a:r>
              <a:rPr lang="en-US" dirty="0"/>
              <a:t> Java Example</a:t>
            </a:r>
          </a:p>
        </p:txBody>
      </p:sp>
      <p:sp>
        <p:nvSpPr>
          <p:cNvPr id="3" name="Content Placeholder 2">
            <a:extLst>
              <a:ext uri="{FF2B5EF4-FFF2-40B4-BE49-F238E27FC236}">
                <a16:creationId xmlns:a16="http://schemas.microsoft.com/office/drawing/2014/main" id="{0CE75B4D-5CFA-474D-84BC-F32FD3C6B8CC}"/>
              </a:ext>
            </a:extLst>
          </p:cNvPr>
          <p:cNvSpPr>
            <a:spLocks noGrp="1"/>
          </p:cNvSpPr>
          <p:nvPr>
            <p:ph idx="1"/>
          </p:nvPr>
        </p:nvSpPr>
        <p:spPr/>
        <p:txBody>
          <a:bodyPr/>
          <a:lstStyle/>
          <a:p>
            <a:endParaRPr lang="en-US"/>
          </a:p>
        </p:txBody>
      </p:sp>
      <p:sp>
        <p:nvSpPr>
          <p:cNvPr id="4" name="Content Placeholder 3">
            <a:extLst>
              <a:ext uri="{FF2B5EF4-FFF2-40B4-BE49-F238E27FC236}">
                <a16:creationId xmlns:a16="http://schemas.microsoft.com/office/drawing/2014/main" id="{ECF3B32D-9B94-BC4D-9CE0-CC741CE474B6}"/>
              </a:ext>
            </a:extLst>
          </p:cNvPr>
          <p:cNvSpPr txBox="1">
            <a:spLocks/>
          </p:cNvSpPr>
          <p:nvPr/>
        </p:nvSpPr>
        <p:spPr>
          <a:xfrm>
            <a:off x="1547191" y="1548780"/>
            <a:ext cx="4419600" cy="452596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Font typeface="Arial" panose="020B0604020202020204" pitchFamily="34" charset="0"/>
              <a:buNone/>
            </a:pPr>
            <a:r>
              <a:rPr lang="en-US" sz="1800"/>
              <a:t>public static class TokenizerMapper</a:t>
            </a:r>
          </a:p>
          <a:p>
            <a:pPr marL="0" indent="0">
              <a:lnSpc>
                <a:spcPct val="100000"/>
              </a:lnSpc>
              <a:spcBef>
                <a:spcPts val="0"/>
              </a:spcBef>
              <a:buFont typeface="Arial" panose="020B0604020202020204" pitchFamily="34" charset="0"/>
              <a:buNone/>
            </a:pPr>
            <a:r>
              <a:rPr lang="en-US" sz="1800"/>
              <a:t>    extends </a:t>
            </a:r>
            <a:r>
              <a:rPr lang="en-US" sz="1800" b="1"/>
              <a:t>Mapper</a:t>
            </a:r>
            <a:r>
              <a:rPr lang="en-US" sz="1800"/>
              <a:t>&lt;Object, Text, </a:t>
            </a:r>
            <a:br>
              <a:rPr lang="en-US" sz="1800"/>
            </a:br>
            <a:r>
              <a:rPr lang="en-US" sz="1800"/>
              <a:t>                                Text, IntWritable&gt; {</a:t>
            </a:r>
          </a:p>
          <a:p>
            <a:pPr marL="0" indent="0">
              <a:lnSpc>
                <a:spcPct val="100000"/>
              </a:lnSpc>
              <a:spcBef>
                <a:spcPts val="0"/>
              </a:spcBef>
              <a:buFont typeface="Arial" panose="020B0604020202020204" pitchFamily="34" charset="0"/>
              <a:buNone/>
            </a:pPr>
            <a:r>
              <a:rPr lang="en-US" sz="1800"/>
              <a:t>    private final static IntWritable one </a:t>
            </a:r>
            <a:br>
              <a:rPr lang="en-US" sz="1800"/>
            </a:br>
            <a:r>
              <a:rPr lang="en-US" sz="1800"/>
              <a:t>	= new IntWritable(1);</a:t>
            </a:r>
          </a:p>
          <a:p>
            <a:pPr marL="0" indent="0">
              <a:lnSpc>
                <a:spcPct val="100000"/>
              </a:lnSpc>
              <a:spcBef>
                <a:spcPts val="0"/>
              </a:spcBef>
              <a:buFont typeface="Arial" panose="020B0604020202020204" pitchFamily="34" charset="0"/>
              <a:buNone/>
            </a:pPr>
            <a:r>
              <a:rPr lang="en-US" sz="1800"/>
              <a:t>    private Text word = new Text();</a:t>
            </a:r>
          </a:p>
          <a:p>
            <a:pPr marL="0" indent="0">
              <a:lnSpc>
                <a:spcPct val="100000"/>
              </a:lnSpc>
              <a:spcBef>
                <a:spcPts val="0"/>
              </a:spcBef>
              <a:buFont typeface="Arial" panose="020B0604020202020204" pitchFamily="34" charset="0"/>
              <a:buNone/>
            </a:pPr>
            <a:endParaRPr lang="en-US" sz="1800"/>
          </a:p>
          <a:p>
            <a:pPr marL="0" indent="0">
              <a:lnSpc>
                <a:spcPct val="100000"/>
              </a:lnSpc>
              <a:spcBef>
                <a:spcPts val="0"/>
              </a:spcBef>
              <a:buFont typeface="Arial" panose="020B0604020202020204" pitchFamily="34" charset="0"/>
              <a:buNone/>
            </a:pPr>
            <a:r>
              <a:rPr lang="en-US" sz="1800"/>
              <a:t>    public void </a:t>
            </a:r>
            <a:r>
              <a:rPr lang="en-US" sz="1800" b="1"/>
              <a:t>map</a:t>
            </a:r>
            <a:r>
              <a:rPr lang="en-US" sz="1800"/>
              <a:t>(Object key, Text value, </a:t>
            </a:r>
            <a:br>
              <a:rPr lang="en-US" sz="1800"/>
            </a:br>
            <a:r>
              <a:rPr lang="en-US" sz="1800"/>
              <a:t>                      Context context) </a:t>
            </a:r>
            <a:br>
              <a:rPr lang="en-US" sz="1800"/>
            </a:br>
            <a:r>
              <a:rPr lang="en-US" sz="1800"/>
              <a:t>       throws IOException, InterruptedException {</a:t>
            </a:r>
          </a:p>
          <a:p>
            <a:pPr marL="0" indent="0">
              <a:lnSpc>
                <a:spcPct val="100000"/>
              </a:lnSpc>
              <a:spcBef>
                <a:spcPts val="0"/>
              </a:spcBef>
              <a:buFont typeface="Arial" panose="020B0604020202020204" pitchFamily="34" charset="0"/>
              <a:buNone/>
            </a:pPr>
            <a:r>
              <a:rPr lang="en-US" sz="1800"/>
              <a:t>        StringTokenizer itr = new</a:t>
            </a:r>
            <a:br>
              <a:rPr lang="en-US" sz="1800"/>
            </a:br>
            <a:r>
              <a:rPr lang="en-US" sz="1800"/>
              <a:t>            StringTokenizer(value.toString());</a:t>
            </a:r>
          </a:p>
          <a:p>
            <a:pPr marL="0" indent="0">
              <a:lnSpc>
                <a:spcPct val="100000"/>
              </a:lnSpc>
              <a:spcBef>
                <a:spcPts val="0"/>
              </a:spcBef>
              <a:buFont typeface="Arial" panose="020B0604020202020204" pitchFamily="34" charset="0"/>
              <a:buNone/>
            </a:pPr>
            <a:r>
              <a:rPr lang="en-US" sz="1800"/>
              <a:t>        while (itr.hasMoreTokens()) {</a:t>
            </a:r>
          </a:p>
          <a:p>
            <a:pPr marL="0" indent="0">
              <a:lnSpc>
                <a:spcPct val="100000"/>
              </a:lnSpc>
              <a:spcBef>
                <a:spcPts val="0"/>
              </a:spcBef>
              <a:buFont typeface="Arial" panose="020B0604020202020204" pitchFamily="34" charset="0"/>
              <a:buNone/>
            </a:pPr>
            <a:r>
              <a:rPr lang="en-US" sz="1800"/>
              <a:t>            word.set(itr.nextToken());</a:t>
            </a:r>
          </a:p>
          <a:p>
            <a:pPr marL="0" indent="0">
              <a:lnSpc>
                <a:spcPct val="100000"/>
              </a:lnSpc>
              <a:spcBef>
                <a:spcPts val="0"/>
              </a:spcBef>
              <a:buFont typeface="Arial" panose="020B0604020202020204" pitchFamily="34" charset="0"/>
              <a:buNone/>
            </a:pPr>
            <a:r>
              <a:rPr lang="en-US" sz="1800"/>
              <a:t>            context.write(word, one);</a:t>
            </a:r>
          </a:p>
          <a:p>
            <a:pPr marL="0" indent="0">
              <a:lnSpc>
                <a:spcPct val="100000"/>
              </a:lnSpc>
              <a:spcBef>
                <a:spcPts val="0"/>
              </a:spcBef>
              <a:buFont typeface="Arial" panose="020B0604020202020204" pitchFamily="34" charset="0"/>
              <a:buNone/>
            </a:pPr>
            <a:r>
              <a:rPr lang="en-US" sz="1800"/>
              <a:t>        }</a:t>
            </a:r>
          </a:p>
          <a:p>
            <a:pPr marL="0" indent="0">
              <a:lnSpc>
                <a:spcPct val="100000"/>
              </a:lnSpc>
              <a:spcBef>
                <a:spcPts val="0"/>
              </a:spcBef>
              <a:buFont typeface="Arial" panose="020B0604020202020204" pitchFamily="34" charset="0"/>
              <a:buNone/>
            </a:pPr>
            <a:r>
              <a:rPr lang="en-US" sz="1800"/>
              <a:t>    }</a:t>
            </a:r>
          </a:p>
          <a:p>
            <a:pPr marL="0" indent="0">
              <a:lnSpc>
                <a:spcPct val="100000"/>
              </a:lnSpc>
              <a:spcBef>
                <a:spcPts val="0"/>
              </a:spcBef>
              <a:buFont typeface="Arial" panose="020B0604020202020204" pitchFamily="34" charset="0"/>
              <a:buNone/>
            </a:pPr>
            <a:r>
              <a:rPr lang="en-US" sz="1800"/>
              <a:t>}</a:t>
            </a:r>
            <a:endParaRPr lang="en-US" sz="1800" dirty="0"/>
          </a:p>
        </p:txBody>
      </p:sp>
      <p:sp>
        <p:nvSpPr>
          <p:cNvPr id="5" name="Content Placeholder 4">
            <a:extLst>
              <a:ext uri="{FF2B5EF4-FFF2-40B4-BE49-F238E27FC236}">
                <a16:creationId xmlns:a16="http://schemas.microsoft.com/office/drawing/2014/main" id="{3B791C40-BD26-494F-86D9-692062A4E4CD}"/>
              </a:ext>
            </a:extLst>
          </p:cNvPr>
          <p:cNvSpPr txBox="1">
            <a:spLocks/>
          </p:cNvSpPr>
          <p:nvPr/>
        </p:nvSpPr>
        <p:spPr>
          <a:xfrm>
            <a:off x="5966791" y="1548780"/>
            <a:ext cx="4572000" cy="4525963"/>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Font typeface="Arial" panose="020B0604020202020204" pitchFamily="34" charset="0"/>
              <a:buNone/>
            </a:pPr>
            <a:r>
              <a:rPr lang="en-US" sz="1800" dirty="0"/>
              <a:t>public static class </a:t>
            </a:r>
            <a:r>
              <a:rPr lang="en-US" sz="1800" dirty="0" err="1"/>
              <a:t>IntSumReducer</a:t>
            </a:r>
            <a:endParaRPr lang="en-US" sz="1800" dirty="0"/>
          </a:p>
          <a:p>
            <a:pPr marL="0" indent="0">
              <a:spcBef>
                <a:spcPts val="0"/>
              </a:spcBef>
              <a:buFont typeface="Arial" panose="020B0604020202020204" pitchFamily="34" charset="0"/>
              <a:buNone/>
            </a:pPr>
            <a:r>
              <a:rPr lang="en-US" sz="1800" dirty="0"/>
              <a:t>    extends </a:t>
            </a:r>
            <a:r>
              <a:rPr lang="en-US" sz="1800" b="1" dirty="0"/>
              <a:t>Reducer</a:t>
            </a:r>
            <a:r>
              <a:rPr lang="en-US" sz="1800" dirty="0"/>
              <a:t>&lt;</a:t>
            </a:r>
            <a:r>
              <a:rPr lang="en-US" sz="1800" dirty="0" err="1"/>
              <a:t>Text,IntWritable</a:t>
            </a:r>
            <a:r>
              <a:rPr lang="en-US" sz="1800" dirty="0"/>
              <a:t>,</a:t>
            </a:r>
          </a:p>
          <a:p>
            <a:pPr marL="0" indent="0">
              <a:spcBef>
                <a:spcPts val="0"/>
              </a:spcBef>
              <a:buFont typeface="Arial" panose="020B0604020202020204" pitchFamily="34" charset="0"/>
              <a:buNone/>
            </a:pPr>
            <a:r>
              <a:rPr lang="en-US" sz="1800" dirty="0"/>
              <a:t>                                 </a:t>
            </a:r>
            <a:r>
              <a:rPr lang="en-US" sz="1800" dirty="0" err="1"/>
              <a:t>Text,IntWritable</a:t>
            </a:r>
            <a:r>
              <a:rPr lang="en-US" sz="1800" dirty="0"/>
              <a:t>&gt; {</a:t>
            </a:r>
          </a:p>
          <a:p>
            <a:pPr marL="0" indent="0">
              <a:spcBef>
                <a:spcPts val="0"/>
              </a:spcBef>
              <a:buFont typeface="Arial" panose="020B0604020202020204" pitchFamily="34" charset="0"/>
              <a:buNone/>
            </a:pPr>
            <a:r>
              <a:rPr lang="en-US" sz="1800" dirty="0"/>
              <a:t>    private </a:t>
            </a:r>
            <a:r>
              <a:rPr lang="en-US" sz="1800" dirty="0" err="1"/>
              <a:t>IntWritable</a:t>
            </a:r>
            <a:r>
              <a:rPr lang="en-US" sz="1800" dirty="0"/>
              <a:t> result = new </a:t>
            </a:r>
            <a:r>
              <a:rPr lang="en-US" sz="1800" dirty="0" err="1"/>
              <a:t>IntWritable</a:t>
            </a:r>
            <a:r>
              <a:rPr lang="en-US" sz="1800" dirty="0"/>
              <a:t>();</a:t>
            </a:r>
          </a:p>
          <a:p>
            <a:pPr marL="0" indent="0">
              <a:spcBef>
                <a:spcPts val="0"/>
              </a:spcBef>
              <a:buFont typeface="Arial" panose="020B0604020202020204" pitchFamily="34" charset="0"/>
              <a:buNone/>
            </a:pPr>
            <a:endParaRPr lang="en-US" sz="1800" dirty="0"/>
          </a:p>
          <a:p>
            <a:pPr marL="0" indent="0">
              <a:spcBef>
                <a:spcPts val="0"/>
              </a:spcBef>
              <a:buFont typeface="Arial" panose="020B0604020202020204" pitchFamily="34" charset="0"/>
              <a:buNone/>
            </a:pPr>
            <a:r>
              <a:rPr lang="en-US" sz="1800" dirty="0"/>
              <a:t>    public void </a:t>
            </a:r>
            <a:r>
              <a:rPr lang="en-US" sz="1800" b="1" dirty="0"/>
              <a:t>reduce</a:t>
            </a:r>
            <a:r>
              <a:rPr lang="en-US" sz="1800" dirty="0"/>
              <a:t>(Text key,</a:t>
            </a:r>
            <a:br>
              <a:rPr lang="en-US" sz="1800" dirty="0"/>
            </a:br>
            <a:r>
              <a:rPr lang="en-US" sz="1800" dirty="0"/>
              <a:t>                          </a:t>
            </a:r>
            <a:r>
              <a:rPr lang="en-US" sz="1800" dirty="0" err="1"/>
              <a:t>Iterable</a:t>
            </a:r>
            <a:r>
              <a:rPr lang="en-US" sz="1800" dirty="0"/>
              <a:t>&lt;</a:t>
            </a:r>
            <a:r>
              <a:rPr lang="en-US" sz="1800" dirty="0" err="1"/>
              <a:t>IntWritable</a:t>
            </a:r>
            <a:r>
              <a:rPr lang="en-US" sz="1800" dirty="0"/>
              <a:t>&gt; values,</a:t>
            </a:r>
          </a:p>
          <a:p>
            <a:pPr marL="0" indent="0">
              <a:spcBef>
                <a:spcPts val="0"/>
              </a:spcBef>
              <a:buFont typeface="Arial" panose="020B0604020202020204" pitchFamily="34" charset="0"/>
              <a:buNone/>
            </a:pPr>
            <a:r>
              <a:rPr lang="en-US" sz="1800" dirty="0"/>
              <a:t>                          Context context) </a:t>
            </a:r>
            <a:br>
              <a:rPr lang="en-US" sz="1800" dirty="0"/>
            </a:br>
            <a:r>
              <a:rPr lang="en-US" sz="1800" dirty="0"/>
              <a:t>      throws </a:t>
            </a:r>
            <a:r>
              <a:rPr lang="en-US" sz="1800" dirty="0" err="1"/>
              <a:t>IOException</a:t>
            </a:r>
            <a:r>
              <a:rPr lang="en-US" sz="1800" dirty="0"/>
              <a:t>, </a:t>
            </a:r>
            <a:r>
              <a:rPr lang="en-US" sz="1800" dirty="0" err="1"/>
              <a:t>InterruptedException</a:t>
            </a:r>
            <a:r>
              <a:rPr lang="en-US" sz="1800" dirty="0"/>
              <a:t> {</a:t>
            </a:r>
          </a:p>
          <a:p>
            <a:pPr marL="0" indent="0">
              <a:spcBef>
                <a:spcPts val="0"/>
              </a:spcBef>
              <a:buFont typeface="Arial" panose="020B0604020202020204" pitchFamily="34" charset="0"/>
              <a:buNone/>
            </a:pPr>
            <a:r>
              <a:rPr lang="en-US" sz="1800" dirty="0"/>
              <a:t>        </a:t>
            </a:r>
            <a:r>
              <a:rPr lang="en-US" sz="1800" dirty="0" err="1"/>
              <a:t>int</a:t>
            </a:r>
            <a:r>
              <a:rPr lang="en-US" sz="1800" dirty="0"/>
              <a:t> sum = 0;</a:t>
            </a:r>
          </a:p>
          <a:p>
            <a:pPr marL="0" indent="0">
              <a:spcBef>
                <a:spcPts val="0"/>
              </a:spcBef>
              <a:buFont typeface="Arial" panose="020B0604020202020204" pitchFamily="34" charset="0"/>
              <a:buNone/>
            </a:pPr>
            <a:r>
              <a:rPr lang="en-US" sz="1800" dirty="0"/>
              <a:t>        for (</a:t>
            </a:r>
            <a:r>
              <a:rPr lang="en-US" sz="1800" dirty="0" err="1"/>
              <a:t>IntWritable</a:t>
            </a:r>
            <a:r>
              <a:rPr lang="en-US" sz="1800" dirty="0"/>
              <a:t> </a:t>
            </a:r>
            <a:r>
              <a:rPr lang="en-US" sz="1800" dirty="0" err="1"/>
              <a:t>val</a:t>
            </a:r>
            <a:r>
              <a:rPr lang="en-US" sz="1800" dirty="0"/>
              <a:t> : values) {</a:t>
            </a:r>
          </a:p>
          <a:p>
            <a:pPr marL="0" indent="0">
              <a:spcBef>
                <a:spcPts val="0"/>
              </a:spcBef>
              <a:buFont typeface="Arial" panose="020B0604020202020204" pitchFamily="34" charset="0"/>
              <a:buNone/>
            </a:pPr>
            <a:r>
              <a:rPr lang="is-IS" sz="1800" dirty="0"/>
              <a:t>            sum += val.get();</a:t>
            </a:r>
          </a:p>
          <a:p>
            <a:pPr marL="0" indent="0">
              <a:spcBef>
                <a:spcPts val="0"/>
              </a:spcBef>
              <a:buFont typeface="Arial" panose="020B0604020202020204" pitchFamily="34" charset="0"/>
              <a:buNone/>
            </a:pPr>
            <a:r>
              <a:rPr lang="is-IS" sz="1800" dirty="0"/>
              <a:t>        }</a:t>
            </a:r>
          </a:p>
          <a:p>
            <a:pPr marL="0" indent="0">
              <a:spcBef>
                <a:spcPts val="0"/>
              </a:spcBef>
              <a:buFont typeface="Arial" panose="020B0604020202020204" pitchFamily="34" charset="0"/>
              <a:buNone/>
            </a:pPr>
            <a:r>
              <a:rPr lang="en-US" sz="1800" dirty="0"/>
              <a:t>        </a:t>
            </a:r>
            <a:r>
              <a:rPr lang="en-US" sz="1800" dirty="0" err="1"/>
              <a:t>result.set</a:t>
            </a:r>
            <a:r>
              <a:rPr lang="en-US" sz="1800" dirty="0"/>
              <a:t>(sum);</a:t>
            </a:r>
          </a:p>
          <a:p>
            <a:pPr marL="0" indent="0">
              <a:spcBef>
                <a:spcPts val="0"/>
              </a:spcBef>
              <a:buFont typeface="Arial" panose="020B0604020202020204" pitchFamily="34" charset="0"/>
              <a:buNone/>
            </a:pPr>
            <a:r>
              <a:rPr lang="en-US" sz="1800" dirty="0"/>
              <a:t>        </a:t>
            </a:r>
            <a:r>
              <a:rPr lang="en-US" sz="1800" dirty="0" err="1"/>
              <a:t>context.write</a:t>
            </a:r>
            <a:r>
              <a:rPr lang="en-US" sz="1800" dirty="0"/>
              <a:t>(key, result);</a:t>
            </a:r>
          </a:p>
          <a:p>
            <a:pPr marL="0" indent="0">
              <a:spcBef>
                <a:spcPts val="0"/>
              </a:spcBef>
              <a:buFont typeface="Arial" panose="020B0604020202020204" pitchFamily="34" charset="0"/>
              <a:buNone/>
            </a:pPr>
            <a:r>
              <a:rPr lang="en-US" sz="1800" dirty="0"/>
              <a:t>    }</a:t>
            </a:r>
          </a:p>
          <a:p>
            <a:pPr marL="0" indent="0">
              <a:spcBef>
                <a:spcPts val="0"/>
              </a:spcBef>
              <a:buFont typeface="Arial" panose="020B0604020202020204" pitchFamily="34" charset="0"/>
              <a:buNone/>
            </a:pPr>
            <a:r>
              <a:rPr lang="en-US" sz="1800" dirty="0"/>
              <a:t>}</a:t>
            </a:r>
          </a:p>
          <a:p>
            <a:pPr marL="0" indent="0">
              <a:spcBef>
                <a:spcPts val="0"/>
              </a:spcBef>
              <a:buFont typeface="Arial" panose="020B0604020202020204" pitchFamily="34" charset="0"/>
              <a:buNone/>
            </a:pPr>
            <a:endParaRPr lang="en-US" sz="1800" dirty="0"/>
          </a:p>
        </p:txBody>
      </p:sp>
    </p:spTree>
    <p:extLst>
      <p:ext uri="{BB962C8B-B14F-4D97-AF65-F5344CB8AC3E}">
        <p14:creationId xmlns:p14="http://schemas.microsoft.com/office/powerpoint/2010/main" val="113086742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F91BA9-7FEB-354D-BFF7-832DADC43FCF}"/>
              </a:ext>
            </a:extLst>
          </p:cNvPr>
          <p:cNvSpPr>
            <a:spLocks noGrp="1"/>
          </p:cNvSpPr>
          <p:nvPr>
            <p:ph type="title"/>
          </p:nvPr>
        </p:nvSpPr>
        <p:spPr/>
        <p:txBody>
          <a:bodyPr/>
          <a:lstStyle/>
          <a:p>
            <a:r>
              <a:rPr lang="en-US" dirty="0"/>
              <a:t>Spark UI</a:t>
            </a:r>
            <a:br>
              <a:rPr lang="en-US" dirty="0"/>
            </a:br>
            <a:r>
              <a:rPr lang="en-US" dirty="0"/>
              <a:t>Execution DAG</a:t>
            </a:r>
          </a:p>
        </p:txBody>
      </p:sp>
      <p:sp>
        <p:nvSpPr>
          <p:cNvPr id="3" name="Content Placeholder 2">
            <a:extLst>
              <a:ext uri="{FF2B5EF4-FFF2-40B4-BE49-F238E27FC236}">
                <a16:creationId xmlns:a16="http://schemas.microsoft.com/office/drawing/2014/main" id="{024C1DEC-A64F-5848-B175-B8FC83CE73B2}"/>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5F2639E1-4C44-4D46-885B-25C977AA5FBF}"/>
              </a:ext>
            </a:extLst>
          </p:cNvPr>
          <p:cNvPicPr>
            <a:picLocks noChangeAspect="1"/>
          </p:cNvPicPr>
          <p:nvPr/>
        </p:nvPicPr>
        <p:blipFill>
          <a:blip r:embed="rId2"/>
          <a:stretch>
            <a:fillRect/>
          </a:stretch>
        </p:blipFill>
        <p:spPr>
          <a:xfrm>
            <a:off x="5402559" y="0"/>
            <a:ext cx="5210735" cy="6858000"/>
          </a:xfrm>
          <a:prstGeom prst="rect">
            <a:avLst/>
          </a:prstGeom>
        </p:spPr>
      </p:pic>
    </p:spTree>
    <p:extLst>
      <p:ext uri="{BB962C8B-B14F-4D97-AF65-F5344CB8AC3E}">
        <p14:creationId xmlns:p14="http://schemas.microsoft.com/office/powerpoint/2010/main" val="37030734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988FFA1-7C16-B641-8135-65BE986DFCDC}"/>
              </a:ext>
            </a:extLst>
          </p:cNvPr>
          <p:cNvSpPr>
            <a:spLocks noGrp="1"/>
          </p:cNvSpPr>
          <p:nvPr>
            <p:ph type="title"/>
          </p:nvPr>
        </p:nvSpPr>
        <p:spPr/>
        <p:txBody>
          <a:bodyPr/>
          <a:lstStyle/>
          <a:p>
            <a:r>
              <a:rPr lang="en-US" dirty="0"/>
              <a:t>Spark (RDD)</a:t>
            </a:r>
          </a:p>
        </p:txBody>
      </p:sp>
      <p:sp>
        <p:nvSpPr>
          <p:cNvPr id="5" name="Text Placeholder 4">
            <a:extLst>
              <a:ext uri="{FF2B5EF4-FFF2-40B4-BE49-F238E27FC236}">
                <a16:creationId xmlns:a16="http://schemas.microsoft.com/office/drawing/2014/main" id="{6BAA3CDD-93BF-C245-8C1C-E62906ECD53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18514289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RDDs</a:t>
            </a:r>
          </a:p>
        </p:txBody>
      </p:sp>
      <p:sp>
        <p:nvSpPr>
          <p:cNvPr id="6" name="Content Placeholder 5"/>
          <p:cNvSpPr>
            <a:spLocks noGrp="1"/>
          </p:cNvSpPr>
          <p:nvPr>
            <p:ph idx="1"/>
          </p:nvPr>
        </p:nvSpPr>
        <p:spPr/>
        <p:txBody>
          <a:bodyPr/>
          <a:lstStyle/>
          <a:p>
            <a:r>
              <a:rPr lang="en-US" dirty="0"/>
              <a:t>Collections of “immutable” objects spread across a cluster</a:t>
            </a:r>
          </a:p>
          <a:p>
            <a:r>
              <a:rPr lang="en-US" dirty="0"/>
              <a:t>Statically typed: RDD[T] has objects of type T</a:t>
            </a:r>
          </a:p>
          <a:p>
            <a:r>
              <a:rPr lang="en-US" dirty="0"/>
              <a:t>Built through parallel transformations</a:t>
            </a:r>
          </a:p>
          <a:p>
            <a:r>
              <a:rPr lang="en-US" dirty="0"/>
              <a:t>Automatically rebuilt on a failure through </a:t>
            </a:r>
            <a:r>
              <a:rPr lang="en-US" u="sng" dirty="0"/>
              <a:t>lineage</a:t>
            </a:r>
          </a:p>
          <a:p>
            <a:r>
              <a:rPr lang="en-US" dirty="0"/>
              <a:t>Operations</a:t>
            </a:r>
          </a:p>
          <a:p>
            <a:pPr lvl="1"/>
            <a:r>
              <a:rPr lang="en-US" dirty="0"/>
              <a:t>Transformations (e.g., map, filter, </a:t>
            </a:r>
            <a:r>
              <a:rPr lang="en-US" dirty="0" err="1"/>
              <a:t>groupBy</a:t>
            </a:r>
            <a:r>
              <a:rPr lang="en-US" dirty="0"/>
              <a:t>)</a:t>
            </a:r>
          </a:p>
          <a:p>
            <a:pPr lvl="1"/>
            <a:r>
              <a:rPr lang="en-US" dirty="0"/>
              <a:t>Actions (e.g., count, collect)</a:t>
            </a:r>
          </a:p>
        </p:txBody>
      </p:sp>
    </p:spTree>
    <p:extLst>
      <p:ext uri="{BB962C8B-B14F-4D97-AF65-F5344CB8AC3E}">
        <p14:creationId xmlns:p14="http://schemas.microsoft.com/office/powerpoint/2010/main" val="29655818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Creating RDDs</a:t>
            </a:r>
          </a:p>
        </p:txBody>
      </p:sp>
      <p:sp>
        <p:nvSpPr>
          <p:cNvPr id="3" name="Content Placeholder 2"/>
          <p:cNvSpPr>
            <a:spLocks noGrp="1"/>
          </p:cNvSpPr>
          <p:nvPr>
            <p:ph idx="1"/>
          </p:nvPr>
        </p:nvSpPr>
        <p:spPr/>
        <p:txBody>
          <a:bodyPr/>
          <a:lstStyle/>
          <a:p>
            <a:r>
              <a:rPr lang="en-US" i="1" dirty="0"/>
              <a:t>parallelized collections </a:t>
            </a:r>
            <a:r>
              <a:rPr lang="en-US" dirty="0"/>
              <a:t>– take an existing collection and </a:t>
            </a:r>
            <a:br>
              <a:rPr lang="en-US" dirty="0"/>
            </a:br>
            <a:r>
              <a:rPr lang="en-US" dirty="0"/>
              <a:t>run functions on it in parallel </a:t>
            </a:r>
          </a:p>
          <a:p>
            <a:pPr lvl="1"/>
            <a:r>
              <a:rPr lang="en-US" dirty="0"/>
              <a:t>parallelize</a:t>
            </a:r>
          </a:p>
          <a:p>
            <a:pPr lvl="1"/>
            <a:endParaRPr lang="en-US" dirty="0"/>
          </a:p>
          <a:p>
            <a:r>
              <a:rPr lang="en-US" i="1" dirty="0"/>
              <a:t>Hadoop datasets </a:t>
            </a:r>
            <a:r>
              <a:rPr lang="en-US" dirty="0"/>
              <a:t>– run functions on each record of a file in Hadoop distributed file system or any other storage </a:t>
            </a:r>
            <a:br>
              <a:rPr lang="en-US" dirty="0"/>
            </a:br>
            <a:r>
              <a:rPr lang="en-US" dirty="0"/>
              <a:t>system supported by Hadoop </a:t>
            </a:r>
          </a:p>
          <a:p>
            <a:pPr lvl="1"/>
            <a:r>
              <a:rPr lang="en-US" dirty="0" err="1"/>
              <a:t>textFile</a:t>
            </a:r>
            <a:endParaRPr lang="en-US" dirty="0"/>
          </a:p>
          <a:p>
            <a:endParaRPr lang="en-US" dirty="0"/>
          </a:p>
        </p:txBody>
      </p:sp>
    </p:spTree>
    <p:extLst>
      <p:ext uri="{BB962C8B-B14F-4D97-AF65-F5344CB8AC3E}">
        <p14:creationId xmlns:p14="http://schemas.microsoft.com/office/powerpoint/2010/main" val="86270339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RDD</a:t>
            </a:r>
          </a:p>
        </p:txBody>
      </p:sp>
      <p:sp>
        <p:nvSpPr>
          <p:cNvPr id="3" name="Content Placeholder 2"/>
          <p:cNvSpPr>
            <a:spLocks noGrp="1"/>
          </p:cNvSpPr>
          <p:nvPr>
            <p:ph idx="1"/>
          </p:nvPr>
        </p:nvSpPr>
        <p:spPr/>
        <p:txBody>
          <a:bodyPr/>
          <a:lstStyle/>
          <a:p>
            <a:r>
              <a:rPr lang="en-US" dirty="0"/>
              <a:t>Each RDD is split into multiple partitions, which may be computed on different nodes of the cluster</a:t>
            </a:r>
          </a:p>
          <a:p>
            <a:r>
              <a:rPr lang="en-US" dirty="0"/>
              <a:t>Two types of operations on RDDs: </a:t>
            </a:r>
            <a:r>
              <a:rPr lang="en-US" i="1" dirty="0"/>
              <a:t>transformations </a:t>
            </a:r>
            <a:r>
              <a:rPr lang="en-US" dirty="0"/>
              <a:t>and </a:t>
            </a:r>
            <a:br>
              <a:rPr lang="en-US" dirty="0"/>
            </a:br>
            <a:r>
              <a:rPr lang="en-US" i="1" dirty="0"/>
              <a:t>actions </a:t>
            </a:r>
            <a:endParaRPr lang="en-US" dirty="0"/>
          </a:p>
          <a:p>
            <a:r>
              <a:rPr lang="en-US" dirty="0"/>
              <a:t>Transformations are lazy (not computed immediately) </a:t>
            </a:r>
          </a:p>
          <a:p>
            <a:r>
              <a:rPr lang="en-US" dirty="0"/>
              <a:t>The transformed RDD gets recomputed when an action </a:t>
            </a:r>
            <a:br>
              <a:rPr lang="en-US" dirty="0"/>
            </a:br>
            <a:r>
              <a:rPr lang="en-US" dirty="0"/>
              <a:t>is run on it (default) </a:t>
            </a:r>
          </a:p>
          <a:p>
            <a:r>
              <a:rPr lang="en-US" dirty="0"/>
              <a:t>however, an RDD can be </a:t>
            </a:r>
            <a:r>
              <a:rPr lang="en-US" i="1" dirty="0"/>
              <a:t>persisted </a:t>
            </a:r>
            <a:r>
              <a:rPr lang="en-US" dirty="0"/>
              <a:t>into storage in </a:t>
            </a:r>
            <a:br>
              <a:rPr lang="en-US" dirty="0"/>
            </a:br>
            <a:r>
              <a:rPr lang="en-US" dirty="0"/>
              <a:t>memory or disk </a:t>
            </a:r>
          </a:p>
          <a:p>
            <a:endParaRPr lang="en-US" dirty="0"/>
          </a:p>
        </p:txBody>
      </p:sp>
    </p:spTree>
    <p:extLst>
      <p:ext uri="{BB962C8B-B14F-4D97-AF65-F5344CB8AC3E}">
        <p14:creationId xmlns:p14="http://schemas.microsoft.com/office/powerpoint/2010/main" val="178611389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Creating an RDD by distributing </a:t>
            </a:r>
            <a:br>
              <a:rPr lang="en-US" dirty="0"/>
            </a:br>
            <a:r>
              <a:rPr lang="en-US" dirty="0"/>
              <a:t>a collection of objects</a:t>
            </a:r>
          </a:p>
        </p:txBody>
      </p:sp>
      <p:sp>
        <p:nvSpPr>
          <p:cNvPr id="3" name="Content Placeholder 2"/>
          <p:cNvSpPr>
            <a:spLocks noGrp="1"/>
          </p:cNvSpPr>
          <p:nvPr>
            <p:ph idx="1"/>
          </p:nvPr>
        </p:nvSpPr>
        <p:spPr>
          <a:xfrm>
            <a:off x="1821366" y="1835588"/>
            <a:ext cx="8549268" cy="4703324"/>
          </a:xfrm>
        </p:spPr>
        <p:txBody>
          <a:bodyPr>
            <a:normAutofit/>
          </a:bodyPr>
          <a:lstStyle/>
          <a:p>
            <a:pPr marL="0" indent="0">
              <a:buNone/>
            </a:pPr>
            <a:r>
              <a:rPr lang="en-US" sz="1800" dirty="0"/>
              <a:t>Python: </a:t>
            </a:r>
          </a:p>
          <a:p>
            <a:pPr marL="0" indent="0">
              <a:buNone/>
            </a:pPr>
            <a:r>
              <a:rPr lang="en-US" sz="1800" b="1" dirty="0">
                <a:latin typeface="Courier" charset="0"/>
                <a:ea typeface="Courier" charset="0"/>
                <a:cs typeface="Courier" charset="0"/>
              </a:rPr>
              <a:t>&gt;&gt;&gt; </a:t>
            </a:r>
            <a:r>
              <a:rPr lang="en-US" sz="1800" dirty="0">
                <a:latin typeface="Courier" charset="0"/>
                <a:ea typeface="Courier" charset="0"/>
                <a:cs typeface="Courier" charset="0"/>
              </a:rPr>
              <a:t>data </a:t>
            </a:r>
            <a:r>
              <a:rPr lang="en-US" sz="1800" b="1" dirty="0">
                <a:latin typeface="Courier" charset="0"/>
                <a:ea typeface="Courier" charset="0"/>
                <a:cs typeface="Courier" charset="0"/>
              </a:rPr>
              <a:t>= </a:t>
            </a:r>
            <a:r>
              <a:rPr lang="en-US" sz="1800" dirty="0">
                <a:latin typeface="Courier" charset="0"/>
                <a:ea typeface="Courier" charset="0"/>
                <a:cs typeface="Courier" charset="0"/>
              </a:rPr>
              <a:t>[1, 2, 3, 4, 5] </a:t>
            </a:r>
            <a:br>
              <a:rPr lang="en-US" sz="1800" dirty="0">
                <a:latin typeface="Courier" charset="0"/>
                <a:ea typeface="Courier" charset="0"/>
                <a:cs typeface="Courier" charset="0"/>
              </a:rPr>
            </a:br>
            <a:r>
              <a:rPr lang="en-US" sz="1800" b="1" dirty="0">
                <a:latin typeface="Courier" charset="0"/>
                <a:ea typeface="Courier" charset="0"/>
                <a:cs typeface="Courier" charset="0"/>
              </a:rPr>
              <a:t>&gt;&gt;&gt; </a:t>
            </a:r>
            <a:r>
              <a:rPr lang="en-US" sz="1800" dirty="0">
                <a:latin typeface="Courier" charset="0"/>
                <a:ea typeface="Courier" charset="0"/>
                <a:cs typeface="Courier" charset="0"/>
              </a:rPr>
              <a:t>data </a:t>
            </a:r>
            <a:br>
              <a:rPr lang="en-US" sz="1800" dirty="0">
                <a:latin typeface="Courier" charset="0"/>
                <a:ea typeface="Courier" charset="0"/>
                <a:cs typeface="Courier" charset="0"/>
              </a:rPr>
            </a:br>
            <a:r>
              <a:rPr lang="en-US" sz="1800" dirty="0">
                <a:latin typeface="Courier" charset="0"/>
                <a:ea typeface="Courier" charset="0"/>
                <a:cs typeface="Courier" charset="0"/>
              </a:rPr>
              <a:t>[1, 2, 3, 4, 5] </a:t>
            </a:r>
            <a:br>
              <a:rPr lang="en-US" sz="1800" dirty="0">
                <a:latin typeface="Courier" charset="0"/>
                <a:ea typeface="Courier" charset="0"/>
                <a:cs typeface="Courier" charset="0"/>
              </a:rPr>
            </a:br>
            <a:endParaRPr lang="en-US" sz="1800" dirty="0">
              <a:latin typeface="Courier" charset="0"/>
              <a:ea typeface="Courier" charset="0"/>
              <a:cs typeface="Courier" charset="0"/>
            </a:endParaRPr>
          </a:p>
          <a:p>
            <a:pPr marL="0" indent="0">
              <a:buNone/>
            </a:pPr>
            <a:r>
              <a:rPr lang="en-US" sz="1800" b="1" dirty="0">
                <a:latin typeface="Courier" charset="0"/>
                <a:ea typeface="Courier" charset="0"/>
                <a:cs typeface="Courier" charset="0"/>
              </a:rPr>
              <a:t>&gt;&gt;&gt; </a:t>
            </a:r>
            <a:r>
              <a:rPr lang="en-US" sz="1800" dirty="0" err="1">
                <a:latin typeface="Courier" charset="0"/>
                <a:ea typeface="Courier" charset="0"/>
                <a:cs typeface="Courier" charset="0"/>
              </a:rPr>
              <a:t>distData</a:t>
            </a:r>
            <a:r>
              <a:rPr lang="en-US" sz="1800" dirty="0">
                <a:latin typeface="Courier" charset="0"/>
                <a:ea typeface="Courier" charset="0"/>
                <a:cs typeface="Courier" charset="0"/>
              </a:rPr>
              <a:t> </a:t>
            </a:r>
            <a:r>
              <a:rPr lang="en-US" sz="1800" b="1" dirty="0">
                <a:latin typeface="Courier" charset="0"/>
                <a:ea typeface="Courier" charset="0"/>
                <a:cs typeface="Courier" charset="0"/>
              </a:rPr>
              <a:t>= </a:t>
            </a:r>
            <a:r>
              <a:rPr lang="en-US" sz="1800" dirty="0" err="1">
                <a:latin typeface="Courier" charset="0"/>
                <a:ea typeface="Courier" charset="0"/>
                <a:cs typeface="Courier" charset="0"/>
              </a:rPr>
              <a:t>sc</a:t>
            </a:r>
            <a:r>
              <a:rPr lang="en-US" sz="1800" b="1" dirty="0" err="1">
                <a:latin typeface="Courier" charset="0"/>
                <a:ea typeface="Courier" charset="0"/>
                <a:cs typeface="Courier" charset="0"/>
              </a:rPr>
              <a:t>.</a:t>
            </a:r>
            <a:r>
              <a:rPr lang="en-US" sz="1800" dirty="0" err="1">
                <a:latin typeface="Courier" charset="0"/>
                <a:ea typeface="Courier" charset="0"/>
                <a:cs typeface="Courier" charset="0"/>
              </a:rPr>
              <a:t>parallelize</a:t>
            </a:r>
            <a:r>
              <a:rPr lang="en-US" sz="1800" dirty="0">
                <a:latin typeface="Courier" charset="0"/>
                <a:ea typeface="Courier" charset="0"/>
                <a:cs typeface="Courier" charset="0"/>
              </a:rPr>
              <a:t>(data) </a:t>
            </a:r>
            <a:br>
              <a:rPr lang="en-US" sz="1800" dirty="0">
                <a:latin typeface="Courier" charset="0"/>
                <a:ea typeface="Courier" charset="0"/>
                <a:cs typeface="Courier" charset="0"/>
              </a:rPr>
            </a:br>
            <a:r>
              <a:rPr lang="en-US" sz="1800" b="1" dirty="0">
                <a:latin typeface="Courier" charset="0"/>
                <a:ea typeface="Courier" charset="0"/>
                <a:cs typeface="Courier" charset="0"/>
              </a:rPr>
              <a:t>&gt;&gt;&gt; </a:t>
            </a:r>
            <a:r>
              <a:rPr lang="en-US" sz="1800" dirty="0" err="1">
                <a:latin typeface="Courier" charset="0"/>
                <a:ea typeface="Courier" charset="0"/>
                <a:cs typeface="Courier" charset="0"/>
              </a:rPr>
              <a:t>distData</a:t>
            </a:r>
            <a:r>
              <a:rPr lang="en-US" sz="1800" dirty="0">
                <a:latin typeface="Courier" charset="0"/>
                <a:ea typeface="Courier" charset="0"/>
                <a:cs typeface="Courier" charset="0"/>
              </a:rPr>
              <a:t> </a:t>
            </a:r>
            <a:br>
              <a:rPr lang="en-US" sz="1800" dirty="0">
                <a:latin typeface="Courier" charset="0"/>
                <a:ea typeface="Courier" charset="0"/>
                <a:cs typeface="Courier" charset="0"/>
              </a:rPr>
            </a:br>
            <a:r>
              <a:rPr lang="en-US" sz="1800" dirty="0" err="1">
                <a:latin typeface="Courier" charset="0"/>
                <a:ea typeface="Courier" charset="0"/>
                <a:cs typeface="Courier" charset="0"/>
              </a:rPr>
              <a:t>ParallelCollectionRDD</a:t>
            </a:r>
            <a:r>
              <a:rPr lang="en-US" sz="1800" dirty="0">
                <a:latin typeface="Courier" charset="0"/>
                <a:ea typeface="Courier" charset="0"/>
                <a:cs typeface="Courier" charset="0"/>
              </a:rPr>
              <a:t>[0] at parallelize at PythonRDD</a:t>
            </a:r>
            <a:r>
              <a:rPr lang="en-US" sz="1800" b="1" dirty="0">
                <a:latin typeface="Courier" charset="0"/>
                <a:ea typeface="Courier" charset="0"/>
                <a:cs typeface="Courier" charset="0"/>
              </a:rPr>
              <a:t>.</a:t>
            </a:r>
            <a:r>
              <a:rPr lang="en-US" sz="1800" dirty="0">
                <a:latin typeface="Courier" charset="0"/>
                <a:ea typeface="Courier" charset="0"/>
                <a:cs typeface="Courier" charset="0"/>
              </a:rPr>
              <a:t>scala:229 </a:t>
            </a:r>
            <a:br>
              <a:rPr lang="en-US" dirty="0"/>
            </a:br>
            <a:endParaRPr lang="en-US" dirty="0"/>
          </a:p>
          <a:p>
            <a:pPr marL="0" indent="0">
              <a:buNone/>
            </a:pPr>
            <a:r>
              <a:rPr lang="en-US" sz="1800" dirty="0"/>
              <a:t>Scala: </a:t>
            </a:r>
          </a:p>
          <a:p>
            <a:pPr marL="0" indent="0">
              <a:buNone/>
            </a:pPr>
            <a:r>
              <a:rPr lang="en-US" sz="1800" dirty="0" err="1">
                <a:latin typeface="Courier" charset="0"/>
                <a:ea typeface="Courier" charset="0"/>
                <a:cs typeface="Courier" charset="0"/>
              </a:rPr>
              <a:t>scala</a:t>
            </a:r>
            <a:r>
              <a:rPr lang="en-US" sz="1800" dirty="0">
                <a:latin typeface="Courier" charset="0"/>
                <a:ea typeface="Courier" charset="0"/>
                <a:cs typeface="Courier" charset="0"/>
              </a:rPr>
              <a:t>&gt; </a:t>
            </a:r>
            <a:r>
              <a:rPr lang="en-US" sz="1800" b="1" dirty="0" err="1">
                <a:latin typeface="Courier" charset="0"/>
                <a:ea typeface="Courier" charset="0"/>
                <a:cs typeface="Courier" charset="0"/>
              </a:rPr>
              <a:t>val</a:t>
            </a:r>
            <a:r>
              <a:rPr lang="en-US" sz="1800" b="1" dirty="0">
                <a:latin typeface="Courier" charset="0"/>
                <a:ea typeface="Courier" charset="0"/>
                <a:cs typeface="Courier" charset="0"/>
              </a:rPr>
              <a:t> </a:t>
            </a:r>
            <a:r>
              <a:rPr lang="en-US" sz="1800" dirty="0">
                <a:latin typeface="Courier" charset="0"/>
                <a:ea typeface="Courier" charset="0"/>
                <a:cs typeface="Courier" charset="0"/>
              </a:rPr>
              <a:t>data </a:t>
            </a:r>
            <a:r>
              <a:rPr lang="en-US" sz="1800" b="1" dirty="0">
                <a:latin typeface="Courier" charset="0"/>
                <a:ea typeface="Courier" charset="0"/>
                <a:cs typeface="Courier" charset="0"/>
              </a:rPr>
              <a:t>= Array</a:t>
            </a:r>
            <a:r>
              <a:rPr lang="en-US" sz="1800" dirty="0">
                <a:latin typeface="Courier" charset="0"/>
                <a:ea typeface="Courier" charset="0"/>
                <a:cs typeface="Courier" charset="0"/>
              </a:rPr>
              <a:t>(1, 2, 3, 4, 5) </a:t>
            </a:r>
            <a:br>
              <a:rPr lang="en-US" sz="1800" dirty="0">
                <a:latin typeface="Courier" charset="0"/>
                <a:ea typeface="Courier" charset="0"/>
                <a:cs typeface="Courier" charset="0"/>
              </a:rPr>
            </a:br>
            <a:r>
              <a:rPr lang="en-US" sz="1800" dirty="0">
                <a:latin typeface="Courier" charset="0"/>
                <a:ea typeface="Courier" charset="0"/>
                <a:cs typeface="Courier" charset="0"/>
              </a:rPr>
              <a:t>data</a:t>
            </a:r>
            <a:r>
              <a:rPr lang="en-US" sz="1800" b="1" dirty="0">
                <a:latin typeface="Courier" charset="0"/>
                <a:ea typeface="Courier" charset="0"/>
                <a:cs typeface="Courier" charset="0"/>
              </a:rPr>
              <a:t>: </a:t>
            </a:r>
            <a:r>
              <a:rPr lang="en-US" sz="1800" dirty="0">
                <a:latin typeface="Courier" charset="0"/>
                <a:ea typeface="Courier" charset="0"/>
                <a:cs typeface="Courier" charset="0"/>
              </a:rPr>
              <a:t>Array[</a:t>
            </a:r>
            <a:r>
              <a:rPr lang="en-US" sz="1800" dirty="0" err="1">
                <a:latin typeface="Courier" charset="0"/>
                <a:ea typeface="Courier" charset="0"/>
                <a:cs typeface="Courier" charset="0"/>
              </a:rPr>
              <a:t>Int</a:t>
            </a:r>
            <a:r>
              <a:rPr lang="en-US" sz="1800" dirty="0">
                <a:latin typeface="Courier" charset="0"/>
                <a:ea typeface="Courier" charset="0"/>
                <a:cs typeface="Courier" charset="0"/>
              </a:rPr>
              <a:t>] </a:t>
            </a:r>
            <a:r>
              <a:rPr lang="en-US" sz="1800" b="1" dirty="0">
                <a:latin typeface="Courier" charset="0"/>
                <a:ea typeface="Courier" charset="0"/>
                <a:cs typeface="Courier" charset="0"/>
              </a:rPr>
              <a:t>= Array</a:t>
            </a:r>
            <a:r>
              <a:rPr lang="en-US" sz="1800" dirty="0">
                <a:latin typeface="Courier" charset="0"/>
                <a:ea typeface="Courier" charset="0"/>
                <a:cs typeface="Courier" charset="0"/>
              </a:rPr>
              <a:t>(1, 2, 3, 4, 5) </a:t>
            </a:r>
            <a:br>
              <a:rPr lang="en-US" sz="1800" dirty="0">
                <a:latin typeface="Courier" charset="0"/>
                <a:ea typeface="Courier" charset="0"/>
                <a:cs typeface="Courier" charset="0"/>
              </a:rPr>
            </a:br>
            <a:br>
              <a:rPr lang="en-US" sz="1800" dirty="0">
                <a:latin typeface="Courier" charset="0"/>
                <a:ea typeface="Courier" charset="0"/>
                <a:cs typeface="Courier" charset="0"/>
              </a:rPr>
            </a:br>
            <a:r>
              <a:rPr lang="en-US" sz="1800" dirty="0" err="1">
                <a:latin typeface="Courier" charset="0"/>
                <a:ea typeface="Courier" charset="0"/>
                <a:cs typeface="Courier" charset="0"/>
              </a:rPr>
              <a:t>scala</a:t>
            </a:r>
            <a:r>
              <a:rPr lang="en-US" sz="1800" dirty="0">
                <a:latin typeface="Courier" charset="0"/>
                <a:ea typeface="Courier" charset="0"/>
                <a:cs typeface="Courier" charset="0"/>
              </a:rPr>
              <a:t>&gt; </a:t>
            </a:r>
            <a:r>
              <a:rPr lang="en-US" sz="1800" b="1" dirty="0" err="1">
                <a:latin typeface="Courier" charset="0"/>
                <a:ea typeface="Courier" charset="0"/>
                <a:cs typeface="Courier" charset="0"/>
              </a:rPr>
              <a:t>val</a:t>
            </a:r>
            <a:r>
              <a:rPr lang="en-US" sz="1800" b="1" dirty="0">
                <a:latin typeface="Courier" charset="0"/>
                <a:ea typeface="Courier" charset="0"/>
                <a:cs typeface="Courier" charset="0"/>
              </a:rPr>
              <a:t> </a:t>
            </a:r>
            <a:r>
              <a:rPr lang="en-US" sz="1800" dirty="0" err="1">
                <a:latin typeface="Courier" charset="0"/>
                <a:ea typeface="Courier" charset="0"/>
                <a:cs typeface="Courier" charset="0"/>
              </a:rPr>
              <a:t>distData</a:t>
            </a:r>
            <a:r>
              <a:rPr lang="en-US" sz="1800" dirty="0">
                <a:latin typeface="Courier" charset="0"/>
                <a:ea typeface="Courier" charset="0"/>
                <a:cs typeface="Courier" charset="0"/>
              </a:rPr>
              <a:t> </a:t>
            </a:r>
            <a:r>
              <a:rPr lang="en-US" sz="1800" b="1" dirty="0">
                <a:latin typeface="Courier" charset="0"/>
                <a:ea typeface="Courier" charset="0"/>
                <a:cs typeface="Courier" charset="0"/>
              </a:rPr>
              <a:t>= </a:t>
            </a:r>
            <a:r>
              <a:rPr lang="en-US" sz="1800" dirty="0" err="1">
                <a:latin typeface="Courier" charset="0"/>
                <a:ea typeface="Courier" charset="0"/>
                <a:cs typeface="Courier" charset="0"/>
              </a:rPr>
              <a:t>sc.parallelize</a:t>
            </a:r>
            <a:r>
              <a:rPr lang="en-US" sz="1800" dirty="0">
                <a:latin typeface="Courier" charset="0"/>
                <a:ea typeface="Courier" charset="0"/>
                <a:cs typeface="Courier" charset="0"/>
              </a:rPr>
              <a:t>(data) </a:t>
            </a:r>
            <a:br>
              <a:rPr lang="en-US" sz="1800" dirty="0">
                <a:latin typeface="Courier" charset="0"/>
                <a:ea typeface="Courier" charset="0"/>
                <a:cs typeface="Courier" charset="0"/>
              </a:rPr>
            </a:br>
            <a:r>
              <a:rPr lang="en-US" sz="1800" dirty="0" err="1">
                <a:latin typeface="Courier" charset="0"/>
                <a:ea typeface="Courier" charset="0"/>
                <a:cs typeface="Courier" charset="0"/>
              </a:rPr>
              <a:t>distData</a:t>
            </a:r>
            <a:r>
              <a:rPr lang="en-US" sz="1800" b="1" dirty="0">
                <a:latin typeface="Courier" charset="0"/>
                <a:ea typeface="Courier" charset="0"/>
                <a:cs typeface="Courier" charset="0"/>
              </a:rPr>
              <a:t>: </a:t>
            </a:r>
            <a:r>
              <a:rPr lang="en-US" sz="1800" dirty="0" err="1">
                <a:latin typeface="Courier" charset="0"/>
                <a:ea typeface="Courier" charset="0"/>
                <a:cs typeface="Courier" charset="0"/>
              </a:rPr>
              <a:t>spark.RDD</a:t>
            </a:r>
            <a:r>
              <a:rPr lang="en-US" sz="1800" dirty="0">
                <a:latin typeface="Courier" charset="0"/>
                <a:ea typeface="Courier" charset="0"/>
                <a:cs typeface="Courier" charset="0"/>
              </a:rPr>
              <a:t>[</a:t>
            </a:r>
            <a:r>
              <a:rPr lang="en-US" sz="1800" dirty="0" err="1">
                <a:latin typeface="Courier" charset="0"/>
                <a:ea typeface="Courier" charset="0"/>
                <a:cs typeface="Courier" charset="0"/>
              </a:rPr>
              <a:t>Int</a:t>
            </a:r>
            <a:r>
              <a:rPr lang="en-US" sz="1800" dirty="0">
                <a:latin typeface="Courier" charset="0"/>
                <a:ea typeface="Courier" charset="0"/>
                <a:cs typeface="Courier" charset="0"/>
              </a:rPr>
              <a:t>] </a:t>
            </a:r>
            <a:r>
              <a:rPr lang="en-US" sz="1800" b="1" dirty="0">
                <a:latin typeface="Courier" charset="0"/>
                <a:ea typeface="Courier" charset="0"/>
                <a:cs typeface="Courier" charset="0"/>
              </a:rPr>
              <a:t>= </a:t>
            </a:r>
            <a:r>
              <a:rPr lang="en-US" sz="1800" dirty="0">
                <a:latin typeface="Courier" charset="0"/>
                <a:ea typeface="Courier" charset="0"/>
                <a:cs typeface="Courier" charset="0"/>
              </a:rPr>
              <a:t>spark.</a:t>
            </a:r>
            <a:r>
              <a:rPr lang="en-US" sz="1800" b="1" dirty="0">
                <a:latin typeface="Courier" charset="0"/>
                <a:ea typeface="Courier" charset="0"/>
                <a:cs typeface="Courier" charset="0"/>
              </a:rPr>
              <a:t>ParallelCollection@</a:t>
            </a:r>
            <a:r>
              <a:rPr lang="en-US" sz="1800" dirty="0">
                <a:latin typeface="Courier" charset="0"/>
                <a:ea typeface="Courier" charset="0"/>
                <a:cs typeface="Courier" charset="0"/>
              </a:rPr>
              <a:t>10d13e3e </a:t>
            </a:r>
          </a:p>
          <a:p>
            <a:pPr marL="0" indent="0">
              <a:buNone/>
            </a:pPr>
            <a:endParaRPr lang="en-US" sz="1800" dirty="0">
              <a:latin typeface="Courier" charset="0"/>
              <a:ea typeface="Courier" charset="0"/>
              <a:cs typeface="Courier" charset="0"/>
            </a:endParaRPr>
          </a:p>
        </p:txBody>
      </p:sp>
    </p:spTree>
    <p:extLst>
      <p:ext uri="{BB962C8B-B14F-4D97-AF65-F5344CB8AC3E}">
        <p14:creationId xmlns:p14="http://schemas.microsoft.com/office/powerpoint/2010/main" val="291644875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Creating an RDD by loading an external </a:t>
            </a:r>
            <a:br>
              <a:rPr lang="en-US" dirty="0"/>
            </a:br>
            <a:r>
              <a:rPr lang="en-US" dirty="0"/>
              <a:t>dataset</a:t>
            </a:r>
            <a:br>
              <a:rPr lang="en-US" dirty="0"/>
            </a:br>
            <a:endParaRPr lang="en-US" dirty="0"/>
          </a:p>
        </p:txBody>
      </p:sp>
      <p:sp>
        <p:nvSpPr>
          <p:cNvPr id="3" name="Content Placeholder 2"/>
          <p:cNvSpPr>
            <a:spLocks noGrp="1"/>
          </p:cNvSpPr>
          <p:nvPr>
            <p:ph idx="1"/>
          </p:nvPr>
        </p:nvSpPr>
        <p:spPr/>
        <p:txBody>
          <a:bodyPr/>
          <a:lstStyle/>
          <a:p>
            <a:r>
              <a:rPr lang="en-US" dirty="0"/>
              <a:t>Spark can create RDDs from any file stored in HDFS or </a:t>
            </a:r>
            <a:br>
              <a:rPr lang="en-US" dirty="0"/>
            </a:br>
            <a:r>
              <a:rPr lang="en-US" dirty="0"/>
              <a:t>other storage systems supported by Hadoop, e.g., local </a:t>
            </a:r>
            <a:br>
              <a:rPr lang="en-US" dirty="0"/>
            </a:br>
            <a:r>
              <a:rPr lang="en-US" dirty="0"/>
              <a:t>file </a:t>
            </a:r>
            <a:r>
              <a:rPr lang="en-US" dirty="0" err="1"/>
              <a:t>system,Amazon</a:t>
            </a:r>
            <a:r>
              <a:rPr lang="en-US" dirty="0"/>
              <a:t> S3, </a:t>
            </a:r>
            <a:r>
              <a:rPr lang="en-US" dirty="0" err="1"/>
              <a:t>Hypertable</a:t>
            </a:r>
            <a:r>
              <a:rPr lang="en-US" dirty="0"/>
              <a:t>, </a:t>
            </a:r>
            <a:r>
              <a:rPr lang="en-US" dirty="0" err="1"/>
              <a:t>HBase</a:t>
            </a:r>
            <a:r>
              <a:rPr lang="en-US" dirty="0"/>
              <a:t>, etc. </a:t>
            </a:r>
          </a:p>
          <a:p>
            <a:endParaRPr lang="en-US" dirty="0"/>
          </a:p>
          <a:p>
            <a:r>
              <a:rPr lang="en-US" dirty="0"/>
              <a:t>Spark supports text files, </a:t>
            </a:r>
            <a:r>
              <a:rPr lang="en-US" dirty="0" err="1"/>
              <a:t>SequenceFiles</a:t>
            </a:r>
            <a:r>
              <a:rPr lang="en-US" dirty="0"/>
              <a:t>, and any other </a:t>
            </a:r>
            <a:br>
              <a:rPr lang="en-US" dirty="0"/>
            </a:br>
            <a:r>
              <a:rPr lang="en-US" dirty="0"/>
              <a:t>Hadoop </a:t>
            </a:r>
            <a:r>
              <a:rPr lang="en-US" dirty="0" err="1"/>
              <a:t>InputFormat</a:t>
            </a:r>
            <a:r>
              <a:rPr lang="en-US" dirty="0"/>
              <a:t>, and can also take a directory or </a:t>
            </a:r>
            <a:br>
              <a:rPr lang="en-US" dirty="0"/>
            </a:br>
            <a:r>
              <a:rPr lang="en-US" dirty="0"/>
              <a:t>a glob (e.g./data/201404*) </a:t>
            </a:r>
          </a:p>
          <a:p>
            <a:endParaRPr lang="en-US" dirty="0"/>
          </a:p>
        </p:txBody>
      </p:sp>
    </p:spTree>
    <p:extLst>
      <p:ext uri="{BB962C8B-B14F-4D97-AF65-F5344CB8AC3E}">
        <p14:creationId xmlns:p14="http://schemas.microsoft.com/office/powerpoint/2010/main" val="277628135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 Simple Spark Program</a:t>
            </a:r>
          </a:p>
        </p:txBody>
      </p:sp>
      <p:sp>
        <p:nvSpPr>
          <p:cNvPr id="3" name="Content Placeholder 2"/>
          <p:cNvSpPr>
            <a:spLocks noGrp="1"/>
          </p:cNvSpPr>
          <p:nvPr>
            <p:ph idx="1"/>
          </p:nvPr>
        </p:nvSpPr>
        <p:spPr/>
        <p:txBody>
          <a:bodyPr/>
          <a:lstStyle/>
          <a:p>
            <a:pPr marL="0" indent="0">
              <a:buNone/>
            </a:pPr>
            <a:r>
              <a:rPr lang="en-US" sz="1800" b="1" dirty="0">
                <a:solidFill>
                  <a:prstClr val="black"/>
                </a:solidFill>
                <a:latin typeface="Courier" charset="0"/>
                <a:ea typeface="Courier" charset="0"/>
                <a:cs typeface="Courier" charset="0"/>
              </a:rPr>
              <a:t># Creating an RDD of strings with </a:t>
            </a:r>
            <a:r>
              <a:rPr lang="en-US" sz="1800" b="1" dirty="0" err="1">
                <a:solidFill>
                  <a:prstClr val="black"/>
                </a:solidFill>
                <a:latin typeface="Courier" charset="0"/>
                <a:ea typeface="Courier" charset="0"/>
                <a:cs typeface="Courier" charset="0"/>
              </a:rPr>
              <a:t>textFile</a:t>
            </a:r>
            <a:r>
              <a:rPr lang="en-US" sz="1800" b="1" dirty="0">
                <a:solidFill>
                  <a:prstClr val="black"/>
                </a:solidFill>
                <a:latin typeface="Courier" charset="0"/>
                <a:ea typeface="Courier" charset="0"/>
                <a:cs typeface="Courier" charset="0"/>
              </a:rPr>
              <a:t>()</a:t>
            </a:r>
          </a:p>
          <a:p>
            <a:pPr marL="0" indent="0">
              <a:buNone/>
            </a:pPr>
            <a:r>
              <a:rPr lang="en-US" sz="1800" b="1" dirty="0">
                <a:solidFill>
                  <a:prstClr val="black"/>
                </a:solidFill>
                <a:latin typeface="Courier" charset="0"/>
                <a:ea typeface="Courier" charset="0"/>
                <a:cs typeface="Courier" charset="0"/>
              </a:rPr>
              <a:t>&gt;&gt;&gt; lines = </a:t>
            </a:r>
            <a:r>
              <a:rPr lang="en-US" sz="1800" b="1" dirty="0" err="1">
                <a:solidFill>
                  <a:prstClr val="black"/>
                </a:solidFill>
                <a:latin typeface="Courier" charset="0"/>
                <a:ea typeface="Courier" charset="0"/>
                <a:cs typeface="Courier" charset="0"/>
              </a:rPr>
              <a:t>sc.textFile</a:t>
            </a:r>
            <a:r>
              <a:rPr lang="en-US" sz="1800" b="1" dirty="0">
                <a:solidFill>
                  <a:prstClr val="black"/>
                </a:solidFill>
                <a:latin typeface="Courier" charset="0"/>
                <a:ea typeface="Courier" charset="0"/>
                <a:cs typeface="Courier" charset="0"/>
              </a:rPr>
              <a:t>(“</a:t>
            </a:r>
            <a:r>
              <a:rPr lang="en-US" sz="1800" b="1" dirty="0" err="1">
                <a:solidFill>
                  <a:prstClr val="black"/>
                </a:solidFill>
                <a:latin typeface="Courier" charset="0"/>
                <a:ea typeface="Courier" charset="0"/>
                <a:cs typeface="Courier" charset="0"/>
              </a:rPr>
              <a:t>README.md</a:t>
            </a:r>
            <a:r>
              <a:rPr lang="en-US" sz="1800" b="1" dirty="0">
                <a:solidFill>
                  <a:prstClr val="black"/>
                </a:solidFill>
                <a:latin typeface="Courier" charset="0"/>
                <a:ea typeface="Courier" charset="0"/>
                <a:cs typeface="Courier" charset="0"/>
              </a:rPr>
              <a:t>”)</a:t>
            </a:r>
          </a:p>
          <a:p>
            <a:pPr marL="0" indent="0">
              <a:buNone/>
            </a:pPr>
            <a:endParaRPr lang="en-US" sz="1800" b="1" dirty="0">
              <a:solidFill>
                <a:prstClr val="black"/>
              </a:solidFill>
              <a:latin typeface="Courier" charset="0"/>
              <a:ea typeface="Courier" charset="0"/>
              <a:cs typeface="Courier" charset="0"/>
            </a:endParaRPr>
          </a:p>
          <a:p>
            <a:pPr marL="0" indent="0">
              <a:buNone/>
            </a:pPr>
            <a:r>
              <a:rPr lang="en-US" sz="1800" b="1" dirty="0">
                <a:solidFill>
                  <a:prstClr val="black"/>
                </a:solidFill>
                <a:latin typeface="Courier" charset="0"/>
                <a:ea typeface="Courier" charset="0"/>
                <a:cs typeface="Courier" charset="0"/>
              </a:rPr>
              <a:t># Calling the filter() transformation</a:t>
            </a:r>
          </a:p>
          <a:p>
            <a:pPr marL="0" indent="0">
              <a:buNone/>
            </a:pPr>
            <a:r>
              <a:rPr lang="en-US" sz="1800" b="1" dirty="0">
                <a:solidFill>
                  <a:prstClr val="black"/>
                </a:solidFill>
                <a:latin typeface="Courier" charset="0"/>
                <a:ea typeface="Courier" charset="0"/>
                <a:cs typeface="Courier" charset="0"/>
              </a:rPr>
              <a:t>&gt;&gt;&gt; </a:t>
            </a:r>
            <a:r>
              <a:rPr lang="en-US" sz="1800" b="1" dirty="0" err="1">
                <a:solidFill>
                  <a:prstClr val="black"/>
                </a:solidFill>
                <a:latin typeface="Courier" charset="0"/>
                <a:ea typeface="Courier" charset="0"/>
                <a:cs typeface="Courier" charset="0"/>
              </a:rPr>
              <a:t>sparkLines</a:t>
            </a:r>
            <a:r>
              <a:rPr lang="en-US" sz="1800" b="1" dirty="0">
                <a:solidFill>
                  <a:prstClr val="black"/>
                </a:solidFill>
                <a:latin typeface="Courier" charset="0"/>
                <a:ea typeface="Courier" charset="0"/>
                <a:cs typeface="Courier" charset="0"/>
              </a:rPr>
              <a:t> = </a:t>
            </a:r>
            <a:r>
              <a:rPr lang="en-US" sz="1800" b="1" dirty="0" err="1">
                <a:solidFill>
                  <a:prstClr val="black"/>
                </a:solidFill>
                <a:latin typeface="Courier" charset="0"/>
                <a:ea typeface="Courier" charset="0"/>
                <a:cs typeface="Courier" charset="0"/>
              </a:rPr>
              <a:t>lines.filter</a:t>
            </a:r>
            <a:r>
              <a:rPr lang="en-US" sz="1800" b="1" dirty="0">
                <a:solidFill>
                  <a:prstClr val="black"/>
                </a:solidFill>
                <a:latin typeface="Courier" charset="0"/>
                <a:ea typeface="Courier" charset="0"/>
                <a:cs typeface="Courier" charset="0"/>
              </a:rPr>
              <a:t>(lambda line: “Spark” in line)</a:t>
            </a:r>
            <a:br>
              <a:rPr lang="en-US" sz="1800" b="1" dirty="0">
                <a:solidFill>
                  <a:prstClr val="black"/>
                </a:solidFill>
                <a:latin typeface="Courier" charset="0"/>
                <a:ea typeface="Courier" charset="0"/>
                <a:cs typeface="Courier" charset="0"/>
              </a:rPr>
            </a:br>
            <a:endParaRPr lang="en-US" sz="1800" b="1" dirty="0">
              <a:solidFill>
                <a:prstClr val="black"/>
              </a:solidFill>
              <a:latin typeface="Courier" charset="0"/>
              <a:ea typeface="Courier" charset="0"/>
              <a:cs typeface="Courier" charset="0"/>
            </a:endParaRPr>
          </a:p>
          <a:p>
            <a:pPr marL="0" indent="0">
              <a:buNone/>
            </a:pPr>
            <a:r>
              <a:rPr lang="en-US" sz="1800" b="1" dirty="0">
                <a:solidFill>
                  <a:prstClr val="black"/>
                </a:solidFill>
                <a:latin typeface="Courier" charset="0"/>
                <a:ea typeface="Courier" charset="0"/>
                <a:cs typeface="Courier" charset="0"/>
              </a:rPr>
              <a:t># Calling the first() action</a:t>
            </a:r>
          </a:p>
          <a:p>
            <a:pPr marL="0" indent="0">
              <a:buNone/>
            </a:pPr>
            <a:r>
              <a:rPr lang="en-US" sz="1800" b="1" dirty="0">
                <a:solidFill>
                  <a:prstClr val="black"/>
                </a:solidFill>
                <a:latin typeface="Courier" charset="0"/>
                <a:ea typeface="Courier" charset="0"/>
                <a:cs typeface="Courier" charset="0"/>
              </a:rPr>
              <a:t>&gt;&gt;&gt; </a:t>
            </a:r>
            <a:r>
              <a:rPr lang="en-US" sz="1800" b="1" dirty="0" err="1">
                <a:solidFill>
                  <a:prstClr val="black"/>
                </a:solidFill>
                <a:latin typeface="Courier" charset="0"/>
                <a:ea typeface="Courier" charset="0"/>
                <a:cs typeface="Courier" charset="0"/>
              </a:rPr>
              <a:t>sparkLines.first</a:t>
            </a:r>
            <a:r>
              <a:rPr lang="en-US" sz="1800" b="1" dirty="0">
                <a:solidFill>
                  <a:prstClr val="black"/>
                </a:solidFill>
                <a:latin typeface="Courier" charset="0"/>
                <a:ea typeface="Courier" charset="0"/>
                <a:cs typeface="Courier" charset="0"/>
              </a:rPr>
              <a:t>()</a:t>
            </a:r>
            <a:br>
              <a:rPr lang="en-US" sz="1800" b="1" dirty="0">
                <a:solidFill>
                  <a:prstClr val="black"/>
                </a:solidFill>
                <a:latin typeface="Courier" charset="0"/>
                <a:ea typeface="Courier" charset="0"/>
                <a:cs typeface="Courier" charset="0"/>
              </a:rPr>
            </a:br>
            <a:r>
              <a:rPr lang="en-US" sz="1800" b="1" dirty="0">
                <a:solidFill>
                  <a:prstClr val="black"/>
                </a:solidFill>
                <a:latin typeface="Courier" charset="0"/>
                <a:ea typeface="Courier" charset="0"/>
                <a:cs typeface="Courier" charset="0"/>
              </a:rPr>
              <a:t>u’# Apache Spark’</a:t>
            </a:r>
          </a:p>
        </p:txBody>
      </p:sp>
      <p:sp>
        <p:nvSpPr>
          <p:cNvPr id="5" name="Rectangle 4"/>
          <p:cNvSpPr/>
          <p:nvPr/>
        </p:nvSpPr>
        <p:spPr>
          <a:xfrm>
            <a:off x="673021" y="1692917"/>
            <a:ext cx="8245928" cy="914400"/>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4253272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RDD Transformations</a:t>
            </a:r>
          </a:p>
        </p:txBody>
      </p:sp>
      <p:sp>
        <p:nvSpPr>
          <p:cNvPr id="3" name="Content Placeholder 2"/>
          <p:cNvSpPr>
            <a:spLocks noGrp="1"/>
          </p:cNvSpPr>
          <p:nvPr>
            <p:ph idx="1"/>
          </p:nvPr>
        </p:nvSpPr>
        <p:spPr/>
        <p:txBody>
          <a:bodyPr/>
          <a:lstStyle/>
          <a:p>
            <a:r>
              <a:rPr lang="en-US" dirty="0"/>
              <a:t>Transformations create a new dataset from an existing </a:t>
            </a:r>
            <a:br>
              <a:rPr lang="en-US" dirty="0"/>
            </a:br>
            <a:r>
              <a:rPr lang="en-US" dirty="0"/>
              <a:t>one </a:t>
            </a:r>
          </a:p>
          <a:p>
            <a:r>
              <a:rPr lang="en-US" dirty="0"/>
              <a:t>All transformations in Spark are </a:t>
            </a:r>
            <a:r>
              <a:rPr lang="en-US" i="1" dirty="0"/>
              <a:t>lazy</a:t>
            </a:r>
            <a:r>
              <a:rPr lang="en-US" dirty="0"/>
              <a:t>: they do not </a:t>
            </a:r>
            <a:br>
              <a:rPr lang="en-US" dirty="0"/>
            </a:br>
            <a:r>
              <a:rPr lang="en-US" dirty="0"/>
              <a:t>compute their results right away – instead they </a:t>
            </a:r>
            <a:br>
              <a:rPr lang="en-US" dirty="0"/>
            </a:br>
            <a:r>
              <a:rPr lang="en-US" dirty="0"/>
              <a:t>remember the transformations applied to some base </a:t>
            </a:r>
            <a:br>
              <a:rPr lang="en-US" dirty="0"/>
            </a:br>
            <a:r>
              <a:rPr lang="en-US" dirty="0"/>
              <a:t>dataset </a:t>
            </a:r>
          </a:p>
          <a:p>
            <a:pPr lvl="1"/>
            <a:r>
              <a:rPr lang="en-US" dirty="0"/>
              <a:t>optimize the required calculations </a:t>
            </a:r>
          </a:p>
          <a:p>
            <a:pPr lvl="1"/>
            <a:r>
              <a:rPr lang="en-US" dirty="0"/>
              <a:t>recover from lost data partitions </a:t>
            </a:r>
          </a:p>
          <a:p>
            <a:endParaRPr lang="en-US" dirty="0"/>
          </a:p>
        </p:txBody>
      </p:sp>
    </p:spTree>
    <p:extLst>
      <p:ext uri="{BB962C8B-B14F-4D97-AF65-F5344CB8AC3E}">
        <p14:creationId xmlns:p14="http://schemas.microsoft.com/office/powerpoint/2010/main" val="206695001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 Simple Spark Program</a:t>
            </a:r>
          </a:p>
        </p:txBody>
      </p:sp>
      <p:sp>
        <p:nvSpPr>
          <p:cNvPr id="3" name="Content Placeholder 2"/>
          <p:cNvSpPr>
            <a:spLocks noGrp="1"/>
          </p:cNvSpPr>
          <p:nvPr>
            <p:ph idx="1"/>
          </p:nvPr>
        </p:nvSpPr>
        <p:spPr/>
        <p:txBody>
          <a:bodyPr/>
          <a:lstStyle/>
          <a:p>
            <a:pPr marL="0" indent="0">
              <a:buNone/>
            </a:pPr>
            <a:r>
              <a:rPr lang="en-US" sz="1800" b="1" dirty="0">
                <a:solidFill>
                  <a:prstClr val="black"/>
                </a:solidFill>
                <a:latin typeface="Courier" charset="0"/>
                <a:ea typeface="Courier" charset="0"/>
                <a:cs typeface="Courier" charset="0"/>
              </a:rPr>
              <a:t># Creating an RDD of strings with </a:t>
            </a:r>
            <a:r>
              <a:rPr lang="en-US" sz="1800" b="1" dirty="0" err="1">
                <a:solidFill>
                  <a:prstClr val="black"/>
                </a:solidFill>
                <a:latin typeface="Courier" charset="0"/>
                <a:ea typeface="Courier" charset="0"/>
                <a:cs typeface="Courier" charset="0"/>
              </a:rPr>
              <a:t>textFile</a:t>
            </a:r>
            <a:r>
              <a:rPr lang="en-US" sz="1800" b="1" dirty="0">
                <a:solidFill>
                  <a:prstClr val="black"/>
                </a:solidFill>
                <a:latin typeface="Courier" charset="0"/>
                <a:ea typeface="Courier" charset="0"/>
                <a:cs typeface="Courier" charset="0"/>
              </a:rPr>
              <a:t>()</a:t>
            </a:r>
          </a:p>
          <a:p>
            <a:pPr marL="0" indent="0">
              <a:buNone/>
            </a:pPr>
            <a:r>
              <a:rPr lang="en-US" sz="1800" b="1" dirty="0">
                <a:solidFill>
                  <a:prstClr val="black"/>
                </a:solidFill>
                <a:latin typeface="Courier" charset="0"/>
                <a:ea typeface="Courier" charset="0"/>
                <a:cs typeface="Courier" charset="0"/>
              </a:rPr>
              <a:t>&gt;&gt;&gt; lines = </a:t>
            </a:r>
            <a:r>
              <a:rPr lang="en-US" sz="1800" b="1" dirty="0" err="1">
                <a:solidFill>
                  <a:prstClr val="black"/>
                </a:solidFill>
                <a:latin typeface="Courier" charset="0"/>
                <a:ea typeface="Courier" charset="0"/>
                <a:cs typeface="Courier" charset="0"/>
              </a:rPr>
              <a:t>sc.textFile</a:t>
            </a:r>
            <a:r>
              <a:rPr lang="en-US" sz="1800" b="1" dirty="0">
                <a:solidFill>
                  <a:prstClr val="black"/>
                </a:solidFill>
                <a:latin typeface="Courier" charset="0"/>
                <a:ea typeface="Courier" charset="0"/>
                <a:cs typeface="Courier" charset="0"/>
              </a:rPr>
              <a:t>(“</a:t>
            </a:r>
            <a:r>
              <a:rPr lang="en-US" sz="1800" b="1" dirty="0" err="1">
                <a:solidFill>
                  <a:prstClr val="black"/>
                </a:solidFill>
                <a:latin typeface="Courier" charset="0"/>
                <a:ea typeface="Courier" charset="0"/>
                <a:cs typeface="Courier" charset="0"/>
              </a:rPr>
              <a:t>README.md</a:t>
            </a:r>
            <a:r>
              <a:rPr lang="en-US" sz="1800" b="1" dirty="0">
                <a:solidFill>
                  <a:prstClr val="black"/>
                </a:solidFill>
                <a:latin typeface="Courier" charset="0"/>
                <a:ea typeface="Courier" charset="0"/>
                <a:cs typeface="Courier" charset="0"/>
              </a:rPr>
              <a:t>”)</a:t>
            </a:r>
          </a:p>
          <a:p>
            <a:pPr marL="0" indent="0">
              <a:buNone/>
            </a:pPr>
            <a:endParaRPr lang="en-US" sz="1800" b="1" dirty="0">
              <a:solidFill>
                <a:prstClr val="black"/>
              </a:solidFill>
              <a:latin typeface="Courier" charset="0"/>
              <a:ea typeface="Courier" charset="0"/>
              <a:cs typeface="Courier" charset="0"/>
            </a:endParaRPr>
          </a:p>
          <a:p>
            <a:pPr marL="0" indent="0">
              <a:buNone/>
            </a:pPr>
            <a:r>
              <a:rPr lang="en-US" sz="1800" b="1" dirty="0">
                <a:solidFill>
                  <a:prstClr val="black"/>
                </a:solidFill>
                <a:latin typeface="Courier" charset="0"/>
                <a:ea typeface="Courier" charset="0"/>
                <a:cs typeface="Courier" charset="0"/>
              </a:rPr>
              <a:t># Calling the filter() transformation</a:t>
            </a:r>
          </a:p>
          <a:p>
            <a:pPr marL="0" indent="0">
              <a:buNone/>
            </a:pPr>
            <a:r>
              <a:rPr lang="en-US" sz="1800" b="1" dirty="0">
                <a:solidFill>
                  <a:prstClr val="black"/>
                </a:solidFill>
                <a:latin typeface="Courier" charset="0"/>
                <a:ea typeface="Courier" charset="0"/>
                <a:cs typeface="Courier" charset="0"/>
              </a:rPr>
              <a:t>&gt;&gt;&gt; </a:t>
            </a:r>
            <a:r>
              <a:rPr lang="en-US" sz="1800" b="1" dirty="0" err="1">
                <a:solidFill>
                  <a:prstClr val="black"/>
                </a:solidFill>
                <a:latin typeface="Courier" charset="0"/>
                <a:ea typeface="Courier" charset="0"/>
                <a:cs typeface="Courier" charset="0"/>
              </a:rPr>
              <a:t>sparkLines</a:t>
            </a:r>
            <a:r>
              <a:rPr lang="en-US" sz="1800" b="1" dirty="0">
                <a:solidFill>
                  <a:prstClr val="black"/>
                </a:solidFill>
                <a:latin typeface="Courier" charset="0"/>
                <a:ea typeface="Courier" charset="0"/>
                <a:cs typeface="Courier" charset="0"/>
              </a:rPr>
              <a:t> = </a:t>
            </a:r>
            <a:r>
              <a:rPr lang="en-US" sz="1800" b="1" dirty="0" err="1">
                <a:solidFill>
                  <a:prstClr val="black"/>
                </a:solidFill>
                <a:latin typeface="Courier" charset="0"/>
                <a:ea typeface="Courier" charset="0"/>
                <a:cs typeface="Courier" charset="0"/>
              </a:rPr>
              <a:t>lines.filter</a:t>
            </a:r>
            <a:r>
              <a:rPr lang="en-US" sz="1800" b="1" dirty="0">
                <a:solidFill>
                  <a:prstClr val="black"/>
                </a:solidFill>
                <a:latin typeface="Courier" charset="0"/>
                <a:ea typeface="Courier" charset="0"/>
                <a:cs typeface="Courier" charset="0"/>
              </a:rPr>
              <a:t>(lambda line: “Spark” in line)</a:t>
            </a:r>
            <a:br>
              <a:rPr lang="en-US" sz="1800" b="1" dirty="0">
                <a:solidFill>
                  <a:prstClr val="black"/>
                </a:solidFill>
                <a:latin typeface="Courier" charset="0"/>
                <a:ea typeface="Courier" charset="0"/>
                <a:cs typeface="Courier" charset="0"/>
              </a:rPr>
            </a:br>
            <a:endParaRPr lang="en-US" sz="1800" b="1" dirty="0">
              <a:solidFill>
                <a:prstClr val="black"/>
              </a:solidFill>
              <a:latin typeface="Courier" charset="0"/>
              <a:ea typeface="Courier" charset="0"/>
              <a:cs typeface="Courier" charset="0"/>
            </a:endParaRPr>
          </a:p>
          <a:p>
            <a:pPr marL="0" indent="0">
              <a:buNone/>
            </a:pPr>
            <a:r>
              <a:rPr lang="en-US" sz="1800" b="1" dirty="0">
                <a:solidFill>
                  <a:prstClr val="black"/>
                </a:solidFill>
                <a:latin typeface="Courier" charset="0"/>
                <a:ea typeface="Courier" charset="0"/>
                <a:cs typeface="Courier" charset="0"/>
              </a:rPr>
              <a:t># Calling the first() action</a:t>
            </a:r>
          </a:p>
          <a:p>
            <a:pPr marL="0" indent="0">
              <a:buNone/>
            </a:pPr>
            <a:r>
              <a:rPr lang="en-US" sz="1800" b="1" dirty="0">
                <a:solidFill>
                  <a:prstClr val="black"/>
                </a:solidFill>
                <a:latin typeface="Courier" charset="0"/>
                <a:ea typeface="Courier" charset="0"/>
                <a:cs typeface="Courier" charset="0"/>
              </a:rPr>
              <a:t>&gt;&gt;&gt; </a:t>
            </a:r>
            <a:r>
              <a:rPr lang="en-US" sz="1800" b="1" dirty="0" err="1">
                <a:solidFill>
                  <a:prstClr val="black"/>
                </a:solidFill>
                <a:latin typeface="Courier" charset="0"/>
                <a:ea typeface="Courier" charset="0"/>
                <a:cs typeface="Courier" charset="0"/>
              </a:rPr>
              <a:t>sparkLines.first</a:t>
            </a:r>
            <a:r>
              <a:rPr lang="en-US" sz="1800" b="1" dirty="0">
                <a:solidFill>
                  <a:prstClr val="black"/>
                </a:solidFill>
                <a:latin typeface="Courier" charset="0"/>
                <a:ea typeface="Courier" charset="0"/>
                <a:cs typeface="Courier" charset="0"/>
              </a:rPr>
              <a:t>()</a:t>
            </a:r>
            <a:br>
              <a:rPr lang="en-US" sz="1800" b="1" dirty="0">
                <a:solidFill>
                  <a:prstClr val="black"/>
                </a:solidFill>
                <a:latin typeface="Courier" charset="0"/>
                <a:ea typeface="Courier" charset="0"/>
                <a:cs typeface="Courier" charset="0"/>
              </a:rPr>
            </a:br>
            <a:r>
              <a:rPr lang="en-US" sz="1800" b="1" dirty="0">
                <a:solidFill>
                  <a:prstClr val="black"/>
                </a:solidFill>
                <a:latin typeface="Courier" charset="0"/>
                <a:ea typeface="Courier" charset="0"/>
                <a:cs typeface="Courier" charset="0"/>
              </a:rPr>
              <a:t>u’# Apache Spark’</a:t>
            </a:r>
          </a:p>
        </p:txBody>
      </p:sp>
      <p:sp>
        <p:nvSpPr>
          <p:cNvPr id="5" name="Rectangle 4"/>
          <p:cNvSpPr/>
          <p:nvPr/>
        </p:nvSpPr>
        <p:spPr>
          <a:xfrm>
            <a:off x="639417" y="2893333"/>
            <a:ext cx="8716617" cy="914400"/>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620481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B3199C-0326-044B-B5D5-FC47033B747D}"/>
              </a:ext>
            </a:extLst>
          </p:cNvPr>
          <p:cNvSpPr>
            <a:spLocks noGrp="1"/>
          </p:cNvSpPr>
          <p:nvPr>
            <p:ph type="title"/>
          </p:nvPr>
        </p:nvSpPr>
        <p:spPr/>
        <p:txBody>
          <a:bodyPr/>
          <a:lstStyle/>
          <a:p>
            <a:r>
              <a:rPr lang="en-US" dirty="0"/>
              <a:t>Map Reduce: Physical Plan</a:t>
            </a:r>
          </a:p>
        </p:txBody>
      </p:sp>
      <p:sp>
        <p:nvSpPr>
          <p:cNvPr id="3" name="Content Placeholder 2">
            <a:extLst>
              <a:ext uri="{FF2B5EF4-FFF2-40B4-BE49-F238E27FC236}">
                <a16:creationId xmlns:a16="http://schemas.microsoft.com/office/drawing/2014/main" id="{07777A00-D672-0840-BE38-F0FB0CC1EA72}"/>
              </a:ext>
            </a:extLst>
          </p:cNvPr>
          <p:cNvSpPr>
            <a:spLocks noGrp="1"/>
          </p:cNvSpPr>
          <p:nvPr>
            <p:ph idx="1"/>
          </p:nvPr>
        </p:nvSpPr>
        <p:spPr/>
        <p:txBody>
          <a:bodyPr/>
          <a:lstStyle/>
          <a:p>
            <a:endParaRPr lang="en-US"/>
          </a:p>
        </p:txBody>
      </p:sp>
      <p:sp>
        <p:nvSpPr>
          <p:cNvPr id="4" name="Rectangle 3">
            <a:extLst>
              <a:ext uri="{FF2B5EF4-FFF2-40B4-BE49-F238E27FC236}">
                <a16:creationId xmlns:a16="http://schemas.microsoft.com/office/drawing/2014/main" id="{D030B3D7-4BD1-294D-9999-668935456F34}"/>
              </a:ext>
            </a:extLst>
          </p:cNvPr>
          <p:cNvSpPr/>
          <p:nvPr/>
        </p:nvSpPr>
        <p:spPr>
          <a:xfrm>
            <a:off x="2355774" y="1768509"/>
            <a:ext cx="949097" cy="1253326"/>
          </a:xfrm>
          <a:prstGeom prst="rect">
            <a:avLst/>
          </a:prstGeom>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a:solidFill>
                  <a:srgbClr val="000000"/>
                </a:solidFill>
              </a:rPr>
              <a:t>Input data partition1</a:t>
            </a:r>
            <a:endParaRPr lang="en-US" dirty="0">
              <a:solidFill>
                <a:srgbClr val="000000"/>
              </a:solidFill>
            </a:endParaRPr>
          </a:p>
        </p:txBody>
      </p:sp>
      <p:sp>
        <p:nvSpPr>
          <p:cNvPr id="5" name="Oval 4">
            <a:extLst>
              <a:ext uri="{FF2B5EF4-FFF2-40B4-BE49-F238E27FC236}">
                <a16:creationId xmlns:a16="http://schemas.microsoft.com/office/drawing/2014/main" id="{8A90E8E9-B847-E944-A85A-3430325DA630}"/>
              </a:ext>
            </a:extLst>
          </p:cNvPr>
          <p:cNvSpPr/>
          <p:nvPr/>
        </p:nvSpPr>
        <p:spPr>
          <a:xfrm>
            <a:off x="4108374" y="2069335"/>
            <a:ext cx="1219200" cy="533400"/>
          </a:xfrm>
          <a:prstGeom prst="ellipse">
            <a:avLst/>
          </a:prstGeom>
          <a:solidFill>
            <a:schemeClr val="accent3">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map </a:t>
            </a:r>
            <a:br>
              <a:rPr lang="en-US" dirty="0">
                <a:solidFill>
                  <a:srgbClr val="000000"/>
                </a:solidFill>
              </a:rPr>
            </a:br>
            <a:r>
              <a:rPr lang="en-US" dirty="0">
                <a:solidFill>
                  <a:srgbClr val="000000"/>
                </a:solidFill>
              </a:rPr>
              <a:t>task</a:t>
            </a:r>
          </a:p>
        </p:txBody>
      </p:sp>
      <p:sp>
        <p:nvSpPr>
          <p:cNvPr id="6" name="Oval 5">
            <a:extLst>
              <a:ext uri="{FF2B5EF4-FFF2-40B4-BE49-F238E27FC236}">
                <a16:creationId xmlns:a16="http://schemas.microsoft.com/office/drawing/2014/main" id="{90ACB8D8-F8FF-8844-946A-79137CCA95D9}"/>
              </a:ext>
            </a:extLst>
          </p:cNvPr>
          <p:cNvSpPr/>
          <p:nvPr/>
        </p:nvSpPr>
        <p:spPr>
          <a:xfrm>
            <a:off x="4108374" y="3517135"/>
            <a:ext cx="1219200" cy="533400"/>
          </a:xfrm>
          <a:prstGeom prst="ellipse">
            <a:avLst/>
          </a:prstGeom>
          <a:solidFill>
            <a:schemeClr val="accent3">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map </a:t>
            </a:r>
            <a:br>
              <a:rPr lang="en-US" dirty="0">
                <a:solidFill>
                  <a:srgbClr val="000000"/>
                </a:solidFill>
              </a:rPr>
            </a:br>
            <a:r>
              <a:rPr lang="en-US" dirty="0">
                <a:solidFill>
                  <a:srgbClr val="000000"/>
                </a:solidFill>
              </a:rPr>
              <a:t>task</a:t>
            </a:r>
          </a:p>
        </p:txBody>
      </p:sp>
      <p:sp>
        <p:nvSpPr>
          <p:cNvPr id="7" name="Oval 6">
            <a:extLst>
              <a:ext uri="{FF2B5EF4-FFF2-40B4-BE49-F238E27FC236}">
                <a16:creationId xmlns:a16="http://schemas.microsoft.com/office/drawing/2014/main" id="{80960E97-80A8-DB4C-98CC-A515743D58AB}"/>
              </a:ext>
            </a:extLst>
          </p:cNvPr>
          <p:cNvSpPr/>
          <p:nvPr/>
        </p:nvSpPr>
        <p:spPr>
          <a:xfrm>
            <a:off x="4108374" y="4888735"/>
            <a:ext cx="1219200" cy="533400"/>
          </a:xfrm>
          <a:prstGeom prst="ellipse">
            <a:avLst/>
          </a:prstGeom>
          <a:solidFill>
            <a:schemeClr val="accent3">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map</a:t>
            </a:r>
          </a:p>
          <a:p>
            <a:pPr algn="ctr"/>
            <a:r>
              <a:rPr lang="en-US" dirty="0">
                <a:solidFill>
                  <a:srgbClr val="000000"/>
                </a:solidFill>
              </a:rPr>
              <a:t>task</a:t>
            </a:r>
          </a:p>
        </p:txBody>
      </p:sp>
      <p:cxnSp>
        <p:nvCxnSpPr>
          <p:cNvPr id="8" name="Straight Arrow Connector 7">
            <a:extLst>
              <a:ext uri="{FF2B5EF4-FFF2-40B4-BE49-F238E27FC236}">
                <a16:creationId xmlns:a16="http://schemas.microsoft.com/office/drawing/2014/main" id="{07637739-5E98-5A4C-998E-26BC2766EA07}"/>
              </a:ext>
            </a:extLst>
          </p:cNvPr>
          <p:cNvCxnSpPr>
            <a:endCxn id="8" idx="2"/>
          </p:cNvCxnSpPr>
          <p:nvPr/>
        </p:nvCxnSpPr>
        <p:spPr>
          <a:xfrm>
            <a:off x="3346374" y="2336035"/>
            <a:ext cx="7620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73BB2760-A1F7-3A49-B19B-0CBDFD8D1152}"/>
              </a:ext>
            </a:extLst>
          </p:cNvPr>
          <p:cNvCxnSpPr/>
          <p:nvPr/>
        </p:nvCxnSpPr>
        <p:spPr>
          <a:xfrm>
            <a:off x="3346374" y="3783835"/>
            <a:ext cx="7620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1123BD16-1134-EB44-91E8-34D86741996B}"/>
              </a:ext>
            </a:extLst>
          </p:cNvPr>
          <p:cNvCxnSpPr/>
          <p:nvPr/>
        </p:nvCxnSpPr>
        <p:spPr>
          <a:xfrm>
            <a:off x="3346374" y="5151471"/>
            <a:ext cx="762000" cy="396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1" name="Oval 10">
            <a:extLst>
              <a:ext uri="{FF2B5EF4-FFF2-40B4-BE49-F238E27FC236}">
                <a16:creationId xmlns:a16="http://schemas.microsoft.com/office/drawing/2014/main" id="{C4383712-857C-8248-BA14-A285DAF8F94F}"/>
              </a:ext>
            </a:extLst>
          </p:cNvPr>
          <p:cNvSpPr/>
          <p:nvPr/>
        </p:nvSpPr>
        <p:spPr>
          <a:xfrm>
            <a:off x="6851573" y="2755135"/>
            <a:ext cx="1266475" cy="533400"/>
          </a:xfrm>
          <a:prstGeom prst="ellipse">
            <a:avLst/>
          </a:prstGeom>
          <a:solidFill>
            <a:schemeClr val="accent6">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reduce</a:t>
            </a:r>
          </a:p>
          <a:p>
            <a:pPr algn="ctr"/>
            <a:r>
              <a:rPr lang="en-US" dirty="0">
                <a:solidFill>
                  <a:srgbClr val="000000"/>
                </a:solidFill>
              </a:rPr>
              <a:t>task</a:t>
            </a:r>
          </a:p>
        </p:txBody>
      </p:sp>
      <p:sp>
        <p:nvSpPr>
          <p:cNvPr id="12" name="Oval 11">
            <a:extLst>
              <a:ext uri="{FF2B5EF4-FFF2-40B4-BE49-F238E27FC236}">
                <a16:creationId xmlns:a16="http://schemas.microsoft.com/office/drawing/2014/main" id="{016E7739-4723-9144-88B1-A23FC7CF7C14}"/>
              </a:ext>
            </a:extLst>
          </p:cNvPr>
          <p:cNvSpPr/>
          <p:nvPr/>
        </p:nvSpPr>
        <p:spPr>
          <a:xfrm>
            <a:off x="6851574" y="4202935"/>
            <a:ext cx="1266474" cy="533400"/>
          </a:xfrm>
          <a:prstGeom prst="ellipse">
            <a:avLst/>
          </a:prstGeom>
          <a:solidFill>
            <a:schemeClr val="accent6">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reduce</a:t>
            </a:r>
          </a:p>
          <a:p>
            <a:pPr algn="ctr"/>
            <a:r>
              <a:rPr lang="en-US" dirty="0">
                <a:solidFill>
                  <a:srgbClr val="000000"/>
                </a:solidFill>
              </a:rPr>
              <a:t>task</a:t>
            </a:r>
          </a:p>
        </p:txBody>
      </p:sp>
      <p:sp>
        <p:nvSpPr>
          <p:cNvPr id="13" name="Rectangle 12">
            <a:extLst>
              <a:ext uri="{FF2B5EF4-FFF2-40B4-BE49-F238E27FC236}">
                <a16:creationId xmlns:a16="http://schemas.microsoft.com/office/drawing/2014/main" id="{A908DA69-7F67-994D-91E2-C7C83E93A615}"/>
              </a:ext>
            </a:extLst>
          </p:cNvPr>
          <p:cNvSpPr/>
          <p:nvPr/>
        </p:nvSpPr>
        <p:spPr>
          <a:xfrm>
            <a:off x="8852340" y="2281978"/>
            <a:ext cx="666234" cy="1387557"/>
          </a:xfrm>
          <a:prstGeom prst="rect">
            <a:avLst/>
          </a:prstGeom>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dirty="0">
                <a:solidFill>
                  <a:srgbClr val="000000"/>
                </a:solidFill>
              </a:rPr>
              <a:t>Output data partition1</a:t>
            </a:r>
          </a:p>
        </p:txBody>
      </p:sp>
      <p:cxnSp>
        <p:nvCxnSpPr>
          <p:cNvPr id="14" name="Straight Arrow Connector 13">
            <a:extLst>
              <a:ext uri="{FF2B5EF4-FFF2-40B4-BE49-F238E27FC236}">
                <a16:creationId xmlns:a16="http://schemas.microsoft.com/office/drawing/2014/main" id="{B0E8178A-A269-BC46-87DF-5D496E4E8FAE}"/>
              </a:ext>
            </a:extLst>
          </p:cNvPr>
          <p:cNvCxnSpPr/>
          <p:nvPr/>
        </p:nvCxnSpPr>
        <p:spPr>
          <a:xfrm>
            <a:off x="8090340" y="3021835"/>
            <a:ext cx="7620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74FC46EA-3326-B141-BFD3-041C137D1671}"/>
              </a:ext>
            </a:extLst>
          </p:cNvPr>
          <p:cNvCxnSpPr/>
          <p:nvPr/>
        </p:nvCxnSpPr>
        <p:spPr>
          <a:xfrm>
            <a:off x="8090340" y="4469635"/>
            <a:ext cx="7620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F509563D-CFE0-0D4D-9744-C6753C6177A9}"/>
              </a:ext>
            </a:extLst>
          </p:cNvPr>
          <p:cNvCxnSpPr>
            <a:stCxn id="8" idx="6"/>
            <a:endCxn id="25" idx="2"/>
          </p:cNvCxnSpPr>
          <p:nvPr/>
        </p:nvCxnSpPr>
        <p:spPr>
          <a:xfrm>
            <a:off x="5327574" y="2336035"/>
            <a:ext cx="1523999" cy="6858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837AA6F0-DB71-AB4A-8AAE-71B03E0D06EA}"/>
              </a:ext>
            </a:extLst>
          </p:cNvPr>
          <p:cNvCxnSpPr>
            <a:stCxn id="8" idx="6"/>
            <a:endCxn id="26" idx="2"/>
          </p:cNvCxnSpPr>
          <p:nvPr/>
        </p:nvCxnSpPr>
        <p:spPr>
          <a:xfrm>
            <a:off x="5327574" y="2336035"/>
            <a:ext cx="1524000" cy="21336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B08D5798-4EA6-C243-9D99-CCF34AC90A44}"/>
              </a:ext>
            </a:extLst>
          </p:cNvPr>
          <p:cNvCxnSpPr>
            <a:stCxn id="10" idx="6"/>
            <a:endCxn id="26" idx="2"/>
          </p:cNvCxnSpPr>
          <p:nvPr/>
        </p:nvCxnSpPr>
        <p:spPr>
          <a:xfrm flipV="1">
            <a:off x="5327574" y="4469635"/>
            <a:ext cx="1524000" cy="6858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66915293-8873-5A43-8033-FF12208FE807}"/>
              </a:ext>
            </a:extLst>
          </p:cNvPr>
          <p:cNvCxnSpPr>
            <a:stCxn id="9" idx="6"/>
            <a:endCxn id="25" idx="2"/>
          </p:cNvCxnSpPr>
          <p:nvPr/>
        </p:nvCxnSpPr>
        <p:spPr>
          <a:xfrm flipV="1">
            <a:off x="5327574" y="3021835"/>
            <a:ext cx="1523999" cy="7620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0" name="Straight Arrow Connector 19">
            <a:extLst>
              <a:ext uri="{FF2B5EF4-FFF2-40B4-BE49-F238E27FC236}">
                <a16:creationId xmlns:a16="http://schemas.microsoft.com/office/drawing/2014/main" id="{BD527595-E5E7-EF4E-89D8-410643CA77DD}"/>
              </a:ext>
            </a:extLst>
          </p:cNvPr>
          <p:cNvCxnSpPr>
            <a:stCxn id="9" idx="6"/>
            <a:endCxn id="26" idx="2"/>
          </p:cNvCxnSpPr>
          <p:nvPr/>
        </p:nvCxnSpPr>
        <p:spPr>
          <a:xfrm>
            <a:off x="5327574" y="3783835"/>
            <a:ext cx="1524000" cy="6858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B2915EFB-1E46-3240-BDF7-66E418760591}"/>
              </a:ext>
            </a:extLst>
          </p:cNvPr>
          <p:cNvCxnSpPr>
            <a:stCxn id="10" idx="6"/>
            <a:endCxn id="25" idx="2"/>
          </p:cNvCxnSpPr>
          <p:nvPr/>
        </p:nvCxnSpPr>
        <p:spPr>
          <a:xfrm flipV="1">
            <a:off x="5327574" y="3021835"/>
            <a:ext cx="1523999" cy="21336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2" name="Rectangle 21">
            <a:extLst>
              <a:ext uri="{FF2B5EF4-FFF2-40B4-BE49-F238E27FC236}">
                <a16:creationId xmlns:a16="http://schemas.microsoft.com/office/drawing/2014/main" id="{4801F5AA-2838-2448-9563-43D49AF9A8D7}"/>
              </a:ext>
            </a:extLst>
          </p:cNvPr>
          <p:cNvSpPr/>
          <p:nvPr/>
        </p:nvSpPr>
        <p:spPr>
          <a:xfrm>
            <a:off x="5666412" y="2068282"/>
            <a:ext cx="825419" cy="369332"/>
          </a:xfrm>
          <a:prstGeom prst="rect">
            <a:avLst/>
          </a:prstGeom>
        </p:spPr>
        <p:txBody>
          <a:bodyPr wrap="none">
            <a:spAutoFit/>
          </a:bodyPr>
          <a:lstStyle/>
          <a:p>
            <a:pPr algn="ctr"/>
            <a:r>
              <a:rPr lang="en-US" dirty="0">
                <a:solidFill>
                  <a:srgbClr val="000000"/>
                </a:solidFill>
              </a:rPr>
              <a:t>shuffle</a:t>
            </a:r>
          </a:p>
        </p:txBody>
      </p:sp>
      <p:sp>
        <p:nvSpPr>
          <p:cNvPr id="23" name="Rectangle 22">
            <a:extLst>
              <a:ext uri="{FF2B5EF4-FFF2-40B4-BE49-F238E27FC236}">
                <a16:creationId xmlns:a16="http://schemas.microsoft.com/office/drawing/2014/main" id="{90B4423E-05D2-5642-84C1-5D47E4DDE813}"/>
              </a:ext>
            </a:extLst>
          </p:cNvPr>
          <p:cNvSpPr/>
          <p:nvPr/>
        </p:nvSpPr>
        <p:spPr>
          <a:xfrm>
            <a:off x="8852340" y="3821934"/>
            <a:ext cx="666234" cy="1426763"/>
          </a:xfrm>
          <a:prstGeom prst="rect">
            <a:avLst/>
          </a:prstGeom>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dirty="0">
                <a:solidFill>
                  <a:srgbClr val="000000"/>
                </a:solidFill>
              </a:rPr>
              <a:t>Output data partition2</a:t>
            </a:r>
          </a:p>
        </p:txBody>
      </p:sp>
      <p:sp>
        <p:nvSpPr>
          <p:cNvPr id="24" name="Rectangle 23">
            <a:extLst>
              <a:ext uri="{FF2B5EF4-FFF2-40B4-BE49-F238E27FC236}">
                <a16:creationId xmlns:a16="http://schemas.microsoft.com/office/drawing/2014/main" id="{FB26390C-AE1C-6E49-9C92-356370020E2A}"/>
              </a:ext>
            </a:extLst>
          </p:cNvPr>
          <p:cNvSpPr/>
          <p:nvPr/>
        </p:nvSpPr>
        <p:spPr>
          <a:xfrm>
            <a:off x="2377711" y="3181513"/>
            <a:ext cx="949097" cy="1257300"/>
          </a:xfrm>
          <a:prstGeom prst="rect">
            <a:avLst/>
          </a:prstGeom>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dirty="0">
                <a:solidFill>
                  <a:srgbClr val="000000"/>
                </a:solidFill>
              </a:rPr>
              <a:t>Input data partition2</a:t>
            </a:r>
          </a:p>
        </p:txBody>
      </p:sp>
      <p:sp>
        <p:nvSpPr>
          <p:cNvPr id="25" name="Rectangle 24">
            <a:extLst>
              <a:ext uri="{FF2B5EF4-FFF2-40B4-BE49-F238E27FC236}">
                <a16:creationId xmlns:a16="http://schemas.microsoft.com/office/drawing/2014/main" id="{EFB81A7C-B8D7-974D-AAEB-0587AA210DE6}"/>
              </a:ext>
            </a:extLst>
          </p:cNvPr>
          <p:cNvSpPr/>
          <p:nvPr/>
        </p:nvSpPr>
        <p:spPr>
          <a:xfrm>
            <a:off x="2382907" y="4577942"/>
            <a:ext cx="949097" cy="1174393"/>
          </a:xfrm>
          <a:prstGeom prst="rect">
            <a:avLst/>
          </a:prstGeom>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dirty="0">
                <a:solidFill>
                  <a:srgbClr val="000000"/>
                </a:solidFill>
              </a:rPr>
              <a:t>Input data partition3</a:t>
            </a:r>
          </a:p>
        </p:txBody>
      </p:sp>
      <p:pic>
        <p:nvPicPr>
          <p:cNvPr id="26" name="Picture 25">
            <a:extLst>
              <a:ext uri="{FF2B5EF4-FFF2-40B4-BE49-F238E27FC236}">
                <a16:creationId xmlns:a16="http://schemas.microsoft.com/office/drawing/2014/main" id="{6E1DC617-BAE4-5C4D-9933-74A301E73FF3}"/>
              </a:ext>
            </a:extLst>
          </p:cNvPr>
          <p:cNvPicPr>
            <a:picLocks noChangeAspect="1"/>
          </p:cNvPicPr>
          <p:nvPr/>
        </p:nvPicPr>
        <p:blipFill>
          <a:blip r:embed="rId2"/>
          <a:stretch>
            <a:fillRect/>
          </a:stretch>
        </p:blipFill>
        <p:spPr>
          <a:xfrm>
            <a:off x="4135932" y="2678935"/>
            <a:ext cx="1101983" cy="241300"/>
          </a:xfrm>
          <a:prstGeom prst="rect">
            <a:avLst/>
          </a:prstGeom>
        </p:spPr>
      </p:pic>
      <p:pic>
        <p:nvPicPr>
          <p:cNvPr id="27" name="Picture 26">
            <a:extLst>
              <a:ext uri="{FF2B5EF4-FFF2-40B4-BE49-F238E27FC236}">
                <a16:creationId xmlns:a16="http://schemas.microsoft.com/office/drawing/2014/main" id="{9E7FBE57-A419-7642-BD45-FE266ED2D448}"/>
              </a:ext>
            </a:extLst>
          </p:cNvPr>
          <p:cNvPicPr>
            <a:picLocks noChangeAspect="1"/>
          </p:cNvPicPr>
          <p:nvPr/>
        </p:nvPicPr>
        <p:blipFill>
          <a:blip r:embed="rId2"/>
          <a:stretch>
            <a:fillRect/>
          </a:stretch>
        </p:blipFill>
        <p:spPr>
          <a:xfrm>
            <a:off x="4166982" y="4120385"/>
            <a:ext cx="1101983" cy="241300"/>
          </a:xfrm>
          <a:prstGeom prst="rect">
            <a:avLst/>
          </a:prstGeom>
        </p:spPr>
      </p:pic>
      <p:pic>
        <p:nvPicPr>
          <p:cNvPr id="28" name="Picture 27">
            <a:extLst>
              <a:ext uri="{FF2B5EF4-FFF2-40B4-BE49-F238E27FC236}">
                <a16:creationId xmlns:a16="http://schemas.microsoft.com/office/drawing/2014/main" id="{0B68A7F2-18EE-674E-8389-EE30251BF870}"/>
              </a:ext>
            </a:extLst>
          </p:cNvPr>
          <p:cNvPicPr>
            <a:picLocks noChangeAspect="1"/>
          </p:cNvPicPr>
          <p:nvPr/>
        </p:nvPicPr>
        <p:blipFill>
          <a:blip r:embed="rId2"/>
          <a:stretch>
            <a:fillRect/>
          </a:stretch>
        </p:blipFill>
        <p:spPr>
          <a:xfrm>
            <a:off x="4217448" y="5511035"/>
            <a:ext cx="1101983" cy="241300"/>
          </a:xfrm>
          <a:prstGeom prst="rect">
            <a:avLst/>
          </a:prstGeom>
        </p:spPr>
      </p:pic>
      <p:pic>
        <p:nvPicPr>
          <p:cNvPr id="29" name="Picture 28">
            <a:extLst>
              <a:ext uri="{FF2B5EF4-FFF2-40B4-BE49-F238E27FC236}">
                <a16:creationId xmlns:a16="http://schemas.microsoft.com/office/drawing/2014/main" id="{1AA714DB-FDA3-8C45-A57A-B3D6ABBBFDD3}"/>
              </a:ext>
            </a:extLst>
          </p:cNvPr>
          <p:cNvPicPr>
            <a:picLocks noChangeAspect="1"/>
          </p:cNvPicPr>
          <p:nvPr/>
        </p:nvPicPr>
        <p:blipFill>
          <a:blip r:embed="rId2"/>
          <a:stretch>
            <a:fillRect/>
          </a:stretch>
        </p:blipFill>
        <p:spPr>
          <a:xfrm>
            <a:off x="6910182" y="4812535"/>
            <a:ext cx="1101983" cy="241300"/>
          </a:xfrm>
          <a:prstGeom prst="rect">
            <a:avLst/>
          </a:prstGeom>
        </p:spPr>
      </p:pic>
      <p:pic>
        <p:nvPicPr>
          <p:cNvPr id="30" name="Picture 29">
            <a:extLst>
              <a:ext uri="{FF2B5EF4-FFF2-40B4-BE49-F238E27FC236}">
                <a16:creationId xmlns:a16="http://schemas.microsoft.com/office/drawing/2014/main" id="{C5FB64D8-3348-BC4A-9154-F0052189341C}"/>
              </a:ext>
            </a:extLst>
          </p:cNvPr>
          <p:cNvPicPr>
            <a:picLocks noChangeAspect="1"/>
          </p:cNvPicPr>
          <p:nvPr/>
        </p:nvPicPr>
        <p:blipFill>
          <a:blip r:embed="rId2"/>
          <a:stretch>
            <a:fillRect/>
          </a:stretch>
        </p:blipFill>
        <p:spPr>
          <a:xfrm>
            <a:off x="6904683" y="3361271"/>
            <a:ext cx="1101983" cy="241300"/>
          </a:xfrm>
          <a:prstGeom prst="rect">
            <a:avLst/>
          </a:prstGeom>
        </p:spPr>
      </p:pic>
      <p:sp>
        <p:nvSpPr>
          <p:cNvPr id="31" name="Rounded Rectangle 30">
            <a:extLst>
              <a:ext uri="{FF2B5EF4-FFF2-40B4-BE49-F238E27FC236}">
                <a16:creationId xmlns:a16="http://schemas.microsoft.com/office/drawing/2014/main" id="{B64958CF-2C68-AA42-B739-65CC35685233}"/>
              </a:ext>
            </a:extLst>
          </p:cNvPr>
          <p:cNvSpPr/>
          <p:nvPr/>
        </p:nvSpPr>
        <p:spPr>
          <a:xfrm>
            <a:off x="4032174" y="1768509"/>
            <a:ext cx="1371600" cy="1291426"/>
          </a:xfrm>
          <a:prstGeom prst="round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ounded Rectangle 31">
            <a:extLst>
              <a:ext uri="{FF2B5EF4-FFF2-40B4-BE49-F238E27FC236}">
                <a16:creationId xmlns:a16="http://schemas.microsoft.com/office/drawing/2014/main" id="{1E55D449-2BCD-464A-904A-838128AE0D18}"/>
              </a:ext>
            </a:extLst>
          </p:cNvPr>
          <p:cNvSpPr/>
          <p:nvPr/>
        </p:nvSpPr>
        <p:spPr>
          <a:xfrm>
            <a:off x="4032174" y="3212335"/>
            <a:ext cx="1371600" cy="1291435"/>
          </a:xfrm>
          <a:prstGeom prst="round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Rounded Rectangle 32">
            <a:extLst>
              <a:ext uri="{FF2B5EF4-FFF2-40B4-BE49-F238E27FC236}">
                <a16:creationId xmlns:a16="http://schemas.microsoft.com/office/drawing/2014/main" id="{CA45E005-0269-D745-B2D1-141C392D994E}"/>
              </a:ext>
            </a:extLst>
          </p:cNvPr>
          <p:cNvSpPr/>
          <p:nvPr/>
        </p:nvSpPr>
        <p:spPr>
          <a:xfrm>
            <a:off x="4032174" y="4660135"/>
            <a:ext cx="1371600" cy="1291434"/>
          </a:xfrm>
          <a:prstGeom prst="round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Rounded Rectangle 33">
            <a:extLst>
              <a:ext uri="{FF2B5EF4-FFF2-40B4-BE49-F238E27FC236}">
                <a16:creationId xmlns:a16="http://schemas.microsoft.com/office/drawing/2014/main" id="{E5588D2B-0FE6-3A4A-B2B6-9AAC663CD7E3}"/>
              </a:ext>
            </a:extLst>
          </p:cNvPr>
          <p:cNvSpPr/>
          <p:nvPr/>
        </p:nvSpPr>
        <p:spPr>
          <a:xfrm>
            <a:off x="6743592" y="2471372"/>
            <a:ext cx="1442513" cy="1291426"/>
          </a:xfrm>
          <a:prstGeom prst="round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Rounded Rectangle 34">
            <a:extLst>
              <a:ext uri="{FF2B5EF4-FFF2-40B4-BE49-F238E27FC236}">
                <a16:creationId xmlns:a16="http://schemas.microsoft.com/office/drawing/2014/main" id="{3E2EFAC8-FE58-5F46-A34D-6D658253004E}"/>
              </a:ext>
            </a:extLst>
          </p:cNvPr>
          <p:cNvSpPr/>
          <p:nvPr/>
        </p:nvSpPr>
        <p:spPr>
          <a:xfrm>
            <a:off x="6746449" y="3957272"/>
            <a:ext cx="1439656" cy="1291426"/>
          </a:xfrm>
          <a:prstGeom prst="round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0B0984D2-6CCF-E24C-94DC-FF59C5C42107}"/>
              </a:ext>
            </a:extLst>
          </p:cNvPr>
          <p:cNvSpPr/>
          <p:nvPr/>
        </p:nvSpPr>
        <p:spPr>
          <a:xfrm>
            <a:off x="4108374" y="6198110"/>
            <a:ext cx="5384800" cy="369332"/>
          </a:xfrm>
          <a:prstGeom prst="rect">
            <a:avLst/>
          </a:prstGeom>
        </p:spPr>
        <p:txBody>
          <a:bodyPr wrap="square">
            <a:spAutoFit/>
          </a:bodyPr>
          <a:lstStyle/>
          <a:p>
            <a:pPr algn="ctr"/>
            <a:r>
              <a:rPr lang="en-US" dirty="0">
                <a:solidFill>
                  <a:srgbClr val="000000"/>
                </a:solidFill>
              </a:rPr>
              <a:t>A large job has tens of thousands of tasks!</a:t>
            </a:r>
          </a:p>
        </p:txBody>
      </p:sp>
      <p:sp>
        <p:nvSpPr>
          <p:cNvPr id="37" name="Rectangle 36">
            <a:extLst>
              <a:ext uri="{FF2B5EF4-FFF2-40B4-BE49-F238E27FC236}">
                <a16:creationId xmlns:a16="http://schemas.microsoft.com/office/drawing/2014/main" id="{DA0D74C5-8673-5F41-A021-52B8FCF449C2}"/>
              </a:ext>
            </a:extLst>
          </p:cNvPr>
          <p:cNvSpPr/>
          <p:nvPr/>
        </p:nvSpPr>
        <p:spPr>
          <a:xfrm>
            <a:off x="5143393" y="1473507"/>
            <a:ext cx="4572000" cy="369332"/>
          </a:xfrm>
          <a:prstGeom prst="rect">
            <a:avLst/>
          </a:prstGeom>
        </p:spPr>
        <p:txBody>
          <a:bodyPr>
            <a:spAutoFit/>
          </a:bodyPr>
          <a:lstStyle/>
          <a:p>
            <a:pPr algn="ctr"/>
            <a:r>
              <a:rPr lang="en-US" dirty="0">
                <a:solidFill>
                  <a:srgbClr val="000000"/>
                </a:solidFill>
              </a:rPr>
              <a:t>A task is an instance of an operator.</a:t>
            </a:r>
          </a:p>
        </p:txBody>
      </p:sp>
    </p:spTree>
    <p:extLst>
      <p:ext uri="{BB962C8B-B14F-4D97-AF65-F5344CB8AC3E}">
        <p14:creationId xmlns:p14="http://schemas.microsoft.com/office/powerpoint/2010/main" val="422706179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Basic RDD Transformation: </a:t>
            </a:r>
            <a:br>
              <a:rPr lang="en-US" dirty="0"/>
            </a:br>
            <a:r>
              <a:rPr lang="en-US" dirty="0"/>
              <a:t>Element-wise Transformation</a:t>
            </a:r>
          </a:p>
        </p:txBody>
      </p:sp>
      <p:graphicFrame>
        <p:nvGraphicFramePr>
          <p:cNvPr id="5" name="Content Placeholder 4"/>
          <p:cNvGraphicFramePr>
            <a:graphicFrameLocks noGrp="1"/>
          </p:cNvGraphicFramePr>
          <p:nvPr>
            <p:ph idx="1"/>
            <p:extLst/>
          </p:nvPr>
        </p:nvGraphicFramePr>
        <p:xfrm>
          <a:off x="1828800" y="1876425"/>
          <a:ext cx="8548688" cy="3850640"/>
        </p:xfrm>
        <a:graphic>
          <a:graphicData uri="http://schemas.openxmlformats.org/drawingml/2006/table">
            <a:tbl>
              <a:tblPr firstRow="1" bandRow="1">
                <a:tableStyleId>{EB344D84-9AFB-497E-A393-DC336BA19D2E}</a:tableStyleId>
              </a:tblPr>
              <a:tblGrid>
                <a:gridCol w="2977243">
                  <a:extLst>
                    <a:ext uri="{9D8B030D-6E8A-4147-A177-3AD203B41FA5}">
                      <a16:colId xmlns:a16="http://schemas.microsoft.com/office/drawing/2014/main" val="20000"/>
                    </a:ext>
                  </a:extLst>
                </a:gridCol>
                <a:gridCol w="5571445">
                  <a:extLst>
                    <a:ext uri="{9D8B030D-6E8A-4147-A177-3AD203B41FA5}">
                      <a16:colId xmlns:a16="http://schemas.microsoft.com/office/drawing/2014/main" val="20001"/>
                    </a:ext>
                  </a:extLst>
                </a:gridCol>
              </a:tblGrid>
              <a:tr h="370840">
                <a:tc>
                  <a:txBody>
                    <a:bodyPr/>
                    <a:lstStyle/>
                    <a:p>
                      <a:r>
                        <a:rPr lang="en-US" dirty="0"/>
                        <a:t>Transformation</a:t>
                      </a:r>
                    </a:p>
                  </a:txBody>
                  <a:tcPr/>
                </a:tc>
                <a:tc>
                  <a:txBody>
                    <a:bodyPr/>
                    <a:lstStyle/>
                    <a:p>
                      <a:r>
                        <a:rPr lang="en-US" dirty="0"/>
                        <a:t>Description</a:t>
                      </a:r>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sz="1800" b="1" kern="1200" dirty="0">
                          <a:solidFill>
                            <a:schemeClr val="dk1"/>
                          </a:solidFill>
                          <a:effectLst/>
                          <a:latin typeface="+mn-lt"/>
                          <a:ea typeface="+mn-ea"/>
                          <a:cs typeface="+mn-cs"/>
                        </a:rPr>
                        <a:t>map(</a:t>
                      </a:r>
                      <a:r>
                        <a:rPr lang="en-US" sz="1800" i="1" kern="1200" dirty="0" err="1">
                          <a:solidFill>
                            <a:schemeClr val="dk1"/>
                          </a:solidFill>
                          <a:effectLst/>
                          <a:latin typeface="+mn-lt"/>
                          <a:ea typeface="+mn-ea"/>
                          <a:cs typeface="+mn-cs"/>
                        </a:rPr>
                        <a:t>func</a:t>
                      </a:r>
                      <a:r>
                        <a:rPr lang="en-US" sz="1800" b="1" kern="1200" dirty="0">
                          <a:solidFill>
                            <a:schemeClr val="dk1"/>
                          </a:solidFill>
                          <a:effectLst/>
                          <a:latin typeface="+mn-lt"/>
                          <a:ea typeface="+mn-ea"/>
                          <a:cs typeface="+mn-cs"/>
                        </a:rPr>
                        <a:t>) </a:t>
                      </a:r>
                      <a:endParaRPr lang="en-US" dirty="0">
                        <a:effectLst/>
                      </a:endParaRPr>
                    </a:p>
                  </a:txBody>
                  <a:tcPr/>
                </a:tc>
                <a:tc>
                  <a:txBody>
                    <a:bodyPr/>
                    <a:lstStyle/>
                    <a:p>
                      <a:r>
                        <a:rPr lang="en-US" dirty="0"/>
                        <a:t>Apply a function to each element in the RDD and </a:t>
                      </a:r>
                      <a:br>
                        <a:rPr lang="en-US" dirty="0"/>
                      </a:br>
                      <a:r>
                        <a:rPr lang="en-US" dirty="0"/>
                        <a:t>return an RDD of the result</a:t>
                      </a:r>
                    </a:p>
                    <a:p>
                      <a:r>
                        <a:rPr lang="en-US" dirty="0"/>
                        <a:t>e.g.,</a:t>
                      </a:r>
                      <a:r>
                        <a:rPr lang="en-US" baseline="0" dirty="0"/>
                        <a:t> </a:t>
                      </a:r>
                      <a:r>
                        <a:rPr lang="en-US" baseline="0" dirty="0" err="1"/>
                        <a:t>rdd.map</a:t>
                      </a:r>
                      <a:r>
                        <a:rPr lang="en-US" baseline="0" dirty="0"/>
                        <a:t>(lambda x: x + 1)</a:t>
                      </a:r>
                      <a:endParaRPr lang="en-US" dirty="0"/>
                    </a:p>
                  </a:txBody>
                  <a:tcPr/>
                </a:tc>
                <a:extLst>
                  <a:ext uri="{0D108BD9-81ED-4DB2-BD59-A6C34878D82A}">
                    <a16:rowId xmlns:a16="http://schemas.microsoft.com/office/drawing/2014/main" val="10001"/>
                  </a:ext>
                </a:extLst>
              </a:tr>
              <a:tr h="370840">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sz="1800" b="1" kern="1200" dirty="0" err="1">
                          <a:solidFill>
                            <a:schemeClr val="dk1"/>
                          </a:solidFill>
                          <a:effectLst/>
                          <a:latin typeface="+mn-lt"/>
                          <a:ea typeface="+mn-ea"/>
                          <a:cs typeface="+mn-cs"/>
                        </a:rPr>
                        <a:t>flatMap</a:t>
                      </a:r>
                      <a:r>
                        <a:rPr lang="en-US" sz="1800" b="1" kern="1200" dirty="0">
                          <a:solidFill>
                            <a:schemeClr val="dk1"/>
                          </a:solidFill>
                          <a:effectLst/>
                          <a:latin typeface="+mn-lt"/>
                          <a:ea typeface="+mn-ea"/>
                          <a:cs typeface="+mn-cs"/>
                        </a:rPr>
                        <a:t>(</a:t>
                      </a:r>
                      <a:r>
                        <a:rPr lang="en-US" sz="1800" i="1" kern="1200" dirty="0" err="1">
                          <a:solidFill>
                            <a:schemeClr val="dk1"/>
                          </a:solidFill>
                          <a:effectLst/>
                          <a:latin typeface="+mn-lt"/>
                          <a:ea typeface="+mn-ea"/>
                          <a:cs typeface="+mn-cs"/>
                        </a:rPr>
                        <a:t>func</a:t>
                      </a:r>
                      <a:r>
                        <a:rPr lang="en-US" sz="1800" b="1" kern="1200" dirty="0">
                          <a:solidFill>
                            <a:schemeClr val="dk1"/>
                          </a:solidFill>
                          <a:effectLst/>
                          <a:latin typeface="+mn-lt"/>
                          <a:ea typeface="+mn-ea"/>
                          <a:cs typeface="+mn-cs"/>
                        </a:rPr>
                        <a:t>) </a:t>
                      </a:r>
                      <a:endParaRPr lang="en-US" dirty="0">
                        <a:effectLst/>
                      </a:endParaRPr>
                    </a:p>
                  </a:txBody>
                  <a:tcPr/>
                </a:tc>
                <a:tc>
                  <a:txBody>
                    <a:bodyPr/>
                    <a:lstStyle/>
                    <a:p>
                      <a:r>
                        <a:rPr lang="en-US" dirty="0"/>
                        <a:t>Apply a function to each element in the RDD and </a:t>
                      </a:r>
                      <a:br>
                        <a:rPr lang="en-US" dirty="0"/>
                      </a:br>
                      <a:r>
                        <a:rPr lang="en-US" dirty="0"/>
                        <a:t>return an RDD of the contents of the iterators </a:t>
                      </a:r>
                      <a:br>
                        <a:rPr lang="en-US" dirty="0"/>
                      </a:br>
                      <a:r>
                        <a:rPr lang="en-US" dirty="0"/>
                        <a:t>returned. Often</a:t>
                      </a:r>
                      <a:r>
                        <a:rPr lang="en-US" baseline="0" dirty="0"/>
                        <a:t> used to extract words</a:t>
                      </a:r>
                      <a:endParaRPr lang="en-US" dirty="0"/>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sz="1800" b="1" kern="1200" dirty="0">
                          <a:solidFill>
                            <a:schemeClr val="dk1"/>
                          </a:solidFill>
                          <a:effectLst/>
                          <a:latin typeface="+mn-lt"/>
                          <a:ea typeface="+mn-ea"/>
                          <a:cs typeface="+mn-cs"/>
                        </a:rPr>
                        <a:t>filter(</a:t>
                      </a:r>
                      <a:r>
                        <a:rPr lang="en-US" sz="1800" i="1" kern="1200" dirty="0" err="1">
                          <a:solidFill>
                            <a:schemeClr val="dk1"/>
                          </a:solidFill>
                          <a:effectLst/>
                          <a:latin typeface="+mn-lt"/>
                          <a:ea typeface="+mn-ea"/>
                          <a:cs typeface="+mn-cs"/>
                        </a:rPr>
                        <a:t>func</a:t>
                      </a:r>
                      <a:r>
                        <a:rPr lang="en-US" sz="1800" b="1" kern="1200" dirty="0">
                          <a:solidFill>
                            <a:schemeClr val="dk1"/>
                          </a:solidFill>
                          <a:effectLst/>
                          <a:latin typeface="+mn-lt"/>
                          <a:ea typeface="+mn-ea"/>
                          <a:cs typeface="+mn-cs"/>
                        </a:rPr>
                        <a:t>) </a:t>
                      </a:r>
                      <a:endParaRPr lang="en-US" dirty="0">
                        <a:effectLst/>
                      </a:endParaRPr>
                    </a:p>
                  </a:txBody>
                  <a:tcPr/>
                </a:tc>
                <a:tc>
                  <a:txBody>
                    <a:bodyPr/>
                    <a:lstStyle/>
                    <a:p>
                      <a:r>
                        <a:rPr lang="en-US" dirty="0"/>
                        <a:t>Return an RDD consisting of</a:t>
                      </a:r>
                      <a:r>
                        <a:rPr lang="en-US" baseline="0" dirty="0"/>
                        <a:t> only elements that </a:t>
                      </a:r>
                      <a:br>
                        <a:rPr lang="en-US" baseline="0" dirty="0"/>
                      </a:br>
                      <a:r>
                        <a:rPr lang="en-US" baseline="0" dirty="0"/>
                        <a:t>pass the condition passed to filter()</a:t>
                      </a:r>
                      <a:endParaRPr lang="en-US" dirty="0"/>
                    </a:p>
                  </a:txBody>
                  <a:tcPr/>
                </a:tc>
                <a:extLst>
                  <a:ext uri="{0D108BD9-81ED-4DB2-BD59-A6C34878D82A}">
                    <a16:rowId xmlns:a16="http://schemas.microsoft.com/office/drawing/2014/main" val="10003"/>
                  </a:ext>
                </a:extLst>
              </a:tr>
              <a:tr h="370840">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sz="1800" b="1" kern="1200" dirty="0">
                          <a:solidFill>
                            <a:schemeClr val="dk1"/>
                          </a:solidFill>
                          <a:effectLst/>
                          <a:latin typeface="+mn-lt"/>
                          <a:ea typeface="+mn-ea"/>
                          <a:cs typeface="+mn-cs"/>
                        </a:rPr>
                        <a:t>distinct() </a:t>
                      </a:r>
                      <a:endParaRPr lang="en-US" dirty="0">
                        <a:effectLst/>
                      </a:endParaRPr>
                    </a:p>
                  </a:txBody>
                  <a:tcPr/>
                </a:tc>
                <a:tc>
                  <a:txBody>
                    <a:bodyPr/>
                    <a:lstStyle/>
                    <a:p>
                      <a:r>
                        <a:rPr lang="en-US" dirty="0"/>
                        <a:t>Remove duplicates</a:t>
                      </a:r>
                    </a:p>
                  </a:txBody>
                  <a:tcPr/>
                </a:tc>
                <a:extLst>
                  <a:ext uri="{0D108BD9-81ED-4DB2-BD59-A6C34878D82A}">
                    <a16:rowId xmlns:a16="http://schemas.microsoft.com/office/drawing/2014/main" val="10004"/>
                  </a:ext>
                </a:extLst>
              </a:tr>
              <a:tr h="370840">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sz="1800" b="1" kern="1200" dirty="0">
                          <a:solidFill>
                            <a:schemeClr val="dk1"/>
                          </a:solidFill>
                          <a:effectLst/>
                          <a:latin typeface="+mn-lt"/>
                          <a:ea typeface="+mn-ea"/>
                          <a:cs typeface="+mn-cs"/>
                        </a:rPr>
                        <a:t>sample(</a:t>
                      </a:r>
                      <a:r>
                        <a:rPr lang="en-US" sz="1800" i="1" kern="1200" dirty="0" err="1">
                          <a:solidFill>
                            <a:schemeClr val="dk1"/>
                          </a:solidFill>
                          <a:effectLst/>
                          <a:latin typeface="+mn-lt"/>
                          <a:ea typeface="+mn-ea"/>
                          <a:cs typeface="+mn-cs"/>
                        </a:rPr>
                        <a:t>withReplacement</a:t>
                      </a:r>
                      <a:r>
                        <a:rPr lang="en-US" sz="1800" b="1" kern="1200" dirty="0">
                          <a:solidFill>
                            <a:schemeClr val="dk1"/>
                          </a:solidFill>
                          <a:effectLst/>
                          <a:latin typeface="+mn-lt"/>
                          <a:ea typeface="+mn-ea"/>
                          <a:cs typeface="+mn-cs"/>
                        </a:rPr>
                        <a:t>, </a:t>
                      </a:r>
                      <a:br>
                        <a:rPr lang="en-US" sz="1800" b="1" kern="1200" dirty="0">
                          <a:solidFill>
                            <a:schemeClr val="dk1"/>
                          </a:solidFill>
                          <a:effectLst/>
                          <a:latin typeface="+mn-lt"/>
                          <a:ea typeface="+mn-ea"/>
                          <a:cs typeface="+mn-cs"/>
                        </a:rPr>
                      </a:br>
                      <a:r>
                        <a:rPr lang="en-US" sz="1800" i="1" kern="1200" dirty="0">
                          <a:solidFill>
                            <a:schemeClr val="dk1"/>
                          </a:solidFill>
                          <a:effectLst/>
                          <a:latin typeface="+mn-lt"/>
                          <a:ea typeface="+mn-ea"/>
                          <a:cs typeface="+mn-cs"/>
                        </a:rPr>
                        <a:t>fraction</a:t>
                      </a:r>
                      <a:r>
                        <a:rPr lang="en-US" sz="1800" b="1" kern="1200" dirty="0">
                          <a:solidFill>
                            <a:schemeClr val="dk1"/>
                          </a:solidFill>
                          <a:effectLst/>
                          <a:latin typeface="+mn-lt"/>
                          <a:ea typeface="+mn-ea"/>
                          <a:cs typeface="+mn-cs"/>
                        </a:rPr>
                        <a:t>, [</a:t>
                      </a:r>
                      <a:r>
                        <a:rPr lang="en-US" sz="1800" i="1" kern="1200" dirty="0">
                          <a:solidFill>
                            <a:schemeClr val="dk1"/>
                          </a:solidFill>
                          <a:effectLst/>
                          <a:latin typeface="+mn-lt"/>
                          <a:ea typeface="+mn-ea"/>
                          <a:cs typeface="+mn-cs"/>
                        </a:rPr>
                        <a:t>seed]</a:t>
                      </a:r>
                      <a:r>
                        <a:rPr lang="en-US" sz="1800" b="1" kern="1200" dirty="0">
                          <a:solidFill>
                            <a:schemeClr val="dk1"/>
                          </a:solidFill>
                          <a:effectLst/>
                          <a:latin typeface="+mn-lt"/>
                          <a:ea typeface="+mn-ea"/>
                          <a:cs typeface="+mn-cs"/>
                        </a:rPr>
                        <a:t>) </a:t>
                      </a:r>
                      <a:endParaRPr lang="en-US" dirty="0">
                        <a:effectLst/>
                      </a:endParaRPr>
                    </a:p>
                  </a:txBody>
                  <a:tcPr/>
                </a:tc>
                <a:tc>
                  <a:txBody>
                    <a:bodyPr/>
                    <a:lstStyle/>
                    <a:p>
                      <a:r>
                        <a:rPr lang="en-US" dirty="0"/>
                        <a:t>Sample an RDD, with or without replacement</a:t>
                      </a:r>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203523461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map and </a:t>
            </a:r>
            <a:r>
              <a:rPr lang="en-US" dirty="0" err="1"/>
              <a:t>flatMap</a:t>
            </a:r>
            <a:endParaRPr lang="en-US" dirty="0"/>
          </a:p>
        </p:txBody>
      </p:sp>
      <p:sp>
        <p:nvSpPr>
          <p:cNvPr id="3" name="Content Placeholder 2"/>
          <p:cNvSpPr>
            <a:spLocks noGrp="1"/>
          </p:cNvSpPr>
          <p:nvPr>
            <p:ph idx="1"/>
          </p:nvPr>
        </p:nvSpPr>
        <p:spPr/>
        <p:txBody>
          <a:bodyPr>
            <a:noAutofit/>
          </a:bodyPr>
          <a:lstStyle/>
          <a:p>
            <a:r>
              <a:rPr lang="en-US" sz="2200" dirty="0"/>
              <a:t>rdd0: {1, 2, 3, 3}</a:t>
            </a:r>
          </a:p>
          <a:p>
            <a:r>
              <a:rPr lang="en-US" sz="2200" dirty="0"/>
              <a:t>rdd0.map(lambda x: x + 1): {2, 3, 4, 4}</a:t>
            </a:r>
          </a:p>
          <a:p>
            <a:endParaRPr lang="en-US" sz="2200" dirty="0"/>
          </a:p>
          <a:p>
            <a:r>
              <a:rPr lang="en-US" sz="2200" dirty="0"/>
              <a:t>rdd1: {”coffee panda”, “happy panda”, “happiest panda party”}</a:t>
            </a:r>
          </a:p>
          <a:p>
            <a:r>
              <a:rPr lang="en-US" sz="2200" dirty="0"/>
              <a:t>rdd1.map(tokenize) </a:t>
            </a:r>
            <a:br>
              <a:rPr lang="en-US" sz="2200" dirty="0"/>
            </a:br>
            <a:r>
              <a:rPr lang="en-US" sz="2200" dirty="0"/>
              <a:t>{[”coffee”, “panda”], [“happy”, “panda”], [“happiest”, “panda”, “party”]}</a:t>
            </a:r>
          </a:p>
          <a:p>
            <a:r>
              <a:rPr lang="en-US" sz="2200" dirty="0"/>
              <a:t>rdd1.flatMap(tokenize)</a:t>
            </a:r>
            <a:br>
              <a:rPr lang="en-US" sz="2200" dirty="0"/>
            </a:br>
            <a:r>
              <a:rPr lang="en-US" sz="2200" dirty="0"/>
              <a:t>{“coffee”, “panda”, “happy”, ”panda”, “happiest”, “panda”, “party”}</a:t>
            </a:r>
            <a:br>
              <a:rPr lang="en-US" sz="2200" dirty="0"/>
            </a:br>
            <a:r>
              <a:rPr lang="en-US" sz="2200" dirty="0"/>
              <a:t>// </a:t>
            </a:r>
            <a:r>
              <a:rPr lang="en-US" sz="2200" dirty="0" err="1"/>
              <a:t>flatMap</a:t>
            </a:r>
            <a:r>
              <a:rPr lang="en-US" sz="2200" dirty="0"/>
              <a:t>() flattens the iterators returned to it</a:t>
            </a:r>
            <a:br>
              <a:rPr lang="en-US" sz="2200" dirty="0"/>
            </a:br>
            <a:r>
              <a:rPr lang="en-US" sz="2200" dirty="0"/>
              <a:t>// so instead of ending up with an RDD of lists we have an </a:t>
            </a:r>
            <a:br>
              <a:rPr lang="en-US" sz="2200" dirty="0"/>
            </a:br>
            <a:r>
              <a:rPr lang="en-US" sz="2200" dirty="0"/>
              <a:t>// RDD of the elements in those lists</a:t>
            </a:r>
          </a:p>
        </p:txBody>
      </p:sp>
    </p:spTree>
    <p:extLst>
      <p:ext uri="{BB962C8B-B14F-4D97-AF65-F5344CB8AC3E}">
        <p14:creationId xmlns:p14="http://schemas.microsoft.com/office/powerpoint/2010/main" val="1709833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Two-RDD Transformations on RDDs:</a:t>
            </a:r>
            <a:br>
              <a:rPr lang="en-US" dirty="0"/>
            </a:br>
            <a:r>
              <a:rPr lang="en-US" dirty="0"/>
              <a:t>Pseudo Set Operations</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1992784869"/>
              </p:ext>
            </p:extLst>
          </p:nvPr>
        </p:nvGraphicFramePr>
        <p:xfrm>
          <a:off x="1821656" y="2179095"/>
          <a:ext cx="8548688" cy="2392680"/>
        </p:xfrm>
        <a:graphic>
          <a:graphicData uri="http://schemas.openxmlformats.org/drawingml/2006/table">
            <a:tbl>
              <a:tblPr firstRow="1" bandRow="1">
                <a:tableStyleId>{EB344D84-9AFB-497E-A393-DC336BA19D2E}</a:tableStyleId>
              </a:tblPr>
              <a:tblGrid>
                <a:gridCol w="2618014">
                  <a:extLst>
                    <a:ext uri="{9D8B030D-6E8A-4147-A177-3AD203B41FA5}">
                      <a16:colId xmlns:a16="http://schemas.microsoft.com/office/drawing/2014/main" val="20000"/>
                    </a:ext>
                  </a:extLst>
                </a:gridCol>
                <a:gridCol w="5930674">
                  <a:extLst>
                    <a:ext uri="{9D8B030D-6E8A-4147-A177-3AD203B41FA5}">
                      <a16:colId xmlns:a16="http://schemas.microsoft.com/office/drawing/2014/main" val="20001"/>
                    </a:ext>
                  </a:extLst>
                </a:gridCol>
              </a:tblGrid>
              <a:tr h="370840">
                <a:tc>
                  <a:txBody>
                    <a:bodyPr/>
                    <a:lstStyle/>
                    <a:p>
                      <a:r>
                        <a:rPr lang="en-US" dirty="0"/>
                        <a:t>Transformation</a:t>
                      </a:r>
                    </a:p>
                  </a:txBody>
                  <a:tcPr/>
                </a:tc>
                <a:tc>
                  <a:txBody>
                    <a:bodyPr/>
                    <a:lstStyle/>
                    <a:p>
                      <a:r>
                        <a:rPr lang="en-US" dirty="0"/>
                        <a:t>Description</a:t>
                      </a:r>
                    </a:p>
                  </a:txBody>
                  <a:tcPr/>
                </a:tc>
                <a:extLst>
                  <a:ext uri="{0D108BD9-81ED-4DB2-BD59-A6C34878D82A}">
                    <a16:rowId xmlns:a16="http://schemas.microsoft.com/office/drawing/2014/main" val="10000"/>
                  </a:ext>
                </a:extLst>
              </a:tr>
              <a:tr h="370840">
                <a:tc>
                  <a:txBody>
                    <a:bodyPr/>
                    <a:lstStyle/>
                    <a:p>
                      <a:r>
                        <a:rPr lang="en-US" dirty="0"/>
                        <a:t>union()</a:t>
                      </a:r>
                    </a:p>
                  </a:txBody>
                  <a:tcPr/>
                </a:tc>
                <a:tc>
                  <a:txBody>
                    <a:bodyPr/>
                    <a:lstStyle/>
                    <a:p>
                      <a:r>
                        <a:rPr lang="en-US" dirty="0"/>
                        <a:t>Produce an RDD containing element</a:t>
                      </a:r>
                      <a:r>
                        <a:rPr lang="en-US" baseline="0" dirty="0"/>
                        <a:t>s from both RDDs</a:t>
                      </a:r>
                    </a:p>
                    <a:p>
                      <a:r>
                        <a:rPr lang="en-US" baseline="0" dirty="0"/>
                        <a:t>e.g., </a:t>
                      </a:r>
                      <a:r>
                        <a:rPr lang="en-US" baseline="0" dirty="0" err="1"/>
                        <a:t>rdd.union</a:t>
                      </a:r>
                      <a:r>
                        <a:rPr lang="en-US" baseline="0" dirty="0"/>
                        <a:t>(other)</a:t>
                      </a:r>
                      <a:endParaRPr lang="en-US" dirty="0"/>
                    </a:p>
                  </a:txBody>
                  <a:tcPr/>
                </a:tc>
                <a:extLst>
                  <a:ext uri="{0D108BD9-81ED-4DB2-BD59-A6C34878D82A}">
                    <a16:rowId xmlns:a16="http://schemas.microsoft.com/office/drawing/2014/main" val="10001"/>
                  </a:ext>
                </a:extLst>
              </a:tr>
              <a:tr h="370840">
                <a:tc>
                  <a:txBody>
                    <a:bodyPr/>
                    <a:lstStyle/>
                    <a:p>
                      <a:r>
                        <a:rPr lang="en-US" dirty="0"/>
                        <a:t>intersection()</a:t>
                      </a:r>
                    </a:p>
                  </a:txBody>
                  <a:tcPr/>
                </a:tc>
                <a:tc>
                  <a:txBody>
                    <a:bodyPr/>
                    <a:lstStyle/>
                    <a:p>
                      <a:r>
                        <a:rPr lang="en-US" dirty="0"/>
                        <a:t>RDD containing only elements found in both RDDs</a:t>
                      </a:r>
                    </a:p>
                  </a:txBody>
                  <a:tcPr/>
                </a:tc>
                <a:extLst>
                  <a:ext uri="{0D108BD9-81ED-4DB2-BD59-A6C34878D82A}">
                    <a16:rowId xmlns:a16="http://schemas.microsoft.com/office/drawing/2014/main" val="10002"/>
                  </a:ext>
                </a:extLst>
              </a:tr>
              <a:tr h="370840">
                <a:tc>
                  <a:txBody>
                    <a:bodyPr/>
                    <a:lstStyle/>
                    <a:p>
                      <a:r>
                        <a:rPr lang="en-US" dirty="0"/>
                        <a:t>subtract()</a:t>
                      </a:r>
                    </a:p>
                  </a:txBody>
                  <a:tcPr/>
                </a:tc>
                <a:tc>
                  <a:txBody>
                    <a:bodyPr/>
                    <a:lstStyle/>
                    <a:p>
                      <a:r>
                        <a:rPr lang="en-US" dirty="0"/>
                        <a:t>Remove the contents of one RDD (e.g., remove </a:t>
                      </a:r>
                      <a:br>
                        <a:rPr lang="en-US" dirty="0"/>
                      </a:br>
                      <a:r>
                        <a:rPr lang="en-US" dirty="0"/>
                        <a:t>training</a:t>
                      </a:r>
                      <a:r>
                        <a:rPr lang="en-US" baseline="0" dirty="0"/>
                        <a:t> data)</a:t>
                      </a:r>
                      <a:endParaRPr lang="en-US" dirty="0"/>
                    </a:p>
                  </a:txBody>
                  <a:tcPr/>
                </a:tc>
                <a:extLst>
                  <a:ext uri="{0D108BD9-81ED-4DB2-BD59-A6C34878D82A}">
                    <a16:rowId xmlns:a16="http://schemas.microsoft.com/office/drawing/2014/main" val="10003"/>
                  </a:ext>
                </a:extLst>
              </a:tr>
              <a:tr h="370840">
                <a:tc>
                  <a:txBody>
                    <a:bodyPr/>
                    <a:lstStyle/>
                    <a:p>
                      <a:r>
                        <a:rPr lang="en-US" dirty="0" err="1"/>
                        <a:t>cartesian</a:t>
                      </a:r>
                      <a:r>
                        <a:rPr lang="en-US" dirty="0"/>
                        <a:t>()</a:t>
                      </a:r>
                    </a:p>
                  </a:txBody>
                  <a:tcPr/>
                </a:tc>
                <a:tc>
                  <a:txBody>
                    <a:bodyPr/>
                    <a:lstStyle/>
                    <a:p>
                      <a:r>
                        <a:rPr lang="en-US" dirty="0"/>
                        <a:t>Cartesian product with th</a:t>
                      </a:r>
                      <a:r>
                        <a:rPr lang="en-US" baseline="0" dirty="0"/>
                        <a:t>e other RDD</a:t>
                      </a:r>
                      <a:endParaRPr lang="en-US" dirty="0"/>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55767989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Pair RDDs</a:t>
            </a:r>
          </a:p>
        </p:txBody>
      </p:sp>
      <p:sp>
        <p:nvSpPr>
          <p:cNvPr id="3" name="Content Placeholder 2"/>
          <p:cNvSpPr>
            <a:spLocks noGrp="1"/>
          </p:cNvSpPr>
          <p:nvPr>
            <p:ph idx="1"/>
          </p:nvPr>
        </p:nvSpPr>
        <p:spPr/>
        <p:txBody>
          <a:bodyPr>
            <a:normAutofit lnSpcReduction="10000"/>
          </a:bodyPr>
          <a:lstStyle/>
          <a:p>
            <a:r>
              <a:rPr lang="en-US" dirty="0"/>
              <a:t>RDDs containing key/value pairs</a:t>
            </a:r>
          </a:p>
          <a:p>
            <a:r>
              <a:rPr lang="en-US" dirty="0"/>
              <a:t>Expose operations that allow you to act on each key </a:t>
            </a:r>
            <a:br>
              <a:rPr lang="en-US" dirty="0"/>
            </a:br>
            <a:r>
              <a:rPr lang="en-US" dirty="0"/>
              <a:t>in parallel or regroup data across the network</a:t>
            </a:r>
          </a:p>
          <a:p>
            <a:r>
              <a:rPr lang="en-US" dirty="0"/>
              <a:t>For example, </a:t>
            </a:r>
            <a:r>
              <a:rPr lang="en-US" dirty="0" err="1"/>
              <a:t>reduceByKey</a:t>
            </a:r>
            <a:r>
              <a:rPr lang="en-US" dirty="0"/>
              <a:t>() can aggregate data </a:t>
            </a:r>
            <a:br>
              <a:rPr lang="en-US" dirty="0"/>
            </a:br>
            <a:r>
              <a:rPr lang="en-US" dirty="0"/>
              <a:t>separately for each key, join() can merge two RDDs </a:t>
            </a:r>
            <a:br>
              <a:rPr lang="en-US" dirty="0"/>
            </a:br>
            <a:r>
              <a:rPr lang="en-US" dirty="0"/>
              <a:t>together by grouping elements with the same key</a:t>
            </a:r>
          </a:p>
          <a:p>
            <a:r>
              <a:rPr lang="en-US" dirty="0"/>
              <a:t>Creating Pair RDDs</a:t>
            </a:r>
          </a:p>
          <a:p>
            <a:pPr lvl="1"/>
            <a:r>
              <a:rPr lang="en-US" dirty="0"/>
              <a:t>Loading certain format files</a:t>
            </a:r>
          </a:p>
          <a:p>
            <a:pPr lvl="1"/>
            <a:r>
              <a:rPr lang="en-US" dirty="0"/>
              <a:t>The way to build key-value RDDs differs by language</a:t>
            </a:r>
          </a:p>
          <a:p>
            <a:pPr lvl="2"/>
            <a:r>
              <a:rPr lang="en-US" dirty="0"/>
              <a:t>RDD composed of tuples in Python</a:t>
            </a:r>
            <a:br>
              <a:rPr lang="en-US" dirty="0"/>
            </a:br>
            <a:r>
              <a:rPr lang="en-US" dirty="0"/>
              <a:t>E.g., pairs = </a:t>
            </a:r>
            <a:r>
              <a:rPr lang="en-US" dirty="0" err="1"/>
              <a:t>lines.map</a:t>
            </a:r>
            <a:r>
              <a:rPr lang="en-US" dirty="0"/>
              <a:t>(lambda x: (</a:t>
            </a:r>
            <a:r>
              <a:rPr lang="en-US" dirty="0" err="1"/>
              <a:t>x.split</a:t>
            </a:r>
            <a:r>
              <a:rPr lang="en-US" dirty="0"/>
              <a:t>(“ “)[0], x))</a:t>
            </a:r>
          </a:p>
        </p:txBody>
      </p:sp>
    </p:spTree>
    <p:extLst>
      <p:ext uri="{BB962C8B-B14F-4D97-AF65-F5344CB8AC3E}">
        <p14:creationId xmlns:p14="http://schemas.microsoft.com/office/powerpoint/2010/main" val="121436943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Transformations on one Pair RDD</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894962222"/>
              </p:ext>
            </p:extLst>
          </p:nvPr>
        </p:nvGraphicFramePr>
        <p:xfrm>
          <a:off x="1821656" y="1473062"/>
          <a:ext cx="8548688" cy="4963160"/>
        </p:xfrm>
        <a:graphic>
          <a:graphicData uri="http://schemas.openxmlformats.org/drawingml/2006/table">
            <a:tbl>
              <a:tblPr firstRow="1" bandRow="1">
                <a:tableStyleId>{EB344D84-9AFB-497E-A393-DC336BA19D2E}</a:tableStyleId>
              </a:tblPr>
              <a:tblGrid>
                <a:gridCol w="3165021">
                  <a:extLst>
                    <a:ext uri="{9D8B030D-6E8A-4147-A177-3AD203B41FA5}">
                      <a16:colId xmlns:a16="http://schemas.microsoft.com/office/drawing/2014/main" val="20000"/>
                    </a:ext>
                  </a:extLst>
                </a:gridCol>
                <a:gridCol w="5383667">
                  <a:extLst>
                    <a:ext uri="{9D8B030D-6E8A-4147-A177-3AD203B41FA5}">
                      <a16:colId xmlns:a16="http://schemas.microsoft.com/office/drawing/2014/main" val="20001"/>
                    </a:ext>
                  </a:extLst>
                </a:gridCol>
              </a:tblGrid>
              <a:tr h="370840">
                <a:tc>
                  <a:txBody>
                    <a:bodyPr/>
                    <a:lstStyle/>
                    <a:p>
                      <a:r>
                        <a:rPr lang="en-US" dirty="0"/>
                        <a:t>Transformation</a:t>
                      </a:r>
                    </a:p>
                  </a:txBody>
                  <a:tcPr/>
                </a:tc>
                <a:tc>
                  <a:txBody>
                    <a:bodyPr/>
                    <a:lstStyle/>
                    <a:p>
                      <a:r>
                        <a:rPr lang="en-US" dirty="0"/>
                        <a:t>Description</a:t>
                      </a:r>
                    </a:p>
                  </a:txBody>
                  <a:tcPr/>
                </a:tc>
                <a:extLst>
                  <a:ext uri="{0D108BD9-81ED-4DB2-BD59-A6C34878D82A}">
                    <a16:rowId xmlns:a16="http://schemas.microsoft.com/office/drawing/2014/main" val="10000"/>
                  </a:ext>
                </a:extLst>
              </a:tr>
              <a:tr h="370840">
                <a:tc>
                  <a:txBody>
                    <a:bodyPr/>
                    <a:lstStyle/>
                    <a:p>
                      <a:r>
                        <a:rPr lang="en-US" b="1" dirty="0" err="1"/>
                        <a:t>reduceByKey</a:t>
                      </a:r>
                      <a:r>
                        <a:rPr lang="en-US" b="1" dirty="0"/>
                        <a:t>(</a:t>
                      </a:r>
                      <a:r>
                        <a:rPr lang="en-US" b="1" dirty="0" err="1"/>
                        <a:t>func</a:t>
                      </a:r>
                      <a:r>
                        <a:rPr lang="en-US" b="1" dirty="0"/>
                        <a:t>)</a:t>
                      </a:r>
                    </a:p>
                  </a:txBody>
                  <a:tcPr/>
                </a:tc>
                <a:tc>
                  <a:txBody>
                    <a:bodyPr/>
                    <a:lstStyle/>
                    <a:p>
                      <a:r>
                        <a:rPr lang="en-US" dirty="0"/>
                        <a:t>Combine values with the same key</a:t>
                      </a:r>
                    </a:p>
                    <a:p>
                      <a:r>
                        <a:rPr lang="en-US" dirty="0"/>
                        <a:t>e.g., </a:t>
                      </a:r>
                      <a:r>
                        <a:rPr lang="en-US" dirty="0" err="1"/>
                        <a:t>rdd.reduceByKey</a:t>
                      </a:r>
                      <a:r>
                        <a:rPr lang="en-US" dirty="0"/>
                        <a:t>(lambda</a:t>
                      </a:r>
                      <a:r>
                        <a:rPr lang="en-US" baseline="0" dirty="0"/>
                        <a:t> </a:t>
                      </a:r>
                      <a:r>
                        <a:rPr lang="en-US" dirty="0"/>
                        <a:t>x, y: x +</a:t>
                      </a:r>
                      <a:r>
                        <a:rPr lang="en-US" baseline="0" dirty="0"/>
                        <a:t> y)</a:t>
                      </a:r>
                      <a:r>
                        <a:rPr lang="en-US" dirty="0"/>
                        <a:t> </a:t>
                      </a:r>
                    </a:p>
                  </a:txBody>
                  <a:tcPr/>
                </a:tc>
                <a:extLst>
                  <a:ext uri="{0D108BD9-81ED-4DB2-BD59-A6C34878D82A}">
                    <a16:rowId xmlns:a16="http://schemas.microsoft.com/office/drawing/2014/main" val="10001"/>
                  </a:ext>
                </a:extLst>
              </a:tr>
              <a:tr h="370840">
                <a:tc>
                  <a:txBody>
                    <a:bodyPr/>
                    <a:lstStyle/>
                    <a:p>
                      <a:r>
                        <a:rPr lang="en-US" b="1" dirty="0" err="1"/>
                        <a:t>groupByKey</a:t>
                      </a:r>
                      <a:r>
                        <a:rPr lang="en-US" b="1" dirty="0"/>
                        <a:t>()</a:t>
                      </a:r>
                    </a:p>
                  </a:txBody>
                  <a:tcPr/>
                </a:tc>
                <a:tc>
                  <a:txBody>
                    <a:bodyPr/>
                    <a:lstStyle/>
                    <a:p>
                      <a:r>
                        <a:rPr lang="en-US" dirty="0"/>
                        <a:t>Group values with the same key</a:t>
                      </a:r>
                    </a:p>
                  </a:txBody>
                  <a:tcPr/>
                </a:tc>
                <a:extLst>
                  <a:ext uri="{0D108BD9-81ED-4DB2-BD59-A6C34878D82A}">
                    <a16:rowId xmlns:a16="http://schemas.microsoft.com/office/drawing/2014/main" val="10002"/>
                  </a:ext>
                </a:extLst>
              </a:tr>
              <a:tr h="370840">
                <a:tc>
                  <a:txBody>
                    <a:bodyPr/>
                    <a:lstStyle/>
                    <a:p>
                      <a:r>
                        <a:rPr lang="en-US" b="1" dirty="0" err="1"/>
                        <a:t>combineByKey</a:t>
                      </a:r>
                      <a:r>
                        <a:rPr lang="en-US" b="1" dirty="0"/>
                        <a:t>(</a:t>
                      </a:r>
                      <a:r>
                        <a:rPr lang="en-US" b="1" dirty="0" err="1"/>
                        <a:t>createCombiner</a:t>
                      </a:r>
                      <a:r>
                        <a:rPr lang="en-US" b="1" dirty="0"/>
                        <a:t>,</a:t>
                      </a:r>
                      <a:r>
                        <a:rPr lang="en-US" b="1" baseline="0" dirty="0"/>
                        <a:t> </a:t>
                      </a:r>
                      <a:r>
                        <a:rPr lang="en-US" b="1" baseline="0" dirty="0" err="1"/>
                        <a:t>mergeValue</a:t>
                      </a:r>
                      <a:r>
                        <a:rPr lang="en-US" b="1" baseline="0" dirty="0"/>
                        <a:t>, </a:t>
                      </a:r>
                      <a:r>
                        <a:rPr lang="en-US" b="1" baseline="0" dirty="0" err="1"/>
                        <a:t>mergeCombiners</a:t>
                      </a:r>
                      <a:r>
                        <a:rPr lang="en-US" b="1" baseline="0" dirty="0"/>
                        <a:t>, </a:t>
                      </a:r>
                      <a:r>
                        <a:rPr lang="en-US" b="1" baseline="0" dirty="0" err="1"/>
                        <a:t>partitioner</a:t>
                      </a:r>
                      <a:r>
                        <a:rPr lang="en-US" b="1" baseline="0" dirty="0"/>
                        <a:t>)</a:t>
                      </a:r>
                      <a:endParaRPr lang="en-US" b="1" dirty="0"/>
                    </a:p>
                  </a:txBody>
                  <a:tcPr/>
                </a:tc>
                <a:tc>
                  <a:txBody>
                    <a:bodyPr/>
                    <a:lstStyle/>
                    <a:p>
                      <a:r>
                        <a:rPr lang="en-US" dirty="0"/>
                        <a:t>Combine values with the same key using a </a:t>
                      </a:r>
                      <a:br>
                        <a:rPr lang="en-US" dirty="0"/>
                      </a:br>
                      <a:r>
                        <a:rPr lang="en-US" dirty="0"/>
                        <a:t>different result type</a:t>
                      </a:r>
                    </a:p>
                  </a:txBody>
                  <a:tcPr/>
                </a:tc>
                <a:extLst>
                  <a:ext uri="{0D108BD9-81ED-4DB2-BD59-A6C34878D82A}">
                    <a16:rowId xmlns:a16="http://schemas.microsoft.com/office/drawing/2014/main" val="10003"/>
                  </a:ext>
                </a:extLst>
              </a:tr>
              <a:tr h="370840">
                <a:tc>
                  <a:txBody>
                    <a:bodyPr/>
                    <a:lstStyle/>
                    <a:p>
                      <a:r>
                        <a:rPr lang="en-US" b="1" dirty="0" err="1"/>
                        <a:t>mapValues</a:t>
                      </a:r>
                      <a:r>
                        <a:rPr lang="en-US" b="1" dirty="0"/>
                        <a:t>(</a:t>
                      </a:r>
                      <a:r>
                        <a:rPr lang="en-US" b="1" dirty="0" err="1"/>
                        <a:t>func</a:t>
                      </a:r>
                      <a:r>
                        <a:rPr lang="en-US" b="1" dirty="0"/>
                        <a:t>)</a:t>
                      </a:r>
                    </a:p>
                  </a:txBody>
                  <a:tcPr/>
                </a:tc>
                <a:tc>
                  <a:txBody>
                    <a:bodyPr/>
                    <a:lstStyle/>
                    <a:p>
                      <a:r>
                        <a:rPr lang="en-US" dirty="0"/>
                        <a:t>Apply a function to each value of a pair RDD </a:t>
                      </a:r>
                      <a:br>
                        <a:rPr lang="en-US" dirty="0"/>
                      </a:br>
                      <a:r>
                        <a:rPr lang="en-US" dirty="0"/>
                        <a:t>without changing</a:t>
                      </a:r>
                      <a:r>
                        <a:rPr lang="en-US" baseline="0" dirty="0"/>
                        <a:t> the key</a:t>
                      </a:r>
                      <a:endParaRPr lang="en-US" dirty="0"/>
                    </a:p>
                  </a:txBody>
                  <a:tcPr/>
                </a:tc>
                <a:extLst>
                  <a:ext uri="{0D108BD9-81ED-4DB2-BD59-A6C34878D82A}">
                    <a16:rowId xmlns:a16="http://schemas.microsoft.com/office/drawing/2014/main" val="10004"/>
                  </a:ext>
                </a:extLst>
              </a:tr>
              <a:tr h="370840">
                <a:tc>
                  <a:txBody>
                    <a:bodyPr/>
                    <a:lstStyle/>
                    <a:p>
                      <a:r>
                        <a:rPr lang="en-US" b="1" dirty="0" err="1"/>
                        <a:t>flatMapValues</a:t>
                      </a:r>
                      <a:r>
                        <a:rPr lang="en-US" b="1" dirty="0"/>
                        <a:t>(</a:t>
                      </a:r>
                      <a:r>
                        <a:rPr lang="en-US" b="1" dirty="0" err="1"/>
                        <a:t>func</a:t>
                      </a:r>
                      <a:r>
                        <a:rPr lang="en-US" b="1" dirty="0"/>
                        <a:t>)</a:t>
                      </a:r>
                    </a:p>
                  </a:txBody>
                  <a:tcPr/>
                </a:tc>
                <a:tc>
                  <a:txBody>
                    <a:bodyPr/>
                    <a:lstStyle/>
                    <a:p>
                      <a:r>
                        <a:rPr lang="en-US" dirty="0"/>
                        <a:t>Apply a function</a:t>
                      </a:r>
                      <a:r>
                        <a:rPr lang="en-US" baseline="0" dirty="0"/>
                        <a:t> that returns an iterator to each value of a pair RDD, and for each element returned, produce a key/value entry with the old key.</a:t>
                      </a:r>
                      <a:endParaRPr lang="en-US" dirty="0"/>
                    </a:p>
                  </a:txBody>
                  <a:tcPr/>
                </a:tc>
                <a:extLst>
                  <a:ext uri="{0D108BD9-81ED-4DB2-BD59-A6C34878D82A}">
                    <a16:rowId xmlns:a16="http://schemas.microsoft.com/office/drawing/2014/main" val="10005"/>
                  </a:ext>
                </a:extLst>
              </a:tr>
              <a:tr h="370840">
                <a:tc>
                  <a:txBody>
                    <a:bodyPr/>
                    <a:lstStyle/>
                    <a:p>
                      <a:r>
                        <a:rPr lang="en-US" b="1" dirty="0"/>
                        <a:t>keys()</a:t>
                      </a:r>
                    </a:p>
                  </a:txBody>
                  <a:tcPr/>
                </a:tc>
                <a:tc>
                  <a:txBody>
                    <a:bodyPr/>
                    <a:lstStyle/>
                    <a:p>
                      <a:r>
                        <a:rPr lang="en-US" dirty="0"/>
                        <a:t>Return</a:t>
                      </a:r>
                      <a:r>
                        <a:rPr lang="en-US" baseline="0" dirty="0"/>
                        <a:t> an RDD of just keys</a:t>
                      </a:r>
                      <a:endParaRPr lang="en-US" dirty="0"/>
                    </a:p>
                  </a:txBody>
                  <a:tcPr/>
                </a:tc>
                <a:extLst>
                  <a:ext uri="{0D108BD9-81ED-4DB2-BD59-A6C34878D82A}">
                    <a16:rowId xmlns:a16="http://schemas.microsoft.com/office/drawing/2014/main" val="10006"/>
                  </a:ext>
                </a:extLst>
              </a:tr>
              <a:tr h="370840">
                <a:tc>
                  <a:txBody>
                    <a:bodyPr/>
                    <a:lstStyle/>
                    <a:p>
                      <a:r>
                        <a:rPr lang="en-US" b="1" dirty="0"/>
                        <a:t>values()</a:t>
                      </a:r>
                    </a:p>
                  </a:txBody>
                  <a:tcPr/>
                </a:tc>
                <a:tc>
                  <a:txBody>
                    <a:bodyPr/>
                    <a:lstStyle/>
                    <a:p>
                      <a:r>
                        <a:rPr lang="en-US" dirty="0"/>
                        <a:t>Return an RDD of just the values</a:t>
                      </a:r>
                    </a:p>
                  </a:txBody>
                  <a:tcPr/>
                </a:tc>
                <a:extLst>
                  <a:ext uri="{0D108BD9-81ED-4DB2-BD59-A6C34878D82A}">
                    <a16:rowId xmlns:a16="http://schemas.microsoft.com/office/drawing/2014/main" val="10007"/>
                  </a:ext>
                </a:extLst>
              </a:tr>
              <a:tr h="370840">
                <a:tc>
                  <a:txBody>
                    <a:bodyPr/>
                    <a:lstStyle/>
                    <a:p>
                      <a:r>
                        <a:rPr lang="en-US" b="1" dirty="0" err="1"/>
                        <a:t>sortByKey</a:t>
                      </a:r>
                      <a:r>
                        <a:rPr lang="en-US" b="1" dirty="0"/>
                        <a:t>()</a:t>
                      </a:r>
                    </a:p>
                  </a:txBody>
                  <a:tcPr/>
                </a:tc>
                <a:tc>
                  <a:txBody>
                    <a:bodyPr/>
                    <a:lstStyle/>
                    <a:p>
                      <a:r>
                        <a:rPr lang="en-US" dirty="0"/>
                        <a:t>Return an RDD sorted by</a:t>
                      </a:r>
                      <a:r>
                        <a:rPr lang="en-US" baseline="0" dirty="0"/>
                        <a:t> the key</a:t>
                      </a:r>
                      <a:endParaRPr lang="en-US" dirty="0"/>
                    </a:p>
                  </a:txBody>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476227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Transformations on two Pair RDDs</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1608163114"/>
              </p:ext>
            </p:extLst>
          </p:nvPr>
        </p:nvGraphicFramePr>
        <p:xfrm>
          <a:off x="1821656" y="1976645"/>
          <a:ext cx="8548688" cy="3581400"/>
        </p:xfrm>
        <a:graphic>
          <a:graphicData uri="http://schemas.openxmlformats.org/drawingml/2006/table">
            <a:tbl>
              <a:tblPr firstRow="1" bandRow="1">
                <a:tableStyleId>{EB344D84-9AFB-497E-A393-DC336BA19D2E}</a:tableStyleId>
              </a:tblPr>
              <a:tblGrid>
                <a:gridCol w="2487386">
                  <a:extLst>
                    <a:ext uri="{9D8B030D-6E8A-4147-A177-3AD203B41FA5}">
                      <a16:colId xmlns:a16="http://schemas.microsoft.com/office/drawing/2014/main" val="20000"/>
                    </a:ext>
                  </a:extLst>
                </a:gridCol>
                <a:gridCol w="6061302">
                  <a:extLst>
                    <a:ext uri="{9D8B030D-6E8A-4147-A177-3AD203B41FA5}">
                      <a16:colId xmlns:a16="http://schemas.microsoft.com/office/drawing/2014/main" val="20001"/>
                    </a:ext>
                  </a:extLst>
                </a:gridCol>
              </a:tblGrid>
              <a:tr h="370840">
                <a:tc>
                  <a:txBody>
                    <a:bodyPr/>
                    <a:lstStyle/>
                    <a:p>
                      <a:r>
                        <a:rPr lang="en-US" dirty="0"/>
                        <a:t>Transformation</a:t>
                      </a:r>
                    </a:p>
                  </a:txBody>
                  <a:tcPr/>
                </a:tc>
                <a:tc>
                  <a:txBody>
                    <a:bodyPr/>
                    <a:lstStyle/>
                    <a:p>
                      <a:r>
                        <a:rPr lang="en-US" dirty="0"/>
                        <a:t>Description</a:t>
                      </a:r>
                    </a:p>
                  </a:txBody>
                  <a:tcPr/>
                </a:tc>
                <a:extLst>
                  <a:ext uri="{0D108BD9-81ED-4DB2-BD59-A6C34878D82A}">
                    <a16:rowId xmlns:a16="http://schemas.microsoft.com/office/drawing/2014/main" val="10000"/>
                  </a:ext>
                </a:extLst>
              </a:tr>
              <a:tr h="370840">
                <a:tc>
                  <a:txBody>
                    <a:bodyPr/>
                    <a:lstStyle/>
                    <a:p>
                      <a:r>
                        <a:rPr lang="en-US" b="1" dirty="0" err="1"/>
                        <a:t>subtractByKey</a:t>
                      </a:r>
                      <a:endParaRPr lang="en-US" b="1" dirty="0"/>
                    </a:p>
                  </a:txBody>
                  <a:tcPr/>
                </a:tc>
                <a:tc>
                  <a:txBody>
                    <a:bodyPr/>
                    <a:lstStyle/>
                    <a:p>
                      <a:r>
                        <a:rPr lang="en-US" dirty="0"/>
                        <a:t>Remove elements with a key present in the other RDD</a:t>
                      </a:r>
                    </a:p>
                  </a:txBody>
                  <a:tcPr/>
                </a:tc>
                <a:extLst>
                  <a:ext uri="{0D108BD9-81ED-4DB2-BD59-A6C34878D82A}">
                    <a16:rowId xmlns:a16="http://schemas.microsoft.com/office/drawing/2014/main" val="10001"/>
                  </a:ext>
                </a:extLst>
              </a:tr>
              <a:tr h="370840">
                <a:tc>
                  <a:txBody>
                    <a:bodyPr/>
                    <a:lstStyle/>
                    <a:p>
                      <a:r>
                        <a:rPr lang="en-US" b="1" dirty="0"/>
                        <a:t>join</a:t>
                      </a:r>
                    </a:p>
                  </a:txBody>
                  <a:tcPr/>
                </a:tc>
                <a:tc>
                  <a:txBody>
                    <a:bodyPr/>
                    <a:lstStyle/>
                    <a:p>
                      <a:r>
                        <a:rPr lang="en-US" dirty="0"/>
                        <a:t>Perform an inner join between two RDDs</a:t>
                      </a:r>
                    </a:p>
                  </a:txBody>
                  <a:tcPr/>
                </a:tc>
                <a:extLst>
                  <a:ext uri="{0D108BD9-81ED-4DB2-BD59-A6C34878D82A}">
                    <a16:rowId xmlns:a16="http://schemas.microsoft.com/office/drawing/2014/main" val="10002"/>
                  </a:ext>
                </a:extLst>
              </a:tr>
              <a:tr h="370840">
                <a:tc>
                  <a:txBody>
                    <a:bodyPr/>
                    <a:lstStyle/>
                    <a:p>
                      <a:r>
                        <a:rPr lang="en-US" b="1" dirty="0" err="1"/>
                        <a:t>rightOuterJoin</a:t>
                      </a:r>
                      <a:endParaRPr lang="en-US" b="1" dirty="0"/>
                    </a:p>
                  </a:txBody>
                  <a:tcPr/>
                </a:tc>
                <a:tc>
                  <a:txBody>
                    <a:bodyPr/>
                    <a:lstStyle/>
                    <a:p>
                      <a:r>
                        <a:rPr lang="en-US" dirty="0"/>
                        <a:t>Perform a join between two RDDs where the key must be present in the other RDD</a:t>
                      </a:r>
                    </a:p>
                    <a:p>
                      <a:r>
                        <a:rPr lang="en-US" dirty="0"/>
                        <a:t>e.g., </a:t>
                      </a:r>
                      <a:r>
                        <a:rPr lang="en-US" dirty="0" err="1"/>
                        <a:t>rdd.rightOuterJoin</a:t>
                      </a:r>
                      <a:r>
                        <a:rPr lang="en-US" dirty="0"/>
                        <a:t>(other)</a:t>
                      </a:r>
                    </a:p>
                  </a:txBody>
                  <a:tcPr/>
                </a:tc>
                <a:extLst>
                  <a:ext uri="{0D108BD9-81ED-4DB2-BD59-A6C34878D82A}">
                    <a16:rowId xmlns:a16="http://schemas.microsoft.com/office/drawing/2014/main" val="10003"/>
                  </a:ext>
                </a:extLst>
              </a:tr>
              <a:tr h="370840">
                <a:tc>
                  <a:txBody>
                    <a:bodyPr/>
                    <a:lstStyle/>
                    <a:p>
                      <a:r>
                        <a:rPr lang="en-US" b="1" dirty="0" err="1"/>
                        <a:t>leftOuterJoin</a:t>
                      </a:r>
                      <a:endParaRPr lang="en-US" b="1" dirty="0"/>
                    </a:p>
                  </a:txBody>
                  <a:tcPr/>
                </a:tc>
                <a:tc>
                  <a:txBody>
                    <a:bodyPr/>
                    <a:lstStyle/>
                    <a:p>
                      <a:r>
                        <a:rPr lang="en-US" dirty="0"/>
                        <a:t>Perform</a:t>
                      </a:r>
                      <a:r>
                        <a:rPr lang="en-US" baseline="0" dirty="0"/>
                        <a:t> a join between two RDDs where the key must be present in the first RDD</a:t>
                      </a:r>
                    </a:p>
                    <a:p>
                      <a:r>
                        <a:rPr lang="en-US" baseline="0" dirty="0"/>
                        <a:t>e.g., </a:t>
                      </a:r>
                      <a:r>
                        <a:rPr lang="en-US" baseline="0" dirty="0" err="1"/>
                        <a:t>rdd.leftOuterJoin</a:t>
                      </a:r>
                      <a:r>
                        <a:rPr lang="en-US" baseline="0" dirty="0"/>
                        <a:t>(other)</a:t>
                      </a:r>
                      <a:endParaRPr lang="en-US" dirty="0"/>
                    </a:p>
                  </a:txBody>
                  <a:tcPr/>
                </a:tc>
                <a:extLst>
                  <a:ext uri="{0D108BD9-81ED-4DB2-BD59-A6C34878D82A}">
                    <a16:rowId xmlns:a16="http://schemas.microsoft.com/office/drawing/2014/main" val="10004"/>
                  </a:ext>
                </a:extLst>
              </a:tr>
              <a:tr h="370840">
                <a:tc>
                  <a:txBody>
                    <a:bodyPr/>
                    <a:lstStyle/>
                    <a:p>
                      <a:r>
                        <a:rPr lang="en-US" b="1" dirty="0" err="1"/>
                        <a:t>cogroup</a:t>
                      </a:r>
                      <a:endParaRPr lang="en-US" b="1" dirty="0"/>
                    </a:p>
                  </a:txBody>
                  <a:tcPr/>
                </a:tc>
                <a:tc>
                  <a:txBody>
                    <a:bodyPr/>
                    <a:lstStyle/>
                    <a:p>
                      <a:r>
                        <a:rPr lang="en-US" dirty="0"/>
                        <a:t>Group data from both RDDs sharing the same key</a:t>
                      </a:r>
                    </a:p>
                    <a:p>
                      <a:r>
                        <a:rPr lang="en-US" dirty="0"/>
                        <a:t>e.g., </a:t>
                      </a:r>
                      <a:r>
                        <a:rPr lang="en-US" dirty="0" err="1"/>
                        <a:t>rdd.cogroup</a:t>
                      </a:r>
                      <a:r>
                        <a:rPr lang="en-US" dirty="0"/>
                        <a:t>(other)</a:t>
                      </a:r>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86149139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 Simple Spark Program</a:t>
            </a:r>
          </a:p>
        </p:txBody>
      </p:sp>
      <p:sp>
        <p:nvSpPr>
          <p:cNvPr id="3" name="Content Placeholder 2"/>
          <p:cNvSpPr>
            <a:spLocks noGrp="1"/>
          </p:cNvSpPr>
          <p:nvPr>
            <p:ph idx="1"/>
          </p:nvPr>
        </p:nvSpPr>
        <p:spPr/>
        <p:txBody>
          <a:bodyPr/>
          <a:lstStyle/>
          <a:p>
            <a:pPr marL="0" indent="0">
              <a:buNone/>
            </a:pPr>
            <a:r>
              <a:rPr lang="en-US" sz="1800" b="1" dirty="0">
                <a:solidFill>
                  <a:prstClr val="black"/>
                </a:solidFill>
                <a:latin typeface="Courier" charset="0"/>
                <a:ea typeface="Courier" charset="0"/>
                <a:cs typeface="Courier" charset="0"/>
              </a:rPr>
              <a:t># Creating an RDD of strings with </a:t>
            </a:r>
            <a:r>
              <a:rPr lang="en-US" sz="1800" b="1" dirty="0" err="1">
                <a:solidFill>
                  <a:prstClr val="black"/>
                </a:solidFill>
                <a:latin typeface="Courier" charset="0"/>
                <a:ea typeface="Courier" charset="0"/>
                <a:cs typeface="Courier" charset="0"/>
              </a:rPr>
              <a:t>textFile</a:t>
            </a:r>
            <a:r>
              <a:rPr lang="en-US" sz="1800" b="1" dirty="0">
                <a:solidFill>
                  <a:prstClr val="black"/>
                </a:solidFill>
                <a:latin typeface="Courier" charset="0"/>
                <a:ea typeface="Courier" charset="0"/>
                <a:cs typeface="Courier" charset="0"/>
              </a:rPr>
              <a:t>()</a:t>
            </a:r>
          </a:p>
          <a:p>
            <a:pPr marL="0" indent="0">
              <a:buNone/>
            </a:pPr>
            <a:r>
              <a:rPr lang="en-US" sz="1800" b="1" dirty="0">
                <a:solidFill>
                  <a:prstClr val="black"/>
                </a:solidFill>
                <a:latin typeface="Courier" charset="0"/>
                <a:ea typeface="Courier" charset="0"/>
                <a:cs typeface="Courier" charset="0"/>
              </a:rPr>
              <a:t>&gt;&gt;&gt; lines = </a:t>
            </a:r>
            <a:r>
              <a:rPr lang="en-US" sz="1800" b="1" dirty="0" err="1">
                <a:solidFill>
                  <a:prstClr val="black"/>
                </a:solidFill>
                <a:latin typeface="Courier" charset="0"/>
                <a:ea typeface="Courier" charset="0"/>
                <a:cs typeface="Courier" charset="0"/>
              </a:rPr>
              <a:t>sc.textFile</a:t>
            </a:r>
            <a:r>
              <a:rPr lang="en-US" sz="1800" b="1" dirty="0">
                <a:solidFill>
                  <a:prstClr val="black"/>
                </a:solidFill>
                <a:latin typeface="Courier" charset="0"/>
                <a:ea typeface="Courier" charset="0"/>
                <a:cs typeface="Courier" charset="0"/>
              </a:rPr>
              <a:t>(“</a:t>
            </a:r>
            <a:r>
              <a:rPr lang="en-US" sz="1800" b="1" dirty="0" err="1">
                <a:solidFill>
                  <a:prstClr val="black"/>
                </a:solidFill>
                <a:latin typeface="Courier" charset="0"/>
                <a:ea typeface="Courier" charset="0"/>
                <a:cs typeface="Courier" charset="0"/>
              </a:rPr>
              <a:t>README.md</a:t>
            </a:r>
            <a:r>
              <a:rPr lang="en-US" sz="1800" b="1" dirty="0">
                <a:solidFill>
                  <a:prstClr val="black"/>
                </a:solidFill>
                <a:latin typeface="Courier" charset="0"/>
                <a:ea typeface="Courier" charset="0"/>
                <a:cs typeface="Courier" charset="0"/>
              </a:rPr>
              <a:t>”)</a:t>
            </a:r>
          </a:p>
          <a:p>
            <a:pPr marL="0" indent="0">
              <a:buNone/>
            </a:pPr>
            <a:endParaRPr lang="en-US" sz="1800" b="1" dirty="0">
              <a:solidFill>
                <a:prstClr val="black"/>
              </a:solidFill>
              <a:latin typeface="Courier" charset="0"/>
              <a:ea typeface="Courier" charset="0"/>
              <a:cs typeface="Courier" charset="0"/>
            </a:endParaRPr>
          </a:p>
          <a:p>
            <a:pPr marL="0" indent="0">
              <a:buNone/>
            </a:pPr>
            <a:r>
              <a:rPr lang="en-US" sz="1800" b="1" dirty="0">
                <a:solidFill>
                  <a:prstClr val="black"/>
                </a:solidFill>
                <a:latin typeface="Courier" charset="0"/>
                <a:ea typeface="Courier" charset="0"/>
                <a:cs typeface="Courier" charset="0"/>
              </a:rPr>
              <a:t># Calling the filter() transformation</a:t>
            </a:r>
          </a:p>
          <a:p>
            <a:pPr marL="0" indent="0">
              <a:buNone/>
            </a:pPr>
            <a:r>
              <a:rPr lang="en-US" sz="1800" b="1" dirty="0">
                <a:solidFill>
                  <a:prstClr val="black"/>
                </a:solidFill>
                <a:latin typeface="Courier" charset="0"/>
                <a:ea typeface="Courier" charset="0"/>
                <a:cs typeface="Courier" charset="0"/>
              </a:rPr>
              <a:t>&gt;&gt;&gt; </a:t>
            </a:r>
            <a:r>
              <a:rPr lang="en-US" sz="1800" b="1" dirty="0" err="1">
                <a:solidFill>
                  <a:prstClr val="black"/>
                </a:solidFill>
                <a:latin typeface="Courier" charset="0"/>
                <a:ea typeface="Courier" charset="0"/>
                <a:cs typeface="Courier" charset="0"/>
              </a:rPr>
              <a:t>sparkLines</a:t>
            </a:r>
            <a:r>
              <a:rPr lang="en-US" sz="1800" b="1" dirty="0">
                <a:solidFill>
                  <a:prstClr val="black"/>
                </a:solidFill>
                <a:latin typeface="Courier" charset="0"/>
                <a:ea typeface="Courier" charset="0"/>
                <a:cs typeface="Courier" charset="0"/>
              </a:rPr>
              <a:t> = </a:t>
            </a:r>
            <a:r>
              <a:rPr lang="en-US" sz="1800" b="1" dirty="0" err="1">
                <a:solidFill>
                  <a:prstClr val="black"/>
                </a:solidFill>
                <a:latin typeface="Courier" charset="0"/>
                <a:ea typeface="Courier" charset="0"/>
                <a:cs typeface="Courier" charset="0"/>
              </a:rPr>
              <a:t>lines.filter</a:t>
            </a:r>
            <a:r>
              <a:rPr lang="en-US" sz="1800" b="1" dirty="0">
                <a:solidFill>
                  <a:prstClr val="black"/>
                </a:solidFill>
                <a:latin typeface="Courier" charset="0"/>
                <a:ea typeface="Courier" charset="0"/>
                <a:cs typeface="Courier" charset="0"/>
              </a:rPr>
              <a:t>(lambda line: “Spark” in line)</a:t>
            </a:r>
            <a:br>
              <a:rPr lang="en-US" sz="1800" b="1" dirty="0">
                <a:solidFill>
                  <a:prstClr val="black"/>
                </a:solidFill>
                <a:latin typeface="Courier" charset="0"/>
                <a:ea typeface="Courier" charset="0"/>
                <a:cs typeface="Courier" charset="0"/>
              </a:rPr>
            </a:br>
            <a:endParaRPr lang="en-US" sz="1800" b="1" dirty="0">
              <a:solidFill>
                <a:prstClr val="black"/>
              </a:solidFill>
              <a:latin typeface="Courier" charset="0"/>
              <a:ea typeface="Courier" charset="0"/>
              <a:cs typeface="Courier" charset="0"/>
            </a:endParaRPr>
          </a:p>
          <a:p>
            <a:pPr marL="0" indent="0">
              <a:buNone/>
            </a:pPr>
            <a:r>
              <a:rPr lang="en-US" sz="1800" b="1" dirty="0">
                <a:solidFill>
                  <a:prstClr val="black"/>
                </a:solidFill>
                <a:latin typeface="Courier" charset="0"/>
                <a:ea typeface="Courier" charset="0"/>
                <a:cs typeface="Courier" charset="0"/>
              </a:rPr>
              <a:t># Calling the first() action</a:t>
            </a:r>
          </a:p>
          <a:p>
            <a:pPr marL="0" indent="0">
              <a:buNone/>
            </a:pPr>
            <a:r>
              <a:rPr lang="en-US" sz="1800" b="1" dirty="0">
                <a:solidFill>
                  <a:prstClr val="black"/>
                </a:solidFill>
                <a:latin typeface="Courier" charset="0"/>
                <a:ea typeface="Courier" charset="0"/>
                <a:cs typeface="Courier" charset="0"/>
              </a:rPr>
              <a:t>&gt;&gt;&gt; </a:t>
            </a:r>
            <a:r>
              <a:rPr lang="en-US" sz="1800" b="1" dirty="0" err="1">
                <a:solidFill>
                  <a:prstClr val="black"/>
                </a:solidFill>
                <a:latin typeface="Courier" charset="0"/>
                <a:ea typeface="Courier" charset="0"/>
                <a:cs typeface="Courier" charset="0"/>
              </a:rPr>
              <a:t>sparkLines.first</a:t>
            </a:r>
            <a:r>
              <a:rPr lang="en-US" sz="1800" b="1" dirty="0">
                <a:solidFill>
                  <a:prstClr val="black"/>
                </a:solidFill>
                <a:latin typeface="Courier" charset="0"/>
                <a:ea typeface="Courier" charset="0"/>
                <a:cs typeface="Courier" charset="0"/>
              </a:rPr>
              <a:t>()</a:t>
            </a:r>
            <a:br>
              <a:rPr lang="en-US" sz="1800" b="1" dirty="0">
                <a:solidFill>
                  <a:prstClr val="black"/>
                </a:solidFill>
                <a:latin typeface="Courier" charset="0"/>
                <a:ea typeface="Courier" charset="0"/>
                <a:cs typeface="Courier" charset="0"/>
              </a:rPr>
            </a:br>
            <a:r>
              <a:rPr lang="en-US" sz="1800" b="1" dirty="0">
                <a:solidFill>
                  <a:prstClr val="black"/>
                </a:solidFill>
                <a:latin typeface="Courier" charset="0"/>
                <a:ea typeface="Courier" charset="0"/>
                <a:cs typeface="Courier" charset="0"/>
              </a:rPr>
              <a:t>u’# Apache Spark’</a:t>
            </a:r>
          </a:p>
        </p:txBody>
      </p:sp>
      <p:sp>
        <p:nvSpPr>
          <p:cNvPr id="5" name="Rectangle 4"/>
          <p:cNvSpPr/>
          <p:nvPr/>
        </p:nvSpPr>
        <p:spPr>
          <a:xfrm>
            <a:off x="838200" y="3896139"/>
            <a:ext cx="8245928" cy="1019555"/>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2286992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Actions</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2870436884"/>
              </p:ext>
            </p:extLst>
          </p:nvPr>
        </p:nvGraphicFramePr>
        <p:xfrm>
          <a:off x="1722782" y="1690688"/>
          <a:ext cx="8548688" cy="4130040"/>
        </p:xfrm>
        <a:graphic>
          <a:graphicData uri="http://schemas.openxmlformats.org/drawingml/2006/table">
            <a:tbl>
              <a:tblPr firstRow="1" bandRow="1">
                <a:tableStyleId>{EB344D84-9AFB-497E-A393-DC336BA19D2E}</a:tableStyleId>
              </a:tblPr>
              <a:tblGrid>
                <a:gridCol w="1981200">
                  <a:extLst>
                    <a:ext uri="{9D8B030D-6E8A-4147-A177-3AD203B41FA5}">
                      <a16:colId xmlns:a16="http://schemas.microsoft.com/office/drawing/2014/main" val="20000"/>
                    </a:ext>
                  </a:extLst>
                </a:gridCol>
                <a:gridCol w="6567488">
                  <a:extLst>
                    <a:ext uri="{9D8B030D-6E8A-4147-A177-3AD203B41FA5}">
                      <a16:colId xmlns:a16="http://schemas.microsoft.com/office/drawing/2014/main" val="20001"/>
                    </a:ext>
                  </a:extLst>
                </a:gridCol>
              </a:tblGrid>
              <a:tr h="370840">
                <a:tc>
                  <a:txBody>
                    <a:bodyPr/>
                    <a:lstStyle/>
                    <a:p>
                      <a:r>
                        <a:rPr lang="en-US" dirty="0"/>
                        <a:t>Action</a:t>
                      </a:r>
                    </a:p>
                  </a:txBody>
                  <a:tcPr/>
                </a:tc>
                <a:tc>
                  <a:txBody>
                    <a:bodyPr/>
                    <a:lstStyle/>
                    <a:p>
                      <a:r>
                        <a:rPr lang="en-US" dirty="0"/>
                        <a:t>Description</a:t>
                      </a:r>
                    </a:p>
                  </a:txBody>
                  <a:tcPr/>
                </a:tc>
                <a:extLst>
                  <a:ext uri="{0D108BD9-81ED-4DB2-BD59-A6C34878D82A}">
                    <a16:rowId xmlns:a16="http://schemas.microsoft.com/office/drawing/2014/main" val="10000"/>
                  </a:ext>
                </a:extLst>
              </a:tr>
              <a:tr h="370840">
                <a:tc>
                  <a:txBody>
                    <a:bodyPr/>
                    <a:lstStyle/>
                    <a:p>
                      <a:r>
                        <a:rPr lang="en-US" sz="1800" b="1" kern="1200" dirty="0">
                          <a:solidFill>
                            <a:schemeClr val="dk1"/>
                          </a:solidFill>
                          <a:effectLst/>
                          <a:latin typeface="+mn-lt"/>
                          <a:ea typeface="+mn-ea"/>
                          <a:cs typeface="+mn-cs"/>
                        </a:rPr>
                        <a:t>collect() </a:t>
                      </a:r>
                      <a:endParaRPr lang="en-US" dirty="0">
                        <a:effectLst/>
                      </a:endParaRPr>
                    </a:p>
                  </a:txBody>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sz="1800" kern="1200" dirty="0">
                          <a:solidFill>
                            <a:schemeClr val="dk1"/>
                          </a:solidFill>
                          <a:effectLst/>
                          <a:latin typeface="+mn-lt"/>
                          <a:ea typeface="+mn-ea"/>
                          <a:cs typeface="+mn-cs"/>
                        </a:rPr>
                        <a:t>return all the elements of the dataset as an array at the </a:t>
                      </a:r>
                      <a:br>
                        <a:rPr lang="en-US" sz="1800" kern="1200" dirty="0">
                          <a:solidFill>
                            <a:schemeClr val="dk1"/>
                          </a:solidFill>
                          <a:effectLst/>
                          <a:latin typeface="+mn-lt"/>
                          <a:ea typeface="+mn-ea"/>
                          <a:cs typeface="+mn-cs"/>
                        </a:rPr>
                      </a:br>
                      <a:r>
                        <a:rPr lang="en-US" sz="1800" kern="1200" dirty="0">
                          <a:solidFill>
                            <a:schemeClr val="dk1"/>
                          </a:solidFill>
                          <a:effectLst/>
                          <a:latin typeface="+mn-lt"/>
                          <a:ea typeface="+mn-ea"/>
                          <a:cs typeface="+mn-cs"/>
                        </a:rPr>
                        <a:t>driver program – usually useful after a filter or other </a:t>
                      </a:r>
                      <a:br>
                        <a:rPr lang="en-US" sz="1800" kern="1200" dirty="0">
                          <a:solidFill>
                            <a:schemeClr val="dk1"/>
                          </a:solidFill>
                          <a:effectLst/>
                          <a:latin typeface="+mn-lt"/>
                          <a:ea typeface="+mn-ea"/>
                          <a:cs typeface="+mn-cs"/>
                        </a:rPr>
                      </a:br>
                      <a:r>
                        <a:rPr lang="en-US" sz="1800" kern="1200" dirty="0">
                          <a:solidFill>
                            <a:schemeClr val="dk1"/>
                          </a:solidFill>
                          <a:effectLst/>
                          <a:latin typeface="+mn-lt"/>
                          <a:ea typeface="+mn-ea"/>
                          <a:cs typeface="+mn-cs"/>
                        </a:rPr>
                        <a:t>operation that returns a sufficiently small subset of the data </a:t>
                      </a:r>
                      <a:endParaRPr lang="en-US" dirty="0">
                        <a:effectLst/>
                      </a:endParaRPr>
                    </a:p>
                  </a:txBody>
                  <a:tcPr/>
                </a:tc>
                <a:extLst>
                  <a:ext uri="{0D108BD9-81ED-4DB2-BD59-A6C34878D82A}">
                    <a16:rowId xmlns:a16="http://schemas.microsoft.com/office/drawing/2014/main" val="10001"/>
                  </a:ext>
                </a:extLst>
              </a:tr>
              <a:tr h="370840">
                <a:tc>
                  <a:txBody>
                    <a:bodyPr/>
                    <a:lstStyle/>
                    <a:p>
                      <a:r>
                        <a:rPr lang="en-US" sz="1800" b="1" kern="1200" dirty="0">
                          <a:solidFill>
                            <a:schemeClr val="dk1"/>
                          </a:solidFill>
                          <a:effectLst/>
                          <a:latin typeface="+mn-lt"/>
                          <a:ea typeface="+mn-ea"/>
                          <a:cs typeface="+mn-cs"/>
                        </a:rPr>
                        <a:t>count() </a:t>
                      </a:r>
                      <a:endParaRPr lang="en-US" dirty="0">
                        <a:effectLst/>
                      </a:endParaRPr>
                    </a:p>
                  </a:txBody>
                  <a:tcPr/>
                </a:tc>
                <a:tc>
                  <a:txBody>
                    <a:bodyPr/>
                    <a:lstStyle/>
                    <a:p>
                      <a:r>
                        <a:rPr lang="en-US" sz="1800" kern="1200" dirty="0">
                          <a:solidFill>
                            <a:schemeClr val="dk1"/>
                          </a:solidFill>
                          <a:effectLst/>
                          <a:latin typeface="+mn-lt"/>
                          <a:ea typeface="+mn-ea"/>
                          <a:cs typeface="+mn-cs"/>
                        </a:rPr>
                        <a:t>return the number of elements in the dataset </a:t>
                      </a:r>
                      <a:endParaRPr lang="en-US" dirty="0">
                        <a:effectLst/>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sz="1800" b="1" kern="1200" dirty="0">
                          <a:solidFill>
                            <a:schemeClr val="dk1"/>
                          </a:solidFill>
                          <a:effectLst/>
                          <a:latin typeface="+mn-lt"/>
                          <a:ea typeface="+mn-ea"/>
                          <a:cs typeface="+mn-cs"/>
                        </a:rPr>
                        <a:t>first() </a:t>
                      </a:r>
                      <a:endParaRPr lang="en-US" dirty="0">
                        <a:effectLst/>
                      </a:endParaRPr>
                    </a:p>
                  </a:txBody>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sz="1800" kern="1200" dirty="0">
                          <a:solidFill>
                            <a:schemeClr val="dk1"/>
                          </a:solidFill>
                          <a:effectLst/>
                          <a:latin typeface="+mn-lt"/>
                          <a:ea typeface="+mn-ea"/>
                          <a:cs typeface="+mn-cs"/>
                        </a:rPr>
                        <a:t>return the first element of the dataset </a:t>
                      </a:r>
                      <a:endParaRPr lang="en-US" dirty="0">
                        <a:effectLst/>
                      </a:endParaRPr>
                    </a:p>
                  </a:txBody>
                  <a:tcPr/>
                </a:tc>
                <a:extLst>
                  <a:ext uri="{0D108BD9-81ED-4DB2-BD59-A6C34878D82A}">
                    <a16:rowId xmlns:a16="http://schemas.microsoft.com/office/drawing/2014/main" val="10003"/>
                  </a:ext>
                </a:extLst>
              </a:tr>
              <a:tr h="370840">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sz="1800" b="1" kern="1200" dirty="0">
                          <a:solidFill>
                            <a:schemeClr val="dk1"/>
                          </a:solidFill>
                          <a:effectLst/>
                          <a:latin typeface="+mn-lt"/>
                          <a:ea typeface="+mn-ea"/>
                          <a:cs typeface="+mn-cs"/>
                        </a:rPr>
                        <a:t>take(</a:t>
                      </a:r>
                      <a:r>
                        <a:rPr lang="en-US" sz="1800" i="1" kern="1200" dirty="0">
                          <a:solidFill>
                            <a:schemeClr val="dk1"/>
                          </a:solidFill>
                          <a:effectLst/>
                          <a:latin typeface="+mn-lt"/>
                          <a:ea typeface="+mn-ea"/>
                          <a:cs typeface="+mn-cs"/>
                        </a:rPr>
                        <a:t>n</a:t>
                      </a:r>
                      <a:r>
                        <a:rPr lang="en-US" sz="1800" b="1" kern="1200" dirty="0">
                          <a:solidFill>
                            <a:schemeClr val="dk1"/>
                          </a:solidFill>
                          <a:effectLst/>
                          <a:latin typeface="+mn-lt"/>
                          <a:ea typeface="+mn-ea"/>
                          <a:cs typeface="+mn-cs"/>
                        </a:rPr>
                        <a:t>) </a:t>
                      </a:r>
                      <a:endParaRPr lang="en-US" dirty="0">
                        <a:effectLst/>
                      </a:endParaRPr>
                    </a:p>
                    <a:p>
                      <a:endParaRPr lang="en-US" dirty="0"/>
                    </a:p>
                  </a:txBody>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sz="1800" kern="1200" dirty="0">
                          <a:solidFill>
                            <a:schemeClr val="dk1"/>
                          </a:solidFill>
                          <a:effectLst/>
                          <a:latin typeface="+mn-lt"/>
                          <a:ea typeface="+mn-ea"/>
                          <a:cs typeface="+mn-cs"/>
                        </a:rPr>
                        <a:t>return an array with the first </a:t>
                      </a:r>
                      <a:r>
                        <a:rPr lang="en-US" sz="1800" i="1" kern="1200" dirty="0">
                          <a:solidFill>
                            <a:schemeClr val="dk1"/>
                          </a:solidFill>
                          <a:effectLst/>
                          <a:latin typeface="+mn-lt"/>
                          <a:ea typeface="+mn-ea"/>
                          <a:cs typeface="+mn-cs"/>
                        </a:rPr>
                        <a:t>n </a:t>
                      </a:r>
                      <a:r>
                        <a:rPr lang="en-US" sz="1800" kern="1200" dirty="0">
                          <a:solidFill>
                            <a:schemeClr val="dk1"/>
                          </a:solidFill>
                          <a:effectLst/>
                          <a:latin typeface="+mn-lt"/>
                          <a:ea typeface="+mn-ea"/>
                          <a:cs typeface="+mn-cs"/>
                        </a:rPr>
                        <a:t>elements of the dataset – </a:t>
                      </a:r>
                      <a:br>
                        <a:rPr lang="en-US" sz="1800" kern="1200" dirty="0">
                          <a:solidFill>
                            <a:schemeClr val="dk1"/>
                          </a:solidFill>
                          <a:effectLst/>
                          <a:latin typeface="+mn-lt"/>
                          <a:ea typeface="+mn-ea"/>
                          <a:cs typeface="+mn-cs"/>
                        </a:rPr>
                      </a:br>
                      <a:r>
                        <a:rPr lang="en-US" sz="1800" kern="1200" dirty="0">
                          <a:solidFill>
                            <a:schemeClr val="dk1"/>
                          </a:solidFill>
                          <a:effectLst/>
                          <a:latin typeface="+mn-lt"/>
                          <a:ea typeface="+mn-ea"/>
                          <a:cs typeface="+mn-cs"/>
                        </a:rPr>
                        <a:t>currently not executed in parallel, instead the driver program computes all the elements </a:t>
                      </a:r>
                      <a:endParaRPr lang="en-US" dirty="0">
                        <a:effectLst/>
                      </a:endParaRPr>
                    </a:p>
                  </a:txBody>
                  <a:tcPr/>
                </a:tc>
                <a:extLst>
                  <a:ext uri="{0D108BD9-81ED-4DB2-BD59-A6C34878D82A}">
                    <a16:rowId xmlns:a16="http://schemas.microsoft.com/office/drawing/2014/main" val="10004"/>
                  </a:ext>
                </a:extLst>
              </a:tr>
              <a:tr h="370840">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sz="1800" b="1" kern="1200" dirty="0" err="1">
                          <a:solidFill>
                            <a:schemeClr val="dk1"/>
                          </a:solidFill>
                          <a:effectLst/>
                          <a:latin typeface="+mn-lt"/>
                          <a:ea typeface="+mn-ea"/>
                          <a:cs typeface="+mn-cs"/>
                        </a:rPr>
                        <a:t>takeSample</a:t>
                      </a:r>
                      <a:r>
                        <a:rPr lang="en-US" sz="1800" b="1" kern="1200" dirty="0">
                          <a:solidFill>
                            <a:schemeClr val="dk1"/>
                          </a:solidFill>
                          <a:effectLst/>
                          <a:latin typeface="+mn-lt"/>
                          <a:ea typeface="+mn-ea"/>
                          <a:cs typeface="+mn-cs"/>
                        </a:rPr>
                        <a:t>(</a:t>
                      </a:r>
                      <a:r>
                        <a:rPr lang="en-US" sz="1800" i="1" kern="1200" dirty="0" err="1">
                          <a:solidFill>
                            <a:schemeClr val="dk1"/>
                          </a:solidFill>
                          <a:effectLst/>
                          <a:latin typeface="+mn-lt"/>
                          <a:ea typeface="+mn-ea"/>
                          <a:cs typeface="+mn-cs"/>
                        </a:rPr>
                        <a:t>withReplacement</a:t>
                      </a:r>
                      <a:r>
                        <a:rPr lang="en-US" sz="1800" b="1" kern="1200" dirty="0">
                          <a:solidFill>
                            <a:schemeClr val="dk1"/>
                          </a:solidFill>
                          <a:effectLst/>
                          <a:latin typeface="+mn-lt"/>
                          <a:ea typeface="+mn-ea"/>
                          <a:cs typeface="+mn-cs"/>
                        </a:rPr>
                        <a:t>, </a:t>
                      </a:r>
                      <a:br>
                        <a:rPr lang="en-US" sz="1800" b="1" kern="1200" dirty="0">
                          <a:solidFill>
                            <a:schemeClr val="dk1"/>
                          </a:solidFill>
                          <a:effectLst/>
                          <a:latin typeface="+mn-lt"/>
                          <a:ea typeface="+mn-ea"/>
                          <a:cs typeface="+mn-cs"/>
                        </a:rPr>
                      </a:br>
                      <a:r>
                        <a:rPr lang="en-US" sz="1800" i="1" kern="1200" dirty="0">
                          <a:solidFill>
                            <a:schemeClr val="dk1"/>
                          </a:solidFill>
                          <a:effectLst/>
                          <a:latin typeface="+mn-lt"/>
                          <a:ea typeface="+mn-ea"/>
                          <a:cs typeface="+mn-cs"/>
                        </a:rPr>
                        <a:t>fraction</a:t>
                      </a:r>
                      <a:r>
                        <a:rPr lang="en-US" sz="1800" b="1" kern="1200" dirty="0">
                          <a:solidFill>
                            <a:schemeClr val="dk1"/>
                          </a:solidFill>
                          <a:effectLst/>
                          <a:latin typeface="+mn-lt"/>
                          <a:ea typeface="+mn-ea"/>
                          <a:cs typeface="+mn-cs"/>
                        </a:rPr>
                        <a:t>, </a:t>
                      </a:r>
                      <a:r>
                        <a:rPr lang="en-US" sz="1800" i="1" kern="1200" dirty="0">
                          <a:solidFill>
                            <a:schemeClr val="dk1"/>
                          </a:solidFill>
                          <a:effectLst/>
                          <a:latin typeface="+mn-lt"/>
                          <a:ea typeface="+mn-ea"/>
                          <a:cs typeface="+mn-cs"/>
                        </a:rPr>
                        <a:t>seed</a:t>
                      </a:r>
                      <a:r>
                        <a:rPr lang="en-US" sz="1800" b="1" kern="1200" dirty="0">
                          <a:solidFill>
                            <a:schemeClr val="dk1"/>
                          </a:solidFill>
                          <a:effectLst/>
                          <a:latin typeface="+mn-lt"/>
                          <a:ea typeface="+mn-ea"/>
                          <a:cs typeface="+mn-cs"/>
                        </a:rPr>
                        <a:t>) </a:t>
                      </a:r>
                      <a:endParaRPr lang="en-US" dirty="0">
                        <a:effectLst/>
                      </a:endParaRPr>
                    </a:p>
                    <a:p>
                      <a:endParaRPr lang="en-US" dirty="0"/>
                    </a:p>
                  </a:txBody>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sz="1800" kern="1200" dirty="0">
                          <a:solidFill>
                            <a:schemeClr val="dk1"/>
                          </a:solidFill>
                          <a:effectLst/>
                          <a:latin typeface="+mn-lt"/>
                          <a:ea typeface="+mn-ea"/>
                          <a:cs typeface="+mn-cs"/>
                        </a:rPr>
                        <a:t>return an array with a random sample of </a:t>
                      </a:r>
                      <a:r>
                        <a:rPr lang="en-US" sz="1800" i="1" kern="1200" dirty="0" err="1">
                          <a:solidFill>
                            <a:schemeClr val="dk1"/>
                          </a:solidFill>
                          <a:effectLst/>
                          <a:latin typeface="+mn-lt"/>
                          <a:ea typeface="+mn-ea"/>
                          <a:cs typeface="+mn-cs"/>
                        </a:rPr>
                        <a:t>num</a:t>
                      </a:r>
                      <a:r>
                        <a:rPr lang="en-US" sz="1800" i="1" kern="1200" dirty="0">
                          <a:solidFill>
                            <a:schemeClr val="dk1"/>
                          </a:solidFill>
                          <a:effectLst/>
                          <a:latin typeface="+mn-lt"/>
                          <a:ea typeface="+mn-ea"/>
                          <a:cs typeface="+mn-cs"/>
                        </a:rPr>
                        <a:t> </a:t>
                      </a:r>
                      <a:r>
                        <a:rPr lang="en-US" sz="1800" kern="1200" dirty="0">
                          <a:solidFill>
                            <a:schemeClr val="dk1"/>
                          </a:solidFill>
                          <a:effectLst/>
                          <a:latin typeface="+mn-lt"/>
                          <a:ea typeface="+mn-ea"/>
                          <a:cs typeface="+mn-cs"/>
                        </a:rPr>
                        <a:t>elements of </a:t>
                      </a:r>
                      <a:br>
                        <a:rPr lang="en-US" sz="1800" kern="1200" dirty="0">
                          <a:solidFill>
                            <a:schemeClr val="dk1"/>
                          </a:solidFill>
                          <a:effectLst/>
                          <a:latin typeface="+mn-lt"/>
                          <a:ea typeface="+mn-ea"/>
                          <a:cs typeface="+mn-cs"/>
                        </a:rPr>
                      </a:br>
                      <a:r>
                        <a:rPr lang="en-US" sz="1800" kern="1200" dirty="0">
                          <a:solidFill>
                            <a:schemeClr val="dk1"/>
                          </a:solidFill>
                          <a:effectLst/>
                          <a:latin typeface="+mn-lt"/>
                          <a:ea typeface="+mn-ea"/>
                          <a:cs typeface="+mn-cs"/>
                        </a:rPr>
                        <a:t>the dataset, with or without replacement, using the given </a:t>
                      </a:r>
                      <a:br>
                        <a:rPr lang="en-US" sz="1800" kern="1200" dirty="0">
                          <a:solidFill>
                            <a:schemeClr val="dk1"/>
                          </a:solidFill>
                          <a:effectLst/>
                          <a:latin typeface="+mn-lt"/>
                          <a:ea typeface="+mn-ea"/>
                          <a:cs typeface="+mn-cs"/>
                        </a:rPr>
                      </a:br>
                      <a:r>
                        <a:rPr lang="en-US" sz="1800" kern="1200" dirty="0">
                          <a:solidFill>
                            <a:schemeClr val="dk1"/>
                          </a:solidFill>
                          <a:effectLst/>
                          <a:latin typeface="+mn-lt"/>
                          <a:ea typeface="+mn-ea"/>
                          <a:cs typeface="+mn-cs"/>
                        </a:rPr>
                        <a:t>random number generator seed </a:t>
                      </a:r>
                      <a:endParaRPr lang="en-US" dirty="0">
                        <a:effectLst/>
                      </a:endParaRPr>
                    </a:p>
                    <a:p>
                      <a:endParaRPr lang="en-US" dirty="0"/>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99368174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Actions</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487908295"/>
              </p:ext>
            </p:extLst>
          </p:nvPr>
        </p:nvGraphicFramePr>
        <p:xfrm>
          <a:off x="1821656" y="1690688"/>
          <a:ext cx="8548688" cy="4638040"/>
        </p:xfrm>
        <a:graphic>
          <a:graphicData uri="http://schemas.openxmlformats.org/drawingml/2006/table">
            <a:tbl>
              <a:tblPr firstRow="1" bandRow="1">
                <a:tableStyleId>{EB344D84-9AFB-497E-A393-DC336BA19D2E}</a:tableStyleId>
              </a:tblPr>
              <a:tblGrid>
                <a:gridCol w="1981200">
                  <a:extLst>
                    <a:ext uri="{9D8B030D-6E8A-4147-A177-3AD203B41FA5}">
                      <a16:colId xmlns:a16="http://schemas.microsoft.com/office/drawing/2014/main" val="20000"/>
                    </a:ext>
                  </a:extLst>
                </a:gridCol>
                <a:gridCol w="6567488">
                  <a:extLst>
                    <a:ext uri="{9D8B030D-6E8A-4147-A177-3AD203B41FA5}">
                      <a16:colId xmlns:a16="http://schemas.microsoft.com/office/drawing/2014/main" val="20001"/>
                    </a:ext>
                  </a:extLst>
                </a:gridCol>
              </a:tblGrid>
              <a:tr h="370840">
                <a:tc>
                  <a:txBody>
                    <a:bodyPr/>
                    <a:lstStyle/>
                    <a:p>
                      <a:r>
                        <a:rPr lang="en-US" dirty="0"/>
                        <a:t>Action</a:t>
                      </a:r>
                    </a:p>
                  </a:txBody>
                  <a:tcPr/>
                </a:tc>
                <a:tc>
                  <a:txBody>
                    <a:bodyPr/>
                    <a:lstStyle/>
                    <a:p>
                      <a:r>
                        <a:rPr lang="en-US" dirty="0"/>
                        <a:t>Description</a:t>
                      </a:r>
                    </a:p>
                  </a:txBody>
                  <a:tcPr/>
                </a:tc>
                <a:extLst>
                  <a:ext uri="{0D108BD9-81ED-4DB2-BD59-A6C34878D82A}">
                    <a16:rowId xmlns:a16="http://schemas.microsoft.com/office/drawing/2014/main" val="10000"/>
                  </a:ext>
                </a:extLst>
              </a:tr>
              <a:tr h="370840">
                <a:tc>
                  <a:txBody>
                    <a:bodyPr/>
                    <a:lstStyle/>
                    <a:p>
                      <a:r>
                        <a:rPr lang="en-US" sz="1800" b="1" kern="1200" dirty="0">
                          <a:solidFill>
                            <a:schemeClr val="dk1"/>
                          </a:solidFill>
                          <a:effectLst/>
                          <a:latin typeface="+mn-lt"/>
                          <a:ea typeface="+mn-ea"/>
                          <a:cs typeface="+mn-cs"/>
                        </a:rPr>
                        <a:t>reduce(</a:t>
                      </a:r>
                      <a:r>
                        <a:rPr lang="en-US" sz="1800" i="1" kern="1200" dirty="0" err="1">
                          <a:solidFill>
                            <a:schemeClr val="dk1"/>
                          </a:solidFill>
                          <a:effectLst/>
                          <a:latin typeface="+mn-lt"/>
                          <a:ea typeface="+mn-ea"/>
                          <a:cs typeface="+mn-cs"/>
                        </a:rPr>
                        <a:t>func</a:t>
                      </a:r>
                      <a:r>
                        <a:rPr lang="en-US" sz="1800" b="1" kern="1200" dirty="0">
                          <a:solidFill>
                            <a:schemeClr val="dk1"/>
                          </a:solidFill>
                          <a:effectLst/>
                          <a:latin typeface="+mn-lt"/>
                          <a:ea typeface="+mn-ea"/>
                          <a:cs typeface="+mn-cs"/>
                        </a:rPr>
                        <a:t>) </a:t>
                      </a:r>
                      <a:endParaRPr lang="en-US" dirty="0">
                        <a:effectLst/>
                      </a:endParaRPr>
                    </a:p>
                  </a:txBody>
                  <a:tcPr/>
                </a:tc>
                <a:tc>
                  <a:txBody>
                    <a:bodyPr/>
                    <a:lstStyle/>
                    <a:p>
                      <a:r>
                        <a:rPr lang="en-US" sz="1600" kern="1200" dirty="0">
                          <a:solidFill>
                            <a:schemeClr val="dk1"/>
                          </a:solidFill>
                          <a:effectLst/>
                          <a:latin typeface="+mn-lt"/>
                          <a:ea typeface="+mn-ea"/>
                          <a:cs typeface="+mn-cs"/>
                        </a:rPr>
                        <a:t>aggregate the elements of the dataset using a function </a:t>
                      </a:r>
                      <a:r>
                        <a:rPr lang="en-US" sz="1600" i="1" kern="1200" dirty="0" err="1">
                          <a:solidFill>
                            <a:schemeClr val="dk1"/>
                          </a:solidFill>
                          <a:effectLst/>
                          <a:latin typeface="+mn-lt"/>
                          <a:ea typeface="+mn-ea"/>
                          <a:cs typeface="+mn-cs"/>
                        </a:rPr>
                        <a:t>func</a:t>
                      </a:r>
                      <a:r>
                        <a:rPr lang="en-US" sz="1600" i="1" kern="1200" dirty="0">
                          <a:solidFill>
                            <a:schemeClr val="dk1"/>
                          </a:solidFill>
                          <a:effectLst/>
                          <a:latin typeface="+mn-lt"/>
                          <a:ea typeface="+mn-ea"/>
                          <a:cs typeface="+mn-cs"/>
                        </a:rPr>
                        <a:t> </a:t>
                      </a:r>
                      <a:r>
                        <a:rPr lang="en-US" sz="1600" kern="1200" dirty="0">
                          <a:solidFill>
                            <a:schemeClr val="dk1"/>
                          </a:solidFill>
                          <a:effectLst/>
                          <a:latin typeface="+mn-lt"/>
                          <a:ea typeface="+mn-ea"/>
                          <a:cs typeface="+mn-cs"/>
                        </a:rPr>
                        <a:t>(which takes two arguments and returns one), and should also be </a:t>
                      </a:r>
                      <a:br>
                        <a:rPr lang="en-US" sz="1600" kern="1200" dirty="0">
                          <a:solidFill>
                            <a:schemeClr val="dk1"/>
                          </a:solidFill>
                          <a:effectLst/>
                          <a:latin typeface="+mn-lt"/>
                          <a:ea typeface="+mn-ea"/>
                          <a:cs typeface="+mn-cs"/>
                        </a:rPr>
                      </a:br>
                      <a:r>
                        <a:rPr lang="en-US" sz="1600" kern="1200" dirty="0">
                          <a:solidFill>
                            <a:schemeClr val="dk1"/>
                          </a:solidFill>
                          <a:effectLst/>
                          <a:latin typeface="+mn-lt"/>
                          <a:ea typeface="+mn-ea"/>
                          <a:cs typeface="+mn-cs"/>
                        </a:rPr>
                        <a:t>commutative and associative so that it can be computed correctly in parallel </a:t>
                      </a:r>
                      <a:endParaRPr lang="en-US" sz="1600" dirty="0">
                        <a:effectLst/>
                      </a:endParaRPr>
                    </a:p>
                  </a:txBody>
                  <a:tcPr/>
                </a:tc>
                <a:extLst>
                  <a:ext uri="{0D108BD9-81ED-4DB2-BD59-A6C34878D82A}">
                    <a16:rowId xmlns:a16="http://schemas.microsoft.com/office/drawing/2014/main" val="10001"/>
                  </a:ext>
                </a:extLst>
              </a:tr>
              <a:tr h="370840">
                <a:tc>
                  <a:txBody>
                    <a:bodyPr/>
                    <a:lstStyle/>
                    <a:p>
                      <a:r>
                        <a:rPr lang="en-US" sz="1800" b="1" kern="1200" dirty="0" err="1">
                          <a:solidFill>
                            <a:schemeClr val="dk1"/>
                          </a:solidFill>
                          <a:effectLst/>
                          <a:latin typeface="+mn-lt"/>
                          <a:ea typeface="+mn-ea"/>
                          <a:cs typeface="+mn-cs"/>
                        </a:rPr>
                        <a:t>foreach</a:t>
                      </a:r>
                      <a:r>
                        <a:rPr lang="en-US" sz="1800" b="1" kern="1200" dirty="0">
                          <a:solidFill>
                            <a:schemeClr val="dk1"/>
                          </a:solidFill>
                          <a:effectLst/>
                          <a:latin typeface="+mn-lt"/>
                          <a:ea typeface="+mn-ea"/>
                          <a:cs typeface="+mn-cs"/>
                        </a:rPr>
                        <a:t>(</a:t>
                      </a:r>
                      <a:r>
                        <a:rPr lang="en-US" sz="1800" i="1" kern="1200" dirty="0" err="1">
                          <a:solidFill>
                            <a:schemeClr val="dk1"/>
                          </a:solidFill>
                          <a:effectLst/>
                          <a:latin typeface="+mn-lt"/>
                          <a:ea typeface="+mn-ea"/>
                          <a:cs typeface="+mn-cs"/>
                        </a:rPr>
                        <a:t>func</a:t>
                      </a:r>
                      <a:r>
                        <a:rPr lang="en-US" sz="1800" b="1" kern="1200" dirty="0">
                          <a:solidFill>
                            <a:schemeClr val="dk1"/>
                          </a:solidFill>
                          <a:effectLst/>
                          <a:latin typeface="+mn-lt"/>
                          <a:ea typeface="+mn-ea"/>
                          <a:cs typeface="+mn-cs"/>
                        </a:rPr>
                        <a:t>) </a:t>
                      </a:r>
                      <a:endParaRPr lang="en-US" dirty="0">
                        <a:effectLst/>
                      </a:endParaRPr>
                    </a:p>
                  </a:txBody>
                  <a:tcPr/>
                </a:tc>
                <a:tc>
                  <a:txBody>
                    <a:bodyPr/>
                    <a:lstStyle/>
                    <a:p>
                      <a:r>
                        <a:rPr lang="en-US" sz="1600" kern="1200" dirty="0">
                          <a:solidFill>
                            <a:schemeClr val="dk1"/>
                          </a:solidFill>
                          <a:effectLst/>
                          <a:latin typeface="+mn-lt"/>
                          <a:ea typeface="+mn-ea"/>
                          <a:cs typeface="+mn-cs"/>
                        </a:rPr>
                        <a:t>run a function </a:t>
                      </a:r>
                      <a:r>
                        <a:rPr lang="en-US" sz="1600" i="1" kern="1200" dirty="0" err="1">
                          <a:solidFill>
                            <a:schemeClr val="dk1"/>
                          </a:solidFill>
                          <a:effectLst/>
                          <a:latin typeface="+mn-lt"/>
                          <a:ea typeface="+mn-ea"/>
                          <a:cs typeface="+mn-cs"/>
                        </a:rPr>
                        <a:t>func</a:t>
                      </a:r>
                      <a:r>
                        <a:rPr lang="en-US" sz="1600" i="1" kern="1200" dirty="0">
                          <a:solidFill>
                            <a:schemeClr val="dk1"/>
                          </a:solidFill>
                          <a:effectLst/>
                          <a:latin typeface="+mn-lt"/>
                          <a:ea typeface="+mn-ea"/>
                          <a:cs typeface="+mn-cs"/>
                        </a:rPr>
                        <a:t> </a:t>
                      </a:r>
                      <a:r>
                        <a:rPr lang="en-US" sz="1600" kern="1200" dirty="0">
                          <a:solidFill>
                            <a:schemeClr val="dk1"/>
                          </a:solidFill>
                          <a:effectLst/>
                          <a:latin typeface="+mn-lt"/>
                          <a:ea typeface="+mn-ea"/>
                          <a:cs typeface="+mn-cs"/>
                        </a:rPr>
                        <a:t>on each element of the dataset – usually done </a:t>
                      </a:r>
                      <a:br>
                        <a:rPr lang="en-US" sz="1600" kern="1200" dirty="0">
                          <a:solidFill>
                            <a:schemeClr val="dk1"/>
                          </a:solidFill>
                          <a:effectLst/>
                          <a:latin typeface="+mn-lt"/>
                          <a:ea typeface="+mn-ea"/>
                          <a:cs typeface="+mn-cs"/>
                        </a:rPr>
                      </a:br>
                      <a:r>
                        <a:rPr lang="en-US" sz="1600" kern="1200" dirty="0">
                          <a:solidFill>
                            <a:schemeClr val="dk1"/>
                          </a:solidFill>
                          <a:effectLst/>
                          <a:latin typeface="+mn-lt"/>
                          <a:ea typeface="+mn-ea"/>
                          <a:cs typeface="+mn-cs"/>
                        </a:rPr>
                        <a:t>for side effects such as updating an accumulator variable or </a:t>
                      </a:r>
                      <a:br>
                        <a:rPr lang="en-US" sz="1600" kern="1200" dirty="0">
                          <a:solidFill>
                            <a:schemeClr val="dk1"/>
                          </a:solidFill>
                          <a:effectLst/>
                          <a:latin typeface="+mn-lt"/>
                          <a:ea typeface="+mn-ea"/>
                          <a:cs typeface="+mn-cs"/>
                        </a:rPr>
                      </a:br>
                      <a:r>
                        <a:rPr lang="en-US" sz="1600" kern="1200" dirty="0">
                          <a:solidFill>
                            <a:schemeClr val="dk1"/>
                          </a:solidFill>
                          <a:effectLst/>
                          <a:latin typeface="+mn-lt"/>
                          <a:ea typeface="+mn-ea"/>
                          <a:cs typeface="+mn-cs"/>
                        </a:rPr>
                        <a:t>interacting with external storage systems </a:t>
                      </a:r>
                      <a:endParaRPr lang="en-US" sz="1600" dirty="0">
                        <a:effectLst/>
                      </a:endParaRPr>
                    </a:p>
                  </a:txBody>
                  <a:tcPr/>
                </a:tc>
                <a:extLst>
                  <a:ext uri="{0D108BD9-81ED-4DB2-BD59-A6C34878D82A}">
                    <a16:rowId xmlns:a16="http://schemas.microsoft.com/office/drawing/2014/main" val="10002"/>
                  </a:ext>
                </a:extLst>
              </a:tr>
              <a:tr h="370840">
                <a:tc>
                  <a:txBody>
                    <a:bodyPr/>
                    <a:lstStyle/>
                    <a:p>
                      <a:r>
                        <a:rPr lang="en-US" sz="1800" b="1" kern="1200" dirty="0" err="1">
                          <a:solidFill>
                            <a:schemeClr val="dk1"/>
                          </a:solidFill>
                          <a:effectLst/>
                          <a:latin typeface="+mn-lt"/>
                          <a:ea typeface="+mn-ea"/>
                          <a:cs typeface="+mn-cs"/>
                        </a:rPr>
                        <a:t>saveAsTextFile</a:t>
                      </a:r>
                      <a:r>
                        <a:rPr lang="en-US" sz="1800" b="1" kern="1200" dirty="0">
                          <a:solidFill>
                            <a:schemeClr val="dk1"/>
                          </a:solidFill>
                          <a:effectLst/>
                          <a:latin typeface="+mn-lt"/>
                          <a:ea typeface="+mn-ea"/>
                          <a:cs typeface="+mn-cs"/>
                        </a:rPr>
                        <a:t>(</a:t>
                      </a:r>
                      <a:br>
                        <a:rPr lang="en-US" sz="1800" b="1" kern="1200" dirty="0">
                          <a:solidFill>
                            <a:schemeClr val="dk1"/>
                          </a:solidFill>
                          <a:effectLst/>
                          <a:latin typeface="+mn-lt"/>
                          <a:ea typeface="+mn-ea"/>
                          <a:cs typeface="+mn-cs"/>
                        </a:rPr>
                      </a:br>
                      <a:r>
                        <a:rPr lang="en-US" sz="1800" i="1" kern="1200" dirty="0">
                          <a:solidFill>
                            <a:schemeClr val="dk1"/>
                          </a:solidFill>
                          <a:effectLst/>
                          <a:latin typeface="+mn-lt"/>
                          <a:ea typeface="+mn-ea"/>
                          <a:cs typeface="+mn-cs"/>
                        </a:rPr>
                        <a:t>path</a:t>
                      </a:r>
                      <a:r>
                        <a:rPr lang="en-US" sz="1800" b="1" kern="1200" dirty="0">
                          <a:solidFill>
                            <a:schemeClr val="dk1"/>
                          </a:solidFill>
                          <a:effectLst/>
                          <a:latin typeface="+mn-lt"/>
                          <a:ea typeface="+mn-ea"/>
                          <a:cs typeface="+mn-cs"/>
                        </a:rPr>
                        <a:t>) </a:t>
                      </a:r>
                      <a:endParaRPr lang="en-US" dirty="0">
                        <a:effectLst/>
                      </a:endParaRPr>
                    </a:p>
                  </a:txBody>
                  <a:tcPr/>
                </a:tc>
                <a:tc>
                  <a:txBody>
                    <a:bodyPr/>
                    <a:lstStyle/>
                    <a:p>
                      <a:r>
                        <a:rPr lang="en-US" sz="1600" kern="1200" dirty="0">
                          <a:solidFill>
                            <a:schemeClr val="dk1"/>
                          </a:solidFill>
                          <a:effectLst/>
                          <a:latin typeface="+mn-lt"/>
                          <a:ea typeface="+mn-ea"/>
                          <a:cs typeface="+mn-cs"/>
                        </a:rPr>
                        <a:t>write the elements of the dataset as a text file (or set of text files) in a given directory in the local filesystem, HDFS or any other Hadoop-supported file system. Spark will call </a:t>
                      </a:r>
                      <a:r>
                        <a:rPr lang="en-US" sz="1600" kern="1200" dirty="0" err="1">
                          <a:solidFill>
                            <a:schemeClr val="dk1"/>
                          </a:solidFill>
                          <a:effectLst/>
                          <a:latin typeface="+mn-lt"/>
                          <a:ea typeface="+mn-ea"/>
                          <a:cs typeface="+mn-cs"/>
                        </a:rPr>
                        <a:t>toString</a:t>
                      </a:r>
                      <a:r>
                        <a:rPr lang="en-US" sz="1600" kern="1200" dirty="0">
                          <a:solidFill>
                            <a:schemeClr val="dk1"/>
                          </a:solidFill>
                          <a:effectLst/>
                          <a:latin typeface="+mn-lt"/>
                          <a:ea typeface="+mn-ea"/>
                          <a:cs typeface="+mn-cs"/>
                        </a:rPr>
                        <a:t> on each element to </a:t>
                      </a:r>
                      <a:br>
                        <a:rPr lang="en-US" sz="1600" kern="1200" dirty="0">
                          <a:solidFill>
                            <a:schemeClr val="dk1"/>
                          </a:solidFill>
                          <a:effectLst/>
                          <a:latin typeface="+mn-lt"/>
                          <a:ea typeface="+mn-ea"/>
                          <a:cs typeface="+mn-cs"/>
                        </a:rPr>
                      </a:br>
                      <a:r>
                        <a:rPr lang="en-US" sz="1600" kern="1200" dirty="0">
                          <a:solidFill>
                            <a:schemeClr val="dk1"/>
                          </a:solidFill>
                          <a:effectLst/>
                          <a:latin typeface="+mn-lt"/>
                          <a:ea typeface="+mn-ea"/>
                          <a:cs typeface="+mn-cs"/>
                        </a:rPr>
                        <a:t>convert it to a line of text in the file </a:t>
                      </a:r>
                      <a:endParaRPr lang="en-US" sz="1600" dirty="0">
                        <a:effectLst/>
                      </a:endParaRPr>
                    </a:p>
                  </a:txBody>
                  <a:tcPr/>
                </a:tc>
                <a:extLst>
                  <a:ext uri="{0D108BD9-81ED-4DB2-BD59-A6C34878D82A}">
                    <a16:rowId xmlns:a16="http://schemas.microsoft.com/office/drawing/2014/main" val="10003"/>
                  </a:ext>
                </a:extLst>
              </a:tr>
              <a:tr h="370840">
                <a:tc>
                  <a:txBody>
                    <a:bodyPr/>
                    <a:lstStyle/>
                    <a:p>
                      <a:r>
                        <a:rPr lang="en-US" sz="1800" b="1" kern="1200" dirty="0" err="1">
                          <a:solidFill>
                            <a:schemeClr val="dk1"/>
                          </a:solidFill>
                          <a:effectLst/>
                          <a:latin typeface="+mn-lt"/>
                          <a:ea typeface="+mn-ea"/>
                          <a:cs typeface="+mn-cs"/>
                        </a:rPr>
                        <a:t>saveAsSequenceFile</a:t>
                      </a:r>
                      <a:r>
                        <a:rPr lang="en-US" sz="1800" b="1" kern="1200" dirty="0">
                          <a:solidFill>
                            <a:schemeClr val="dk1"/>
                          </a:solidFill>
                          <a:effectLst/>
                          <a:latin typeface="+mn-lt"/>
                          <a:ea typeface="+mn-ea"/>
                          <a:cs typeface="+mn-cs"/>
                        </a:rPr>
                        <a:t>(</a:t>
                      </a:r>
                      <a:r>
                        <a:rPr lang="en-US" sz="1800" i="1" kern="1200" dirty="0">
                          <a:solidFill>
                            <a:schemeClr val="dk1"/>
                          </a:solidFill>
                          <a:effectLst/>
                          <a:latin typeface="+mn-lt"/>
                          <a:ea typeface="+mn-ea"/>
                          <a:cs typeface="+mn-cs"/>
                        </a:rPr>
                        <a:t>path</a:t>
                      </a:r>
                      <a:r>
                        <a:rPr lang="en-US" sz="1800" b="1" kern="1200" dirty="0">
                          <a:solidFill>
                            <a:schemeClr val="dk1"/>
                          </a:solidFill>
                          <a:effectLst/>
                          <a:latin typeface="+mn-lt"/>
                          <a:ea typeface="+mn-ea"/>
                          <a:cs typeface="+mn-cs"/>
                        </a:rPr>
                        <a:t>) </a:t>
                      </a:r>
                      <a:endParaRPr lang="en-US" dirty="0">
                        <a:effectLst/>
                      </a:endParaRPr>
                    </a:p>
                    <a:p>
                      <a:endParaRPr lang="en-US" dirty="0"/>
                    </a:p>
                  </a:txBody>
                  <a:tcPr/>
                </a:tc>
                <a:tc>
                  <a:txBody>
                    <a:bodyPr/>
                    <a:lstStyle/>
                    <a:p>
                      <a:r>
                        <a:rPr lang="en-US" sz="1600" kern="1200" dirty="0">
                          <a:solidFill>
                            <a:schemeClr val="dk1"/>
                          </a:solidFill>
                          <a:effectLst/>
                          <a:latin typeface="+mn-lt"/>
                          <a:ea typeface="+mn-ea"/>
                          <a:cs typeface="+mn-cs"/>
                        </a:rPr>
                        <a:t>write the elements of the dataset as a Hadoop </a:t>
                      </a:r>
                      <a:r>
                        <a:rPr lang="en-US" sz="1600" kern="1200" dirty="0" err="1">
                          <a:solidFill>
                            <a:schemeClr val="dk1"/>
                          </a:solidFill>
                          <a:effectLst/>
                          <a:latin typeface="+mn-lt"/>
                          <a:ea typeface="+mn-ea"/>
                          <a:cs typeface="+mn-cs"/>
                        </a:rPr>
                        <a:t>SequenceFile</a:t>
                      </a:r>
                      <a:r>
                        <a:rPr lang="en-US" sz="1600" kern="1200" dirty="0">
                          <a:solidFill>
                            <a:schemeClr val="dk1"/>
                          </a:solidFill>
                          <a:effectLst/>
                          <a:latin typeface="+mn-lt"/>
                          <a:ea typeface="+mn-ea"/>
                          <a:cs typeface="+mn-cs"/>
                        </a:rPr>
                        <a:t> in a given path in the local filesystem, HDFS or any other</a:t>
                      </a:r>
                      <a:r>
                        <a:rPr lang="en-US" sz="1600" kern="1200" baseline="0" dirty="0">
                          <a:solidFill>
                            <a:schemeClr val="dk1"/>
                          </a:solidFill>
                          <a:effectLst/>
                          <a:latin typeface="+mn-lt"/>
                          <a:ea typeface="+mn-ea"/>
                          <a:cs typeface="+mn-cs"/>
                        </a:rPr>
                        <a:t> </a:t>
                      </a:r>
                      <a:br>
                        <a:rPr lang="en-US" sz="1600" kern="1200" baseline="0" dirty="0">
                          <a:solidFill>
                            <a:schemeClr val="dk1"/>
                          </a:solidFill>
                          <a:effectLst/>
                          <a:latin typeface="+mn-lt"/>
                          <a:ea typeface="+mn-ea"/>
                          <a:cs typeface="+mn-cs"/>
                        </a:rPr>
                      </a:br>
                      <a:r>
                        <a:rPr lang="en-US" sz="1600" kern="1200" dirty="0">
                          <a:solidFill>
                            <a:schemeClr val="dk1"/>
                          </a:solidFill>
                          <a:effectLst/>
                          <a:latin typeface="+mn-lt"/>
                          <a:ea typeface="+mn-ea"/>
                          <a:cs typeface="+mn-cs"/>
                        </a:rPr>
                        <a:t>Hadoop-supported file system. Only available on RDDs of key-value pairs that either implement Hadoop's Writable interface or are </a:t>
                      </a:r>
                      <a:br>
                        <a:rPr lang="en-US" sz="1600" kern="1200" dirty="0">
                          <a:solidFill>
                            <a:schemeClr val="dk1"/>
                          </a:solidFill>
                          <a:effectLst/>
                          <a:latin typeface="+mn-lt"/>
                          <a:ea typeface="+mn-ea"/>
                          <a:cs typeface="+mn-cs"/>
                        </a:rPr>
                      </a:br>
                      <a:r>
                        <a:rPr lang="en-US" sz="1600" kern="1200" dirty="0">
                          <a:solidFill>
                            <a:schemeClr val="dk1"/>
                          </a:solidFill>
                          <a:effectLst/>
                          <a:latin typeface="+mn-lt"/>
                          <a:ea typeface="+mn-ea"/>
                          <a:cs typeface="+mn-cs"/>
                        </a:rPr>
                        <a:t>implicitly convertible to Writable (Spark includes conversions for </a:t>
                      </a:r>
                      <a:br>
                        <a:rPr lang="en-US" sz="1600" kern="1200" dirty="0">
                          <a:solidFill>
                            <a:schemeClr val="dk1"/>
                          </a:solidFill>
                          <a:effectLst/>
                          <a:latin typeface="+mn-lt"/>
                          <a:ea typeface="+mn-ea"/>
                          <a:cs typeface="+mn-cs"/>
                        </a:rPr>
                      </a:br>
                      <a:r>
                        <a:rPr lang="en-US" sz="1600" kern="1200" dirty="0">
                          <a:solidFill>
                            <a:schemeClr val="dk1"/>
                          </a:solidFill>
                          <a:effectLst/>
                          <a:latin typeface="+mn-lt"/>
                          <a:ea typeface="+mn-ea"/>
                          <a:cs typeface="+mn-cs"/>
                        </a:rPr>
                        <a:t>basic types like </a:t>
                      </a:r>
                      <a:r>
                        <a:rPr lang="en-US" sz="1600" kern="1200" dirty="0" err="1">
                          <a:solidFill>
                            <a:schemeClr val="dk1"/>
                          </a:solidFill>
                          <a:effectLst/>
                          <a:latin typeface="+mn-lt"/>
                          <a:ea typeface="+mn-ea"/>
                          <a:cs typeface="+mn-cs"/>
                        </a:rPr>
                        <a:t>Int</a:t>
                      </a:r>
                      <a:r>
                        <a:rPr lang="en-US" sz="1600" kern="1200" dirty="0">
                          <a:solidFill>
                            <a:schemeClr val="dk1"/>
                          </a:solidFill>
                          <a:effectLst/>
                          <a:latin typeface="+mn-lt"/>
                          <a:ea typeface="+mn-ea"/>
                          <a:cs typeface="+mn-cs"/>
                        </a:rPr>
                        <a:t>, Double, String, </a:t>
                      </a:r>
                      <a:r>
                        <a:rPr lang="en-US" sz="1600" kern="1200" dirty="0" err="1">
                          <a:solidFill>
                            <a:schemeClr val="dk1"/>
                          </a:solidFill>
                          <a:effectLst/>
                          <a:latin typeface="+mn-lt"/>
                          <a:ea typeface="+mn-ea"/>
                          <a:cs typeface="+mn-cs"/>
                        </a:rPr>
                        <a:t>etc</a:t>
                      </a:r>
                      <a:r>
                        <a:rPr lang="en-US" sz="1600" kern="1200" dirty="0">
                          <a:solidFill>
                            <a:schemeClr val="dk1"/>
                          </a:solidFill>
                          <a:effectLst/>
                          <a:latin typeface="+mn-lt"/>
                          <a:ea typeface="+mn-ea"/>
                          <a:cs typeface="+mn-cs"/>
                        </a:rPr>
                        <a:t>). </a:t>
                      </a:r>
                      <a:endParaRPr lang="en-US" sz="1600" dirty="0">
                        <a:effectLst/>
                      </a:endParaRP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9353156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reduce, </a:t>
            </a:r>
            <a:r>
              <a:rPr lang="en-US" dirty="0" err="1"/>
              <a:t>foreach</a:t>
            </a:r>
            <a:r>
              <a:rPr lang="en-US" dirty="0"/>
              <a:t> Example</a:t>
            </a:r>
          </a:p>
        </p:txBody>
      </p:sp>
      <p:sp>
        <p:nvSpPr>
          <p:cNvPr id="3" name="Content Placeholder 2"/>
          <p:cNvSpPr>
            <a:spLocks noGrp="1"/>
          </p:cNvSpPr>
          <p:nvPr>
            <p:ph idx="1"/>
          </p:nvPr>
        </p:nvSpPr>
        <p:spPr/>
        <p:txBody>
          <a:bodyPr/>
          <a:lstStyle/>
          <a:p>
            <a:r>
              <a:rPr lang="en-US" dirty="0"/>
              <a:t>reduce() takes a function that operates on two elements of the type in your RDD and returns a new element of </a:t>
            </a:r>
            <a:br>
              <a:rPr lang="en-US" dirty="0"/>
            </a:br>
            <a:r>
              <a:rPr lang="en-US" dirty="0"/>
              <a:t>the same type</a:t>
            </a:r>
          </a:p>
          <a:p>
            <a:pPr marL="0" indent="0">
              <a:buNone/>
            </a:pPr>
            <a:endParaRPr lang="en-US" sz="1800" dirty="0">
              <a:latin typeface="Courier" charset="0"/>
              <a:ea typeface="Courier" charset="0"/>
              <a:cs typeface="Courier" charset="0"/>
            </a:endParaRPr>
          </a:p>
          <a:p>
            <a:pPr marL="0" indent="0">
              <a:buNone/>
            </a:pPr>
            <a:r>
              <a:rPr lang="en-US" sz="1800" dirty="0">
                <a:latin typeface="Courier" charset="0"/>
                <a:ea typeface="Courier" charset="0"/>
                <a:cs typeface="Courier" charset="0"/>
              </a:rPr>
              <a:t>sum = </a:t>
            </a:r>
            <a:r>
              <a:rPr lang="en-US" sz="1800" dirty="0" err="1">
                <a:latin typeface="Courier" charset="0"/>
                <a:ea typeface="Courier" charset="0"/>
                <a:cs typeface="Courier" charset="0"/>
              </a:rPr>
              <a:t>rdd.reduce</a:t>
            </a:r>
            <a:r>
              <a:rPr lang="en-US" sz="1800" dirty="0">
                <a:latin typeface="Courier" charset="0"/>
                <a:ea typeface="Courier" charset="0"/>
                <a:cs typeface="Courier" charset="0"/>
              </a:rPr>
              <a:t>(lambda x, y: x + y)</a:t>
            </a:r>
          </a:p>
          <a:p>
            <a:pPr marL="0" indent="0">
              <a:buNone/>
            </a:pPr>
            <a:endParaRPr lang="en-US" sz="1800" dirty="0">
              <a:latin typeface="Courier" charset="0"/>
              <a:ea typeface="Courier" charset="0"/>
              <a:cs typeface="Courier" charset="0"/>
            </a:endParaRPr>
          </a:p>
          <a:p>
            <a:pPr lvl="0"/>
            <a:r>
              <a:rPr lang="en-US" dirty="0" err="1">
                <a:solidFill>
                  <a:prstClr val="black"/>
                </a:solidFill>
              </a:rPr>
              <a:t>foreach</a:t>
            </a:r>
            <a:r>
              <a:rPr lang="en-US" dirty="0">
                <a:solidFill>
                  <a:prstClr val="black"/>
                </a:solidFill>
              </a:rPr>
              <a:t>() performs computations on each element in </a:t>
            </a:r>
            <a:br>
              <a:rPr lang="en-US" dirty="0">
                <a:solidFill>
                  <a:prstClr val="black"/>
                </a:solidFill>
              </a:rPr>
            </a:br>
            <a:r>
              <a:rPr lang="en-US" dirty="0">
                <a:solidFill>
                  <a:prstClr val="black"/>
                </a:solidFill>
              </a:rPr>
              <a:t>the RDD without bringing it back locally</a:t>
            </a:r>
          </a:p>
          <a:p>
            <a:pPr marL="0" indent="0">
              <a:buNone/>
            </a:pPr>
            <a:endParaRPr lang="en-US" sz="1800" dirty="0">
              <a:latin typeface="Courier" charset="0"/>
              <a:ea typeface="Courier" charset="0"/>
              <a:cs typeface="Courier" charset="0"/>
            </a:endParaRPr>
          </a:p>
          <a:p>
            <a:pPr marL="0" indent="0">
              <a:buNone/>
            </a:pPr>
            <a:endParaRPr lang="en-US" sz="1800" dirty="0">
              <a:latin typeface="Courier" charset="0"/>
              <a:ea typeface="Courier" charset="0"/>
              <a:cs typeface="Courier" charset="0"/>
            </a:endParaRPr>
          </a:p>
          <a:p>
            <a:pPr marL="0" indent="0">
              <a:buNone/>
            </a:pPr>
            <a:endParaRPr lang="en-US" sz="1800" dirty="0">
              <a:latin typeface="Courier" charset="0"/>
              <a:ea typeface="Courier" charset="0"/>
              <a:cs typeface="Courier" charset="0"/>
            </a:endParaRPr>
          </a:p>
        </p:txBody>
      </p:sp>
    </p:spTree>
    <p:extLst>
      <p:ext uri="{BB962C8B-B14F-4D97-AF65-F5344CB8AC3E}">
        <p14:creationId xmlns:p14="http://schemas.microsoft.com/office/powerpoint/2010/main" val="24554904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E29CA2-8C39-BA43-BB69-2E4AB5C40E0E}"/>
              </a:ext>
            </a:extLst>
          </p:cNvPr>
          <p:cNvSpPr>
            <a:spLocks noGrp="1"/>
          </p:cNvSpPr>
          <p:nvPr>
            <p:ph type="title"/>
          </p:nvPr>
        </p:nvSpPr>
        <p:spPr/>
        <p:txBody>
          <a:bodyPr/>
          <a:lstStyle/>
          <a:p>
            <a:r>
              <a:rPr lang="en-US" dirty="0"/>
              <a:t>MapReduce </a:t>
            </a:r>
            <a:r>
              <a:rPr lang="en-US" dirty="0" err="1"/>
              <a:t>WordCount</a:t>
            </a:r>
            <a:r>
              <a:rPr lang="en-US" dirty="0"/>
              <a:t> Physical Execution</a:t>
            </a:r>
          </a:p>
        </p:txBody>
      </p:sp>
      <p:sp>
        <p:nvSpPr>
          <p:cNvPr id="3" name="Content Placeholder 2">
            <a:extLst>
              <a:ext uri="{FF2B5EF4-FFF2-40B4-BE49-F238E27FC236}">
                <a16:creationId xmlns:a16="http://schemas.microsoft.com/office/drawing/2014/main" id="{1FCA4F3D-A585-7742-A500-E9D1E43F6BA5}"/>
              </a:ext>
            </a:extLst>
          </p:cNvPr>
          <p:cNvSpPr>
            <a:spLocks noGrp="1"/>
          </p:cNvSpPr>
          <p:nvPr>
            <p:ph idx="1"/>
          </p:nvPr>
        </p:nvSpPr>
        <p:spPr/>
        <p:txBody>
          <a:bodyPr/>
          <a:lstStyle/>
          <a:p>
            <a:endParaRPr lang="en-US"/>
          </a:p>
        </p:txBody>
      </p:sp>
      <p:sp>
        <p:nvSpPr>
          <p:cNvPr id="4" name="TextBox 3">
            <a:extLst>
              <a:ext uri="{FF2B5EF4-FFF2-40B4-BE49-F238E27FC236}">
                <a16:creationId xmlns:a16="http://schemas.microsoft.com/office/drawing/2014/main" id="{8AFD1FE2-2807-E04B-A19C-6083A370ADCE}"/>
              </a:ext>
            </a:extLst>
          </p:cNvPr>
          <p:cNvSpPr txBox="1"/>
          <p:nvPr/>
        </p:nvSpPr>
        <p:spPr>
          <a:xfrm>
            <a:off x="3450184" y="2515290"/>
            <a:ext cx="1946792" cy="369332"/>
          </a:xfrm>
          <a:prstGeom prst="rect">
            <a:avLst/>
          </a:prstGeom>
          <a:noFill/>
        </p:spPr>
        <p:txBody>
          <a:bodyPr wrap="none" rtlCol="0">
            <a:spAutoFit/>
          </a:bodyPr>
          <a:lstStyle/>
          <a:p>
            <a:r>
              <a:rPr lang="en-US" dirty="0"/>
              <a:t>Apple Pear Orange</a:t>
            </a:r>
          </a:p>
        </p:txBody>
      </p:sp>
      <p:sp>
        <p:nvSpPr>
          <p:cNvPr id="5" name="TextBox 4">
            <a:extLst>
              <a:ext uri="{FF2B5EF4-FFF2-40B4-BE49-F238E27FC236}">
                <a16:creationId xmlns:a16="http://schemas.microsoft.com/office/drawing/2014/main" id="{80E8A05D-EBA8-7F46-8F26-6AF25FF8A43F}"/>
              </a:ext>
            </a:extLst>
          </p:cNvPr>
          <p:cNvSpPr txBox="1"/>
          <p:nvPr/>
        </p:nvSpPr>
        <p:spPr>
          <a:xfrm>
            <a:off x="3538318" y="3605426"/>
            <a:ext cx="1588596" cy="369332"/>
          </a:xfrm>
          <a:prstGeom prst="rect">
            <a:avLst/>
          </a:prstGeom>
          <a:noFill/>
        </p:spPr>
        <p:txBody>
          <a:bodyPr wrap="none" rtlCol="0">
            <a:spAutoFit/>
          </a:bodyPr>
          <a:lstStyle/>
          <a:p>
            <a:r>
              <a:rPr lang="en-US" dirty="0"/>
              <a:t>Orange Grapes</a:t>
            </a:r>
          </a:p>
        </p:txBody>
      </p:sp>
      <p:sp>
        <p:nvSpPr>
          <p:cNvPr id="6" name="TextBox 5">
            <a:extLst>
              <a:ext uri="{FF2B5EF4-FFF2-40B4-BE49-F238E27FC236}">
                <a16:creationId xmlns:a16="http://schemas.microsoft.com/office/drawing/2014/main" id="{B7FD2D5B-3D98-A64B-AB1A-87A2A64014F2}"/>
              </a:ext>
            </a:extLst>
          </p:cNvPr>
          <p:cNvSpPr txBox="1"/>
          <p:nvPr/>
        </p:nvSpPr>
        <p:spPr>
          <a:xfrm>
            <a:off x="3403063" y="4572690"/>
            <a:ext cx="1917713" cy="369332"/>
          </a:xfrm>
          <a:prstGeom prst="rect">
            <a:avLst/>
          </a:prstGeom>
          <a:noFill/>
        </p:spPr>
        <p:txBody>
          <a:bodyPr wrap="none" rtlCol="0">
            <a:spAutoFit/>
          </a:bodyPr>
          <a:lstStyle/>
          <a:p>
            <a:r>
              <a:rPr lang="en-US" dirty="0"/>
              <a:t>Apple Mango Pear</a:t>
            </a:r>
          </a:p>
        </p:txBody>
      </p:sp>
      <p:sp>
        <p:nvSpPr>
          <p:cNvPr id="7" name="TextBox 6">
            <a:extLst>
              <a:ext uri="{FF2B5EF4-FFF2-40B4-BE49-F238E27FC236}">
                <a16:creationId xmlns:a16="http://schemas.microsoft.com/office/drawing/2014/main" id="{126C531E-3B4D-FF4E-ACF5-298FA77D57F0}"/>
              </a:ext>
            </a:extLst>
          </p:cNvPr>
          <p:cNvSpPr txBox="1"/>
          <p:nvPr/>
        </p:nvSpPr>
        <p:spPr>
          <a:xfrm>
            <a:off x="3360466" y="5651158"/>
            <a:ext cx="2036510" cy="369332"/>
          </a:xfrm>
          <a:prstGeom prst="rect">
            <a:avLst/>
          </a:prstGeom>
          <a:noFill/>
        </p:spPr>
        <p:txBody>
          <a:bodyPr wrap="none" rtlCol="0">
            <a:spAutoFit/>
          </a:bodyPr>
          <a:lstStyle/>
          <a:p>
            <a:r>
              <a:rPr lang="en-US" dirty="0"/>
              <a:t>Apple Apple Mango</a:t>
            </a:r>
          </a:p>
        </p:txBody>
      </p:sp>
      <p:sp>
        <p:nvSpPr>
          <p:cNvPr id="8" name="TextBox 7">
            <a:extLst>
              <a:ext uri="{FF2B5EF4-FFF2-40B4-BE49-F238E27FC236}">
                <a16:creationId xmlns:a16="http://schemas.microsoft.com/office/drawing/2014/main" id="{C37578D7-F247-F04D-849A-17EE5DB33250}"/>
              </a:ext>
            </a:extLst>
          </p:cNvPr>
          <p:cNvSpPr txBox="1"/>
          <p:nvPr/>
        </p:nvSpPr>
        <p:spPr>
          <a:xfrm>
            <a:off x="5656868" y="2286690"/>
            <a:ext cx="1187908" cy="923330"/>
          </a:xfrm>
          <a:prstGeom prst="rect">
            <a:avLst/>
          </a:prstGeom>
          <a:noFill/>
        </p:spPr>
        <p:txBody>
          <a:bodyPr wrap="none" rtlCol="0">
            <a:spAutoFit/>
          </a:bodyPr>
          <a:lstStyle/>
          <a:p>
            <a:r>
              <a:rPr lang="en-US" altLang="ko-KR" dirty="0"/>
              <a:t>(</a:t>
            </a:r>
            <a:r>
              <a:rPr lang="en-US" dirty="0"/>
              <a:t>Apple</a:t>
            </a:r>
            <a:r>
              <a:rPr lang="en-US" altLang="ko-KR" dirty="0"/>
              <a:t>,1)</a:t>
            </a:r>
          </a:p>
          <a:p>
            <a:r>
              <a:rPr lang="ko-KR" altLang="ko-KR" dirty="0"/>
              <a:t>(</a:t>
            </a:r>
            <a:r>
              <a:rPr lang="en-US" dirty="0"/>
              <a:t>Pear</a:t>
            </a:r>
            <a:r>
              <a:rPr lang="en-US" altLang="ko-KR" dirty="0"/>
              <a:t>,1)</a:t>
            </a:r>
            <a:r>
              <a:rPr lang="en-US" dirty="0"/>
              <a:t> </a:t>
            </a:r>
          </a:p>
          <a:p>
            <a:r>
              <a:rPr lang="en-US" altLang="ko-KR" dirty="0"/>
              <a:t>(</a:t>
            </a:r>
            <a:r>
              <a:rPr lang="en-US" dirty="0"/>
              <a:t>Orange</a:t>
            </a:r>
            <a:r>
              <a:rPr lang="en-US" altLang="ko-KR" dirty="0"/>
              <a:t>,1)</a:t>
            </a:r>
            <a:endParaRPr lang="en-US" dirty="0"/>
          </a:p>
        </p:txBody>
      </p:sp>
      <p:cxnSp>
        <p:nvCxnSpPr>
          <p:cNvPr id="9" name="Straight Arrow Connector 8">
            <a:extLst>
              <a:ext uri="{FF2B5EF4-FFF2-40B4-BE49-F238E27FC236}">
                <a16:creationId xmlns:a16="http://schemas.microsoft.com/office/drawing/2014/main" id="{EC39D1B3-EDDE-BF48-909D-54B7031775D8}"/>
              </a:ext>
            </a:extLst>
          </p:cNvPr>
          <p:cNvCxnSpPr/>
          <p:nvPr/>
        </p:nvCxnSpPr>
        <p:spPr>
          <a:xfrm>
            <a:off x="5244576" y="2743890"/>
            <a:ext cx="481617"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86A1A365-F47C-2940-A740-189DFE6495D6}"/>
              </a:ext>
            </a:extLst>
          </p:cNvPr>
          <p:cNvCxnSpPr/>
          <p:nvPr/>
        </p:nvCxnSpPr>
        <p:spPr>
          <a:xfrm>
            <a:off x="5220159" y="3810690"/>
            <a:ext cx="481617"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5C405F1C-DBE6-CA42-B2F3-123C5566E6BA}"/>
              </a:ext>
            </a:extLst>
          </p:cNvPr>
          <p:cNvCxnSpPr/>
          <p:nvPr/>
        </p:nvCxnSpPr>
        <p:spPr>
          <a:xfrm>
            <a:off x="5220159" y="4801290"/>
            <a:ext cx="481617"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3CE8667C-1959-7B4A-B8F5-4390603EC4AE}"/>
              </a:ext>
            </a:extLst>
          </p:cNvPr>
          <p:cNvSpPr txBox="1"/>
          <p:nvPr/>
        </p:nvSpPr>
        <p:spPr>
          <a:xfrm>
            <a:off x="5656868" y="3353490"/>
            <a:ext cx="1187908" cy="646331"/>
          </a:xfrm>
          <a:prstGeom prst="rect">
            <a:avLst/>
          </a:prstGeom>
          <a:noFill/>
        </p:spPr>
        <p:txBody>
          <a:bodyPr wrap="none" rtlCol="0">
            <a:spAutoFit/>
          </a:bodyPr>
          <a:lstStyle/>
          <a:p>
            <a:r>
              <a:rPr lang="en-US" altLang="ko-KR" dirty="0"/>
              <a:t>(</a:t>
            </a:r>
            <a:r>
              <a:rPr lang="en-US" dirty="0"/>
              <a:t>Orange</a:t>
            </a:r>
            <a:r>
              <a:rPr lang="en-US" altLang="ko-KR" dirty="0"/>
              <a:t>,1)</a:t>
            </a:r>
          </a:p>
          <a:p>
            <a:r>
              <a:rPr lang="en-US" dirty="0"/>
              <a:t>(Grapes,1)</a:t>
            </a:r>
          </a:p>
        </p:txBody>
      </p:sp>
      <p:sp>
        <p:nvSpPr>
          <p:cNvPr id="13" name="TextBox 12">
            <a:extLst>
              <a:ext uri="{FF2B5EF4-FFF2-40B4-BE49-F238E27FC236}">
                <a16:creationId xmlns:a16="http://schemas.microsoft.com/office/drawing/2014/main" id="{4522B450-50FB-4E46-8123-1740E5528E49}"/>
              </a:ext>
            </a:extLst>
          </p:cNvPr>
          <p:cNvSpPr txBox="1"/>
          <p:nvPr/>
        </p:nvSpPr>
        <p:spPr>
          <a:xfrm>
            <a:off x="5656868" y="4344090"/>
            <a:ext cx="1158828" cy="923330"/>
          </a:xfrm>
          <a:prstGeom prst="rect">
            <a:avLst/>
          </a:prstGeom>
          <a:noFill/>
        </p:spPr>
        <p:txBody>
          <a:bodyPr wrap="none" rtlCol="0">
            <a:spAutoFit/>
          </a:bodyPr>
          <a:lstStyle/>
          <a:p>
            <a:r>
              <a:rPr lang="en-US" altLang="ko-KR" dirty="0"/>
              <a:t>(Apple,1)</a:t>
            </a:r>
          </a:p>
          <a:p>
            <a:r>
              <a:rPr lang="en-US" dirty="0"/>
              <a:t>(Mango,1)</a:t>
            </a:r>
          </a:p>
          <a:p>
            <a:r>
              <a:rPr lang="en-US" dirty="0"/>
              <a:t>(Pear,1)</a:t>
            </a:r>
          </a:p>
        </p:txBody>
      </p:sp>
      <p:sp>
        <p:nvSpPr>
          <p:cNvPr id="14" name="TextBox 13">
            <a:extLst>
              <a:ext uri="{FF2B5EF4-FFF2-40B4-BE49-F238E27FC236}">
                <a16:creationId xmlns:a16="http://schemas.microsoft.com/office/drawing/2014/main" id="{E2B4BEE1-E7FE-B24F-907A-12DE29EBD6B3}"/>
              </a:ext>
            </a:extLst>
          </p:cNvPr>
          <p:cNvSpPr txBox="1"/>
          <p:nvPr/>
        </p:nvSpPr>
        <p:spPr>
          <a:xfrm>
            <a:off x="5656868" y="5401960"/>
            <a:ext cx="1158828" cy="923330"/>
          </a:xfrm>
          <a:prstGeom prst="rect">
            <a:avLst/>
          </a:prstGeom>
          <a:noFill/>
        </p:spPr>
        <p:txBody>
          <a:bodyPr wrap="none" rtlCol="0">
            <a:spAutoFit/>
          </a:bodyPr>
          <a:lstStyle/>
          <a:p>
            <a:r>
              <a:rPr lang="en-US" altLang="ko-KR" dirty="0"/>
              <a:t>(Apple,1)</a:t>
            </a:r>
          </a:p>
          <a:p>
            <a:r>
              <a:rPr lang="en-US" dirty="0"/>
              <a:t>(Apple,1)</a:t>
            </a:r>
          </a:p>
          <a:p>
            <a:r>
              <a:rPr lang="en-US" dirty="0"/>
              <a:t>(Mango,1)</a:t>
            </a:r>
          </a:p>
        </p:txBody>
      </p:sp>
      <p:cxnSp>
        <p:nvCxnSpPr>
          <p:cNvPr id="15" name="Straight Arrow Connector 14">
            <a:extLst>
              <a:ext uri="{FF2B5EF4-FFF2-40B4-BE49-F238E27FC236}">
                <a16:creationId xmlns:a16="http://schemas.microsoft.com/office/drawing/2014/main" id="{6230F979-ACED-BD47-BACD-A4AACAED3799}"/>
              </a:ext>
            </a:extLst>
          </p:cNvPr>
          <p:cNvCxnSpPr>
            <a:stCxn id="5" idx="3"/>
          </p:cNvCxnSpPr>
          <p:nvPr/>
        </p:nvCxnSpPr>
        <p:spPr>
          <a:xfrm flipV="1">
            <a:off x="6781288" y="2734455"/>
            <a:ext cx="1069113" cy="139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D7C4DD77-1DA1-2649-A16B-B1AB0D94C57B}"/>
              </a:ext>
            </a:extLst>
          </p:cNvPr>
          <p:cNvCxnSpPr>
            <a:stCxn id="52" idx="3"/>
          </p:cNvCxnSpPr>
          <p:nvPr/>
        </p:nvCxnSpPr>
        <p:spPr>
          <a:xfrm flipV="1">
            <a:off x="6781288" y="2734455"/>
            <a:ext cx="1069113" cy="206237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C80E0F22-D681-4C4D-8E0C-BDF921D658AF}"/>
              </a:ext>
            </a:extLst>
          </p:cNvPr>
          <p:cNvCxnSpPr/>
          <p:nvPr/>
        </p:nvCxnSpPr>
        <p:spPr>
          <a:xfrm flipV="1">
            <a:off x="6781288" y="2772494"/>
            <a:ext cx="1083667" cy="310006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1A4BC3DB-8873-6D49-BEA4-4E2F4DD99D96}"/>
              </a:ext>
            </a:extLst>
          </p:cNvPr>
          <p:cNvCxnSpPr>
            <a:stCxn id="52" idx="3"/>
          </p:cNvCxnSpPr>
          <p:nvPr/>
        </p:nvCxnSpPr>
        <p:spPr>
          <a:xfrm flipV="1">
            <a:off x="6781288" y="4043755"/>
            <a:ext cx="1076792" cy="75307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AB642C39-C850-924B-9E7D-444230641680}"/>
              </a:ext>
            </a:extLst>
          </p:cNvPr>
          <p:cNvCxnSpPr>
            <a:stCxn id="51" idx="3"/>
          </p:cNvCxnSpPr>
          <p:nvPr/>
        </p:nvCxnSpPr>
        <p:spPr>
          <a:xfrm>
            <a:off x="6781289" y="3806225"/>
            <a:ext cx="1076791" cy="23753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0" name="Straight Arrow Connector 19">
            <a:extLst>
              <a:ext uri="{FF2B5EF4-FFF2-40B4-BE49-F238E27FC236}">
                <a16:creationId xmlns:a16="http://schemas.microsoft.com/office/drawing/2014/main" id="{87365917-FF12-1141-8215-71C6A50D2494}"/>
              </a:ext>
            </a:extLst>
          </p:cNvPr>
          <p:cNvCxnSpPr/>
          <p:nvPr/>
        </p:nvCxnSpPr>
        <p:spPr>
          <a:xfrm flipV="1">
            <a:off x="6781288" y="4043755"/>
            <a:ext cx="1076792" cy="18288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E3BDE25A-716A-6644-8797-ECD81773F0DF}"/>
              </a:ext>
            </a:extLst>
          </p:cNvPr>
          <p:cNvCxnSpPr>
            <a:stCxn id="5" idx="3"/>
          </p:cNvCxnSpPr>
          <p:nvPr/>
        </p:nvCxnSpPr>
        <p:spPr>
          <a:xfrm>
            <a:off x="6781288" y="2748355"/>
            <a:ext cx="1088498" cy="272188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18B391FE-5804-7B4A-A4B7-8548D66A7348}"/>
              </a:ext>
            </a:extLst>
          </p:cNvPr>
          <p:cNvCxnSpPr/>
          <p:nvPr/>
        </p:nvCxnSpPr>
        <p:spPr>
          <a:xfrm>
            <a:off x="6815696" y="3806225"/>
            <a:ext cx="1054090" cy="166401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0F4A9E46-68BA-1244-917E-5993597EA797}"/>
              </a:ext>
            </a:extLst>
          </p:cNvPr>
          <p:cNvCxnSpPr>
            <a:stCxn id="25" idx="3"/>
          </p:cNvCxnSpPr>
          <p:nvPr/>
        </p:nvCxnSpPr>
        <p:spPr>
          <a:xfrm>
            <a:off x="6815696" y="4805755"/>
            <a:ext cx="1054090" cy="66448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4" name="TextBox 23">
            <a:extLst>
              <a:ext uri="{FF2B5EF4-FFF2-40B4-BE49-F238E27FC236}">
                <a16:creationId xmlns:a16="http://schemas.microsoft.com/office/drawing/2014/main" id="{08C9938A-97C7-944B-A818-D186CD62F03A}"/>
              </a:ext>
            </a:extLst>
          </p:cNvPr>
          <p:cNvSpPr txBox="1"/>
          <p:nvPr/>
        </p:nvSpPr>
        <p:spPr>
          <a:xfrm>
            <a:off x="7850401" y="2134290"/>
            <a:ext cx="1050062" cy="1200329"/>
          </a:xfrm>
          <a:prstGeom prst="rect">
            <a:avLst/>
          </a:prstGeom>
          <a:noFill/>
        </p:spPr>
        <p:txBody>
          <a:bodyPr wrap="none" rtlCol="0">
            <a:spAutoFit/>
          </a:bodyPr>
          <a:lstStyle/>
          <a:p>
            <a:r>
              <a:rPr lang="en-US" altLang="ko-KR" dirty="0"/>
              <a:t>(</a:t>
            </a:r>
            <a:r>
              <a:rPr lang="en-US" dirty="0"/>
              <a:t>Apple</a:t>
            </a:r>
            <a:r>
              <a:rPr lang="en-US" altLang="ko-KR" dirty="0"/>
              <a:t>,1)</a:t>
            </a:r>
          </a:p>
          <a:p>
            <a:r>
              <a:rPr lang="ko-KR" altLang="ko-KR" dirty="0"/>
              <a:t>(</a:t>
            </a:r>
            <a:r>
              <a:rPr lang="en-US" dirty="0"/>
              <a:t>Apple</a:t>
            </a:r>
            <a:r>
              <a:rPr lang="en-US" altLang="ko-KR" dirty="0"/>
              <a:t>,1)</a:t>
            </a:r>
            <a:br>
              <a:rPr lang="en-US" altLang="ko-KR" dirty="0"/>
            </a:br>
            <a:r>
              <a:rPr lang="en-US" altLang="ko-KR" dirty="0"/>
              <a:t>(Apple,1)</a:t>
            </a:r>
            <a:br>
              <a:rPr lang="en-US" altLang="ko-KR" dirty="0"/>
            </a:br>
            <a:r>
              <a:rPr lang="en-US" altLang="ko-KR" dirty="0"/>
              <a:t>(Apple,1)</a:t>
            </a:r>
            <a:endParaRPr lang="en-US" dirty="0"/>
          </a:p>
        </p:txBody>
      </p:sp>
      <p:sp>
        <p:nvSpPr>
          <p:cNvPr id="25" name="TextBox 24">
            <a:extLst>
              <a:ext uri="{FF2B5EF4-FFF2-40B4-BE49-F238E27FC236}">
                <a16:creationId xmlns:a16="http://schemas.microsoft.com/office/drawing/2014/main" id="{9C97C394-8507-2C42-BE93-D09168122FA9}"/>
              </a:ext>
            </a:extLst>
          </p:cNvPr>
          <p:cNvSpPr txBox="1"/>
          <p:nvPr/>
        </p:nvSpPr>
        <p:spPr>
          <a:xfrm>
            <a:off x="7858080" y="3582090"/>
            <a:ext cx="1165704" cy="923330"/>
          </a:xfrm>
          <a:prstGeom prst="rect">
            <a:avLst/>
          </a:prstGeom>
          <a:noFill/>
        </p:spPr>
        <p:txBody>
          <a:bodyPr wrap="none" rtlCol="0">
            <a:spAutoFit/>
          </a:bodyPr>
          <a:lstStyle/>
          <a:p>
            <a:r>
              <a:rPr lang="en-US" altLang="ko-KR" dirty="0"/>
              <a:t>(</a:t>
            </a:r>
            <a:r>
              <a:rPr lang="en-US" dirty="0"/>
              <a:t>Grapes</a:t>
            </a:r>
            <a:r>
              <a:rPr lang="en-US" altLang="ko-KR" dirty="0"/>
              <a:t>,1)</a:t>
            </a:r>
          </a:p>
          <a:p>
            <a:r>
              <a:rPr lang="ko-KR" altLang="ko-KR" dirty="0"/>
              <a:t>(</a:t>
            </a:r>
            <a:r>
              <a:rPr lang="en-US" dirty="0"/>
              <a:t>Mango</a:t>
            </a:r>
            <a:r>
              <a:rPr lang="en-US" altLang="ko-KR" dirty="0"/>
              <a:t>,1)</a:t>
            </a:r>
            <a:br>
              <a:rPr lang="en-US" altLang="ko-KR" dirty="0"/>
            </a:br>
            <a:r>
              <a:rPr lang="en-US" altLang="ko-KR" dirty="0"/>
              <a:t>(Mango,1)</a:t>
            </a:r>
            <a:endParaRPr lang="en-US" dirty="0"/>
          </a:p>
        </p:txBody>
      </p:sp>
      <p:sp>
        <p:nvSpPr>
          <p:cNvPr id="26" name="TextBox 25">
            <a:extLst>
              <a:ext uri="{FF2B5EF4-FFF2-40B4-BE49-F238E27FC236}">
                <a16:creationId xmlns:a16="http://schemas.microsoft.com/office/drawing/2014/main" id="{AE7AC9C4-93D5-C147-964B-21922A7F0D1A}"/>
              </a:ext>
            </a:extLst>
          </p:cNvPr>
          <p:cNvSpPr txBox="1"/>
          <p:nvPr/>
        </p:nvSpPr>
        <p:spPr>
          <a:xfrm>
            <a:off x="7835376" y="4877490"/>
            <a:ext cx="1194783" cy="1200329"/>
          </a:xfrm>
          <a:prstGeom prst="rect">
            <a:avLst/>
          </a:prstGeom>
          <a:noFill/>
        </p:spPr>
        <p:txBody>
          <a:bodyPr wrap="none" rtlCol="0">
            <a:spAutoFit/>
          </a:bodyPr>
          <a:lstStyle/>
          <a:p>
            <a:r>
              <a:rPr lang="en-US" altLang="ko-KR" dirty="0"/>
              <a:t>(</a:t>
            </a:r>
            <a:r>
              <a:rPr lang="en-US" dirty="0"/>
              <a:t>Orange</a:t>
            </a:r>
            <a:r>
              <a:rPr lang="en-US" altLang="ko-KR" dirty="0"/>
              <a:t>,1)</a:t>
            </a:r>
          </a:p>
          <a:p>
            <a:r>
              <a:rPr lang="ko-KR" altLang="ko-KR" dirty="0"/>
              <a:t>(</a:t>
            </a:r>
            <a:r>
              <a:rPr lang="en-US" dirty="0"/>
              <a:t>Orange</a:t>
            </a:r>
            <a:r>
              <a:rPr lang="en-US" altLang="ko-KR" dirty="0"/>
              <a:t>,1)</a:t>
            </a:r>
            <a:br>
              <a:rPr lang="en-US" altLang="ko-KR" dirty="0"/>
            </a:br>
            <a:r>
              <a:rPr lang="en-US" altLang="ko-KR" dirty="0"/>
              <a:t>(Pear,1)</a:t>
            </a:r>
          </a:p>
          <a:p>
            <a:r>
              <a:rPr lang="en-US" dirty="0"/>
              <a:t>(Pear,1)</a:t>
            </a:r>
          </a:p>
        </p:txBody>
      </p:sp>
      <p:sp>
        <p:nvSpPr>
          <p:cNvPr id="27" name="TextBox 26">
            <a:extLst>
              <a:ext uri="{FF2B5EF4-FFF2-40B4-BE49-F238E27FC236}">
                <a16:creationId xmlns:a16="http://schemas.microsoft.com/office/drawing/2014/main" id="{BD0CC066-E96F-2747-812A-16365493AB25}"/>
              </a:ext>
            </a:extLst>
          </p:cNvPr>
          <p:cNvSpPr txBox="1"/>
          <p:nvPr/>
        </p:nvSpPr>
        <p:spPr>
          <a:xfrm>
            <a:off x="9374401" y="2591490"/>
            <a:ext cx="1050062" cy="369332"/>
          </a:xfrm>
          <a:prstGeom prst="rect">
            <a:avLst/>
          </a:prstGeom>
          <a:noFill/>
        </p:spPr>
        <p:txBody>
          <a:bodyPr wrap="none" rtlCol="0">
            <a:spAutoFit/>
          </a:bodyPr>
          <a:lstStyle/>
          <a:p>
            <a:r>
              <a:rPr lang="ko-KR" altLang="ko-KR" dirty="0"/>
              <a:t>(</a:t>
            </a:r>
            <a:r>
              <a:rPr lang="en-US" dirty="0"/>
              <a:t>Apple</a:t>
            </a:r>
            <a:r>
              <a:rPr lang="en-US" altLang="ko-KR" dirty="0"/>
              <a:t>,4)</a:t>
            </a:r>
            <a:endParaRPr lang="en-US" dirty="0"/>
          </a:p>
        </p:txBody>
      </p:sp>
      <p:cxnSp>
        <p:nvCxnSpPr>
          <p:cNvPr id="28" name="Straight Arrow Connector 27">
            <a:extLst>
              <a:ext uri="{FF2B5EF4-FFF2-40B4-BE49-F238E27FC236}">
                <a16:creationId xmlns:a16="http://schemas.microsoft.com/office/drawing/2014/main" id="{81A217B7-C270-A54D-AC38-5A3D1CF61C74}"/>
              </a:ext>
            </a:extLst>
          </p:cNvPr>
          <p:cNvCxnSpPr/>
          <p:nvPr/>
        </p:nvCxnSpPr>
        <p:spPr>
          <a:xfrm>
            <a:off x="8924880" y="4039290"/>
            <a:ext cx="508983"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9" name="TextBox 28">
            <a:extLst>
              <a:ext uri="{FF2B5EF4-FFF2-40B4-BE49-F238E27FC236}">
                <a16:creationId xmlns:a16="http://schemas.microsoft.com/office/drawing/2014/main" id="{E8CC089C-B56A-4543-A21C-236D8CB4677F}"/>
              </a:ext>
            </a:extLst>
          </p:cNvPr>
          <p:cNvSpPr txBox="1"/>
          <p:nvPr/>
        </p:nvSpPr>
        <p:spPr>
          <a:xfrm>
            <a:off x="9305880" y="3734490"/>
            <a:ext cx="1169198" cy="646331"/>
          </a:xfrm>
          <a:prstGeom prst="rect">
            <a:avLst/>
          </a:prstGeom>
          <a:noFill/>
        </p:spPr>
        <p:txBody>
          <a:bodyPr wrap="none" rtlCol="0">
            <a:spAutoFit/>
          </a:bodyPr>
          <a:lstStyle/>
          <a:p>
            <a:r>
              <a:rPr lang="ko-KR" altLang="ko-KR" dirty="0"/>
              <a:t>(</a:t>
            </a:r>
            <a:r>
              <a:rPr lang="en-US" altLang="ko-KR" dirty="0"/>
              <a:t>Grapes,1)</a:t>
            </a:r>
          </a:p>
          <a:p>
            <a:r>
              <a:rPr lang="en-US" dirty="0"/>
              <a:t>(Mango,2)</a:t>
            </a:r>
          </a:p>
        </p:txBody>
      </p:sp>
      <p:cxnSp>
        <p:nvCxnSpPr>
          <p:cNvPr id="30" name="Straight Arrow Connector 29">
            <a:extLst>
              <a:ext uri="{FF2B5EF4-FFF2-40B4-BE49-F238E27FC236}">
                <a16:creationId xmlns:a16="http://schemas.microsoft.com/office/drawing/2014/main" id="{C98C1CCB-6054-DF47-BEFD-0E8F72C1C207}"/>
              </a:ext>
            </a:extLst>
          </p:cNvPr>
          <p:cNvCxnSpPr/>
          <p:nvPr/>
        </p:nvCxnSpPr>
        <p:spPr>
          <a:xfrm>
            <a:off x="8900463" y="5563290"/>
            <a:ext cx="508983"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1" name="TextBox 30">
            <a:extLst>
              <a:ext uri="{FF2B5EF4-FFF2-40B4-BE49-F238E27FC236}">
                <a16:creationId xmlns:a16="http://schemas.microsoft.com/office/drawing/2014/main" id="{967280AB-E7F9-B041-8C5A-2EEDD1E7EBC7}"/>
              </a:ext>
            </a:extLst>
          </p:cNvPr>
          <p:cNvSpPr txBox="1"/>
          <p:nvPr/>
        </p:nvSpPr>
        <p:spPr>
          <a:xfrm>
            <a:off x="9283176" y="5258490"/>
            <a:ext cx="1194783" cy="646331"/>
          </a:xfrm>
          <a:prstGeom prst="rect">
            <a:avLst/>
          </a:prstGeom>
          <a:noFill/>
        </p:spPr>
        <p:txBody>
          <a:bodyPr wrap="none" rtlCol="0">
            <a:spAutoFit/>
          </a:bodyPr>
          <a:lstStyle/>
          <a:p>
            <a:r>
              <a:rPr lang="ko-KR" altLang="ko-KR" dirty="0"/>
              <a:t>(</a:t>
            </a:r>
            <a:r>
              <a:rPr lang="en-US" altLang="ko-KR" dirty="0"/>
              <a:t>Orange,2)</a:t>
            </a:r>
          </a:p>
          <a:p>
            <a:r>
              <a:rPr lang="en-US" dirty="0"/>
              <a:t>(Pear,2)</a:t>
            </a:r>
          </a:p>
        </p:txBody>
      </p:sp>
      <p:grpSp>
        <p:nvGrpSpPr>
          <p:cNvPr id="32" name="Group 31">
            <a:extLst>
              <a:ext uri="{FF2B5EF4-FFF2-40B4-BE49-F238E27FC236}">
                <a16:creationId xmlns:a16="http://schemas.microsoft.com/office/drawing/2014/main" id="{7A9AE590-8D23-BF47-938D-147DBC77773C}"/>
              </a:ext>
            </a:extLst>
          </p:cNvPr>
          <p:cNvGrpSpPr/>
          <p:nvPr/>
        </p:nvGrpSpPr>
        <p:grpSpPr>
          <a:xfrm>
            <a:off x="1375739" y="3300626"/>
            <a:ext cx="2040037" cy="1272064"/>
            <a:chOff x="-994127" y="3071336"/>
            <a:chExt cx="2040037" cy="1272064"/>
          </a:xfrm>
        </p:grpSpPr>
        <p:sp>
          <p:nvSpPr>
            <p:cNvPr id="33" name="TextBox 32">
              <a:extLst>
                <a:ext uri="{FF2B5EF4-FFF2-40B4-BE49-F238E27FC236}">
                  <a16:creationId xmlns:a16="http://schemas.microsoft.com/office/drawing/2014/main" id="{83BE8577-923B-D34A-A267-98D861263525}"/>
                </a:ext>
              </a:extLst>
            </p:cNvPr>
            <p:cNvSpPr txBox="1"/>
            <p:nvPr/>
          </p:nvSpPr>
          <p:spPr>
            <a:xfrm>
              <a:off x="-994127" y="3071336"/>
              <a:ext cx="1946792" cy="369332"/>
            </a:xfrm>
            <a:prstGeom prst="rect">
              <a:avLst/>
            </a:prstGeom>
            <a:noFill/>
          </p:spPr>
          <p:txBody>
            <a:bodyPr wrap="none" rtlCol="0">
              <a:spAutoFit/>
            </a:bodyPr>
            <a:lstStyle/>
            <a:p>
              <a:r>
                <a:rPr lang="en-US" dirty="0"/>
                <a:t>Apple Pear Orange</a:t>
              </a:r>
            </a:p>
          </p:txBody>
        </p:sp>
        <p:sp>
          <p:nvSpPr>
            <p:cNvPr id="34" name="TextBox 33">
              <a:extLst>
                <a:ext uri="{FF2B5EF4-FFF2-40B4-BE49-F238E27FC236}">
                  <a16:creationId xmlns:a16="http://schemas.microsoft.com/office/drawing/2014/main" id="{584ACE76-4C12-8743-B6D1-1AE5A84AEFAF}"/>
                </a:ext>
              </a:extLst>
            </p:cNvPr>
            <p:cNvSpPr txBox="1"/>
            <p:nvPr/>
          </p:nvSpPr>
          <p:spPr>
            <a:xfrm>
              <a:off x="-893510" y="3376136"/>
              <a:ext cx="1588596" cy="369332"/>
            </a:xfrm>
            <a:prstGeom prst="rect">
              <a:avLst/>
            </a:prstGeom>
            <a:noFill/>
          </p:spPr>
          <p:txBody>
            <a:bodyPr wrap="none" rtlCol="0">
              <a:spAutoFit/>
            </a:bodyPr>
            <a:lstStyle/>
            <a:p>
              <a:r>
                <a:rPr lang="en-US" dirty="0"/>
                <a:t>Orange Grapes</a:t>
              </a:r>
            </a:p>
          </p:txBody>
        </p:sp>
        <p:sp>
          <p:nvSpPr>
            <p:cNvPr id="35" name="TextBox 34">
              <a:extLst>
                <a:ext uri="{FF2B5EF4-FFF2-40B4-BE49-F238E27FC236}">
                  <a16:creationId xmlns:a16="http://schemas.microsoft.com/office/drawing/2014/main" id="{BF62E43A-5DF8-F44C-9CF0-10A31A40B2C3}"/>
                </a:ext>
              </a:extLst>
            </p:cNvPr>
            <p:cNvSpPr txBox="1"/>
            <p:nvPr/>
          </p:nvSpPr>
          <p:spPr>
            <a:xfrm>
              <a:off x="-982423" y="3669268"/>
              <a:ext cx="1917713" cy="369332"/>
            </a:xfrm>
            <a:prstGeom prst="rect">
              <a:avLst/>
            </a:prstGeom>
            <a:noFill/>
          </p:spPr>
          <p:txBody>
            <a:bodyPr wrap="none" rtlCol="0">
              <a:spAutoFit/>
            </a:bodyPr>
            <a:lstStyle/>
            <a:p>
              <a:r>
                <a:rPr lang="en-US" dirty="0"/>
                <a:t>Apple Mango Pear</a:t>
              </a:r>
            </a:p>
          </p:txBody>
        </p:sp>
        <p:sp>
          <p:nvSpPr>
            <p:cNvPr id="36" name="TextBox 35">
              <a:extLst>
                <a:ext uri="{FF2B5EF4-FFF2-40B4-BE49-F238E27FC236}">
                  <a16:creationId xmlns:a16="http://schemas.microsoft.com/office/drawing/2014/main" id="{7F76F5DC-8A00-0947-95E2-6292240931F0}"/>
                </a:ext>
              </a:extLst>
            </p:cNvPr>
            <p:cNvSpPr txBox="1"/>
            <p:nvPr/>
          </p:nvSpPr>
          <p:spPr>
            <a:xfrm>
              <a:off x="-990600" y="3974068"/>
              <a:ext cx="2036510" cy="369332"/>
            </a:xfrm>
            <a:prstGeom prst="rect">
              <a:avLst/>
            </a:prstGeom>
            <a:noFill/>
          </p:spPr>
          <p:txBody>
            <a:bodyPr wrap="none" rtlCol="0">
              <a:spAutoFit/>
            </a:bodyPr>
            <a:lstStyle/>
            <a:p>
              <a:r>
                <a:rPr lang="en-US" dirty="0"/>
                <a:t>Apple Apple Mango</a:t>
              </a:r>
            </a:p>
          </p:txBody>
        </p:sp>
      </p:grpSp>
      <p:cxnSp>
        <p:nvCxnSpPr>
          <p:cNvPr id="37" name="Straight Arrow Connector 36">
            <a:extLst>
              <a:ext uri="{FF2B5EF4-FFF2-40B4-BE49-F238E27FC236}">
                <a16:creationId xmlns:a16="http://schemas.microsoft.com/office/drawing/2014/main" id="{5625F5E4-DFD3-4C4C-938D-547341368037}"/>
              </a:ext>
            </a:extLst>
          </p:cNvPr>
          <p:cNvCxnSpPr>
            <a:endCxn id="7" idx="1"/>
          </p:cNvCxnSpPr>
          <p:nvPr/>
        </p:nvCxnSpPr>
        <p:spPr>
          <a:xfrm flipV="1">
            <a:off x="2611984" y="2699956"/>
            <a:ext cx="838200" cy="65353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8" name="Straight Arrow Connector 37">
            <a:extLst>
              <a:ext uri="{FF2B5EF4-FFF2-40B4-BE49-F238E27FC236}">
                <a16:creationId xmlns:a16="http://schemas.microsoft.com/office/drawing/2014/main" id="{3043375C-BD04-734E-977E-0F79FF9469F6}"/>
              </a:ext>
            </a:extLst>
          </p:cNvPr>
          <p:cNvCxnSpPr>
            <a:endCxn id="51" idx="1"/>
          </p:cNvCxnSpPr>
          <p:nvPr/>
        </p:nvCxnSpPr>
        <p:spPr>
          <a:xfrm flipV="1">
            <a:off x="2882376" y="3806225"/>
            <a:ext cx="533400" cy="20079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9" name="Straight Arrow Connector 38">
            <a:extLst>
              <a:ext uri="{FF2B5EF4-FFF2-40B4-BE49-F238E27FC236}">
                <a16:creationId xmlns:a16="http://schemas.microsoft.com/office/drawing/2014/main" id="{1B0B5FDD-73B6-9748-8A80-80DF96C6FDF1}"/>
              </a:ext>
            </a:extLst>
          </p:cNvPr>
          <p:cNvCxnSpPr>
            <a:endCxn id="52" idx="1"/>
          </p:cNvCxnSpPr>
          <p:nvPr/>
        </p:nvCxnSpPr>
        <p:spPr>
          <a:xfrm>
            <a:off x="2958576" y="4496490"/>
            <a:ext cx="457200" cy="30033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0" name="Straight Arrow Connector 39">
            <a:extLst>
              <a:ext uri="{FF2B5EF4-FFF2-40B4-BE49-F238E27FC236}">
                <a16:creationId xmlns:a16="http://schemas.microsoft.com/office/drawing/2014/main" id="{D1C80316-39A0-1042-B4A3-06C39507909E}"/>
              </a:ext>
            </a:extLst>
          </p:cNvPr>
          <p:cNvCxnSpPr/>
          <p:nvPr/>
        </p:nvCxnSpPr>
        <p:spPr>
          <a:xfrm>
            <a:off x="2577576" y="4496490"/>
            <a:ext cx="838200" cy="137606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1" name="Straight Arrow Connector 40">
            <a:extLst>
              <a:ext uri="{FF2B5EF4-FFF2-40B4-BE49-F238E27FC236}">
                <a16:creationId xmlns:a16="http://schemas.microsoft.com/office/drawing/2014/main" id="{3F86AF7B-5C66-F34E-9A8C-3ED11903B0C2}"/>
              </a:ext>
            </a:extLst>
          </p:cNvPr>
          <p:cNvCxnSpPr/>
          <p:nvPr/>
        </p:nvCxnSpPr>
        <p:spPr>
          <a:xfrm>
            <a:off x="5220159" y="5868090"/>
            <a:ext cx="481617"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42" name="TextBox 41">
            <a:extLst>
              <a:ext uri="{FF2B5EF4-FFF2-40B4-BE49-F238E27FC236}">
                <a16:creationId xmlns:a16="http://schemas.microsoft.com/office/drawing/2014/main" id="{A9354A21-F494-9144-A4DA-D522A87DA99D}"/>
              </a:ext>
            </a:extLst>
          </p:cNvPr>
          <p:cNvSpPr txBox="1"/>
          <p:nvPr/>
        </p:nvSpPr>
        <p:spPr>
          <a:xfrm>
            <a:off x="2486891" y="1767145"/>
            <a:ext cx="675868" cy="369332"/>
          </a:xfrm>
          <a:prstGeom prst="rect">
            <a:avLst/>
          </a:prstGeom>
          <a:noFill/>
        </p:spPr>
        <p:txBody>
          <a:bodyPr wrap="none" rtlCol="0">
            <a:spAutoFit/>
          </a:bodyPr>
          <a:lstStyle/>
          <a:p>
            <a:r>
              <a:rPr lang="en-US" b="1" dirty="0">
                <a:latin typeface="Helvetica Neue"/>
                <a:cs typeface="Helvetica Neue"/>
              </a:rPr>
              <a:t>Split</a:t>
            </a:r>
          </a:p>
        </p:txBody>
      </p:sp>
      <p:sp>
        <p:nvSpPr>
          <p:cNvPr id="43" name="TextBox 42">
            <a:extLst>
              <a:ext uri="{FF2B5EF4-FFF2-40B4-BE49-F238E27FC236}">
                <a16:creationId xmlns:a16="http://schemas.microsoft.com/office/drawing/2014/main" id="{E235DA95-E346-CC4B-B0C8-A3C49FEAD578}"/>
              </a:ext>
            </a:extLst>
          </p:cNvPr>
          <p:cNvSpPr txBox="1"/>
          <p:nvPr/>
        </p:nvSpPr>
        <p:spPr>
          <a:xfrm>
            <a:off x="5101161" y="1753290"/>
            <a:ext cx="667563" cy="369332"/>
          </a:xfrm>
          <a:prstGeom prst="rect">
            <a:avLst/>
          </a:prstGeom>
          <a:noFill/>
        </p:spPr>
        <p:txBody>
          <a:bodyPr wrap="none" rtlCol="0">
            <a:spAutoFit/>
          </a:bodyPr>
          <a:lstStyle/>
          <a:p>
            <a:r>
              <a:rPr lang="en-US" b="1" dirty="0">
                <a:latin typeface="Helvetica Neue"/>
                <a:cs typeface="Helvetica Neue"/>
              </a:rPr>
              <a:t>Map</a:t>
            </a:r>
          </a:p>
        </p:txBody>
      </p:sp>
      <p:sp>
        <p:nvSpPr>
          <p:cNvPr id="44" name="TextBox 43">
            <a:extLst>
              <a:ext uri="{FF2B5EF4-FFF2-40B4-BE49-F238E27FC236}">
                <a16:creationId xmlns:a16="http://schemas.microsoft.com/office/drawing/2014/main" id="{5F3324B3-2A90-2D48-B289-2E484E51144F}"/>
              </a:ext>
            </a:extLst>
          </p:cNvPr>
          <p:cNvSpPr txBox="1"/>
          <p:nvPr/>
        </p:nvSpPr>
        <p:spPr>
          <a:xfrm>
            <a:off x="6733887" y="1799441"/>
            <a:ext cx="947093" cy="369332"/>
          </a:xfrm>
          <a:prstGeom prst="rect">
            <a:avLst/>
          </a:prstGeom>
          <a:noFill/>
        </p:spPr>
        <p:txBody>
          <a:bodyPr wrap="none" rtlCol="0">
            <a:spAutoFit/>
          </a:bodyPr>
          <a:lstStyle/>
          <a:p>
            <a:r>
              <a:rPr lang="en-US" b="1" dirty="0">
                <a:latin typeface="Helvetica Neue"/>
                <a:cs typeface="Helvetica Neue"/>
              </a:rPr>
              <a:t>Shuffle</a:t>
            </a:r>
          </a:p>
        </p:txBody>
      </p:sp>
      <p:sp>
        <p:nvSpPr>
          <p:cNvPr id="45" name="TextBox 44">
            <a:extLst>
              <a:ext uri="{FF2B5EF4-FFF2-40B4-BE49-F238E27FC236}">
                <a16:creationId xmlns:a16="http://schemas.microsoft.com/office/drawing/2014/main" id="{F15AF796-0865-2A4A-853D-79D75EC9AFBC}"/>
              </a:ext>
            </a:extLst>
          </p:cNvPr>
          <p:cNvSpPr txBox="1"/>
          <p:nvPr/>
        </p:nvSpPr>
        <p:spPr>
          <a:xfrm>
            <a:off x="8516198" y="1803058"/>
            <a:ext cx="1026727" cy="369332"/>
          </a:xfrm>
          <a:prstGeom prst="rect">
            <a:avLst/>
          </a:prstGeom>
          <a:noFill/>
        </p:spPr>
        <p:txBody>
          <a:bodyPr wrap="none" rtlCol="0">
            <a:spAutoFit/>
          </a:bodyPr>
          <a:lstStyle/>
          <a:p>
            <a:r>
              <a:rPr lang="en-US" b="1" dirty="0">
                <a:latin typeface="Helvetica Neue"/>
                <a:cs typeface="Helvetica Neue"/>
              </a:rPr>
              <a:t>Reduce</a:t>
            </a:r>
          </a:p>
        </p:txBody>
      </p:sp>
      <p:sp>
        <p:nvSpPr>
          <p:cNvPr id="46" name="Rectangle 45">
            <a:extLst>
              <a:ext uri="{FF2B5EF4-FFF2-40B4-BE49-F238E27FC236}">
                <a16:creationId xmlns:a16="http://schemas.microsoft.com/office/drawing/2014/main" id="{9B547325-96BB-5C41-AEF0-A5EF94046F6E}"/>
              </a:ext>
            </a:extLst>
          </p:cNvPr>
          <p:cNvSpPr/>
          <p:nvPr/>
        </p:nvSpPr>
        <p:spPr>
          <a:xfrm>
            <a:off x="3415776" y="2286690"/>
            <a:ext cx="3365512" cy="92333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3A0E50B7-D4F1-7842-A36C-FB848CA9DF4D}"/>
              </a:ext>
            </a:extLst>
          </p:cNvPr>
          <p:cNvSpPr/>
          <p:nvPr/>
        </p:nvSpPr>
        <p:spPr>
          <a:xfrm>
            <a:off x="3415776" y="3344560"/>
            <a:ext cx="3365513" cy="92333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155BCF70-6DD1-5747-B1BE-9F4004D5A871}"/>
              </a:ext>
            </a:extLst>
          </p:cNvPr>
          <p:cNvSpPr/>
          <p:nvPr/>
        </p:nvSpPr>
        <p:spPr>
          <a:xfrm>
            <a:off x="3415776" y="4335160"/>
            <a:ext cx="3365512" cy="92333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66BDAB12-954D-6641-AA41-7559251C6057}"/>
              </a:ext>
            </a:extLst>
          </p:cNvPr>
          <p:cNvSpPr/>
          <p:nvPr/>
        </p:nvSpPr>
        <p:spPr>
          <a:xfrm>
            <a:off x="3415776" y="5410890"/>
            <a:ext cx="3365512" cy="92333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9EF9920E-372C-4E46-BB4F-D1919E80C089}"/>
              </a:ext>
            </a:extLst>
          </p:cNvPr>
          <p:cNvSpPr/>
          <p:nvPr/>
        </p:nvSpPr>
        <p:spPr>
          <a:xfrm>
            <a:off x="7864955" y="2191497"/>
            <a:ext cx="2559508" cy="1161993"/>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9C2099E0-33C4-6644-8F3E-558462C81404}"/>
              </a:ext>
            </a:extLst>
          </p:cNvPr>
          <p:cNvSpPr/>
          <p:nvPr/>
        </p:nvSpPr>
        <p:spPr>
          <a:xfrm>
            <a:off x="7882682" y="3454669"/>
            <a:ext cx="2541781" cy="1161993"/>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78B4E799-4B39-A341-85DD-C5BE829EAFDE}"/>
              </a:ext>
            </a:extLst>
          </p:cNvPr>
          <p:cNvSpPr/>
          <p:nvPr/>
        </p:nvSpPr>
        <p:spPr>
          <a:xfrm>
            <a:off x="7869786" y="4825428"/>
            <a:ext cx="2554678" cy="1289628"/>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3" name="Straight Arrow Connector 52">
            <a:extLst>
              <a:ext uri="{FF2B5EF4-FFF2-40B4-BE49-F238E27FC236}">
                <a16:creationId xmlns:a16="http://schemas.microsoft.com/office/drawing/2014/main" id="{4453B0D1-79DF-E343-A7B5-A30E1D593D7A}"/>
              </a:ext>
            </a:extLst>
          </p:cNvPr>
          <p:cNvCxnSpPr/>
          <p:nvPr/>
        </p:nvCxnSpPr>
        <p:spPr>
          <a:xfrm>
            <a:off x="8865418" y="2820090"/>
            <a:ext cx="508983"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7720687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Actions on Pair RDDs</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3035261332"/>
              </p:ext>
            </p:extLst>
          </p:nvPr>
        </p:nvGraphicFramePr>
        <p:xfrm>
          <a:off x="1670354" y="2000973"/>
          <a:ext cx="8548688" cy="1483360"/>
        </p:xfrm>
        <a:graphic>
          <a:graphicData uri="http://schemas.openxmlformats.org/drawingml/2006/table">
            <a:tbl>
              <a:tblPr firstRow="1" bandRow="1">
                <a:tableStyleId>{EB344D84-9AFB-497E-A393-DC336BA19D2E}</a:tableStyleId>
              </a:tblPr>
              <a:tblGrid>
                <a:gridCol w="2234293">
                  <a:extLst>
                    <a:ext uri="{9D8B030D-6E8A-4147-A177-3AD203B41FA5}">
                      <a16:colId xmlns:a16="http://schemas.microsoft.com/office/drawing/2014/main" val="20000"/>
                    </a:ext>
                  </a:extLst>
                </a:gridCol>
                <a:gridCol w="6314395">
                  <a:extLst>
                    <a:ext uri="{9D8B030D-6E8A-4147-A177-3AD203B41FA5}">
                      <a16:colId xmlns:a16="http://schemas.microsoft.com/office/drawing/2014/main" val="20001"/>
                    </a:ext>
                  </a:extLst>
                </a:gridCol>
              </a:tblGrid>
              <a:tr h="370840">
                <a:tc>
                  <a:txBody>
                    <a:bodyPr/>
                    <a:lstStyle/>
                    <a:p>
                      <a:r>
                        <a:rPr lang="en-US" dirty="0"/>
                        <a:t>Action</a:t>
                      </a:r>
                    </a:p>
                  </a:txBody>
                  <a:tcPr/>
                </a:tc>
                <a:tc>
                  <a:txBody>
                    <a:bodyPr/>
                    <a:lstStyle/>
                    <a:p>
                      <a:r>
                        <a:rPr lang="en-US" dirty="0"/>
                        <a:t>Description</a:t>
                      </a:r>
                    </a:p>
                  </a:txBody>
                  <a:tcPr/>
                </a:tc>
                <a:extLst>
                  <a:ext uri="{0D108BD9-81ED-4DB2-BD59-A6C34878D82A}">
                    <a16:rowId xmlns:a16="http://schemas.microsoft.com/office/drawing/2014/main" val="10000"/>
                  </a:ext>
                </a:extLst>
              </a:tr>
              <a:tr h="370840">
                <a:tc>
                  <a:txBody>
                    <a:bodyPr/>
                    <a:lstStyle/>
                    <a:p>
                      <a:r>
                        <a:rPr lang="en-US" dirty="0" err="1"/>
                        <a:t>countByKey</a:t>
                      </a:r>
                      <a:r>
                        <a:rPr lang="en-US" dirty="0"/>
                        <a:t>()</a:t>
                      </a:r>
                    </a:p>
                  </a:txBody>
                  <a:tcPr/>
                </a:tc>
                <a:tc>
                  <a:txBody>
                    <a:bodyPr/>
                    <a:lstStyle/>
                    <a:p>
                      <a:r>
                        <a:rPr lang="en-US" dirty="0"/>
                        <a:t>Count the number of elements</a:t>
                      </a:r>
                      <a:r>
                        <a:rPr lang="en-US" baseline="0" dirty="0"/>
                        <a:t> in each key</a:t>
                      </a:r>
                      <a:endParaRPr lang="en-US" dirty="0"/>
                    </a:p>
                  </a:txBody>
                  <a:tcPr/>
                </a:tc>
                <a:extLst>
                  <a:ext uri="{0D108BD9-81ED-4DB2-BD59-A6C34878D82A}">
                    <a16:rowId xmlns:a16="http://schemas.microsoft.com/office/drawing/2014/main" val="10001"/>
                  </a:ext>
                </a:extLst>
              </a:tr>
              <a:tr h="370840">
                <a:tc>
                  <a:txBody>
                    <a:bodyPr/>
                    <a:lstStyle/>
                    <a:p>
                      <a:r>
                        <a:rPr lang="en-US" dirty="0" err="1"/>
                        <a:t>collectAsMap</a:t>
                      </a:r>
                      <a:r>
                        <a:rPr lang="en-US" dirty="0"/>
                        <a:t>()</a:t>
                      </a:r>
                    </a:p>
                  </a:txBody>
                  <a:tcPr/>
                </a:tc>
                <a:tc>
                  <a:txBody>
                    <a:bodyPr/>
                    <a:lstStyle/>
                    <a:p>
                      <a:r>
                        <a:rPr lang="en-US" dirty="0"/>
                        <a:t>Collect the result as a map to provide easy lookup</a:t>
                      </a:r>
                    </a:p>
                  </a:txBody>
                  <a:tcPr/>
                </a:tc>
                <a:extLst>
                  <a:ext uri="{0D108BD9-81ED-4DB2-BD59-A6C34878D82A}">
                    <a16:rowId xmlns:a16="http://schemas.microsoft.com/office/drawing/2014/main" val="10002"/>
                  </a:ext>
                </a:extLst>
              </a:tr>
              <a:tr h="370840">
                <a:tc>
                  <a:txBody>
                    <a:bodyPr/>
                    <a:lstStyle/>
                    <a:p>
                      <a:r>
                        <a:rPr lang="en-US" dirty="0"/>
                        <a:t>lookup(key)</a:t>
                      </a:r>
                    </a:p>
                  </a:txBody>
                  <a:tcPr/>
                </a:tc>
                <a:tc>
                  <a:txBody>
                    <a:bodyPr/>
                    <a:lstStyle/>
                    <a:p>
                      <a:r>
                        <a:rPr lang="en-US" dirty="0"/>
                        <a:t>Return all values associated with the provided key</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5267703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 Simple Spark Program</a:t>
            </a:r>
          </a:p>
        </p:txBody>
      </p:sp>
      <p:sp>
        <p:nvSpPr>
          <p:cNvPr id="3" name="Content Placeholder 2"/>
          <p:cNvSpPr>
            <a:spLocks noGrp="1"/>
          </p:cNvSpPr>
          <p:nvPr>
            <p:ph idx="1"/>
          </p:nvPr>
        </p:nvSpPr>
        <p:spPr/>
        <p:txBody>
          <a:bodyPr/>
          <a:lstStyle/>
          <a:p>
            <a:pPr marL="0" indent="0">
              <a:buNone/>
            </a:pPr>
            <a:r>
              <a:rPr lang="en-US" sz="1800" b="1" dirty="0">
                <a:solidFill>
                  <a:prstClr val="black"/>
                </a:solidFill>
                <a:latin typeface="Courier" charset="0"/>
                <a:ea typeface="Courier" charset="0"/>
                <a:cs typeface="Courier" charset="0"/>
              </a:rPr>
              <a:t># Creating an RDD of strings with </a:t>
            </a:r>
            <a:r>
              <a:rPr lang="en-US" sz="1800" b="1" dirty="0" err="1">
                <a:solidFill>
                  <a:prstClr val="black"/>
                </a:solidFill>
                <a:latin typeface="Courier" charset="0"/>
                <a:ea typeface="Courier" charset="0"/>
                <a:cs typeface="Courier" charset="0"/>
              </a:rPr>
              <a:t>textFile</a:t>
            </a:r>
            <a:r>
              <a:rPr lang="en-US" sz="1800" b="1" dirty="0">
                <a:solidFill>
                  <a:prstClr val="black"/>
                </a:solidFill>
                <a:latin typeface="Courier" charset="0"/>
                <a:ea typeface="Courier" charset="0"/>
                <a:cs typeface="Courier" charset="0"/>
              </a:rPr>
              <a:t>()</a:t>
            </a:r>
          </a:p>
          <a:p>
            <a:pPr marL="0" indent="0">
              <a:buNone/>
            </a:pPr>
            <a:r>
              <a:rPr lang="en-US" sz="1800" b="1" dirty="0">
                <a:solidFill>
                  <a:prstClr val="black"/>
                </a:solidFill>
                <a:latin typeface="Courier" charset="0"/>
                <a:ea typeface="Courier" charset="0"/>
                <a:cs typeface="Courier" charset="0"/>
              </a:rPr>
              <a:t>&gt;&gt;&gt; lines = </a:t>
            </a:r>
            <a:r>
              <a:rPr lang="en-US" sz="1800" b="1" dirty="0" err="1">
                <a:solidFill>
                  <a:prstClr val="black"/>
                </a:solidFill>
                <a:latin typeface="Courier" charset="0"/>
                <a:ea typeface="Courier" charset="0"/>
                <a:cs typeface="Courier" charset="0"/>
              </a:rPr>
              <a:t>sc.textFile</a:t>
            </a:r>
            <a:r>
              <a:rPr lang="en-US" sz="1800" b="1" dirty="0">
                <a:solidFill>
                  <a:prstClr val="black"/>
                </a:solidFill>
                <a:latin typeface="Courier" charset="0"/>
                <a:ea typeface="Courier" charset="0"/>
                <a:cs typeface="Courier" charset="0"/>
              </a:rPr>
              <a:t>(“</a:t>
            </a:r>
            <a:r>
              <a:rPr lang="en-US" sz="1800" b="1" dirty="0" err="1">
                <a:solidFill>
                  <a:prstClr val="black"/>
                </a:solidFill>
                <a:latin typeface="Courier" charset="0"/>
                <a:ea typeface="Courier" charset="0"/>
                <a:cs typeface="Courier" charset="0"/>
              </a:rPr>
              <a:t>README.md</a:t>
            </a:r>
            <a:r>
              <a:rPr lang="en-US" sz="1800" b="1" dirty="0">
                <a:solidFill>
                  <a:prstClr val="black"/>
                </a:solidFill>
                <a:latin typeface="Courier" charset="0"/>
                <a:ea typeface="Courier" charset="0"/>
                <a:cs typeface="Courier" charset="0"/>
              </a:rPr>
              <a:t>”)</a:t>
            </a:r>
          </a:p>
          <a:p>
            <a:pPr marL="0" indent="0">
              <a:buNone/>
            </a:pPr>
            <a:endParaRPr lang="en-US" sz="1800" b="1" dirty="0">
              <a:solidFill>
                <a:prstClr val="black"/>
              </a:solidFill>
              <a:latin typeface="Courier" charset="0"/>
              <a:ea typeface="Courier" charset="0"/>
              <a:cs typeface="Courier" charset="0"/>
            </a:endParaRPr>
          </a:p>
          <a:p>
            <a:pPr marL="0" indent="0">
              <a:buNone/>
            </a:pPr>
            <a:r>
              <a:rPr lang="en-US" sz="1800" b="1" dirty="0">
                <a:solidFill>
                  <a:prstClr val="black"/>
                </a:solidFill>
                <a:latin typeface="Courier" charset="0"/>
                <a:ea typeface="Courier" charset="0"/>
                <a:cs typeface="Courier" charset="0"/>
              </a:rPr>
              <a:t># Calling the filter() transformation</a:t>
            </a:r>
          </a:p>
          <a:p>
            <a:pPr marL="0" indent="0">
              <a:buNone/>
            </a:pPr>
            <a:r>
              <a:rPr lang="en-US" sz="1800" b="1" dirty="0">
                <a:solidFill>
                  <a:prstClr val="black"/>
                </a:solidFill>
                <a:latin typeface="Courier" charset="0"/>
                <a:ea typeface="Courier" charset="0"/>
                <a:cs typeface="Courier" charset="0"/>
              </a:rPr>
              <a:t>&gt;&gt;&gt; </a:t>
            </a:r>
            <a:r>
              <a:rPr lang="en-US" sz="1800" b="1" dirty="0" err="1">
                <a:solidFill>
                  <a:prstClr val="black"/>
                </a:solidFill>
                <a:latin typeface="Courier" charset="0"/>
                <a:ea typeface="Courier" charset="0"/>
                <a:cs typeface="Courier" charset="0"/>
              </a:rPr>
              <a:t>sparkLines</a:t>
            </a:r>
            <a:r>
              <a:rPr lang="en-US" sz="1800" b="1" dirty="0">
                <a:solidFill>
                  <a:prstClr val="black"/>
                </a:solidFill>
                <a:latin typeface="Courier" charset="0"/>
                <a:ea typeface="Courier" charset="0"/>
                <a:cs typeface="Courier" charset="0"/>
              </a:rPr>
              <a:t> = </a:t>
            </a:r>
            <a:r>
              <a:rPr lang="en-US" sz="1800" b="1" dirty="0" err="1">
                <a:solidFill>
                  <a:prstClr val="black"/>
                </a:solidFill>
                <a:latin typeface="Courier" charset="0"/>
                <a:ea typeface="Courier" charset="0"/>
                <a:cs typeface="Courier" charset="0"/>
              </a:rPr>
              <a:t>lines.filter</a:t>
            </a:r>
            <a:r>
              <a:rPr lang="en-US" sz="1800" b="1" dirty="0">
                <a:solidFill>
                  <a:prstClr val="black"/>
                </a:solidFill>
                <a:latin typeface="Courier" charset="0"/>
                <a:ea typeface="Courier" charset="0"/>
                <a:cs typeface="Courier" charset="0"/>
              </a:rPr>
              <a:t>(lambda line: “Spark” in line)</a:t>
            </a:r>
            <a:br>
              <a:rPr lang="en-US" sz="1800" b="1" dirty="0">
                <a:solidFill>
                  <a:prstClr val="black"/>
                </a:solidFill>
                <a:latin typeface="Courier" charset="0"/>
                <a:ea typeface="Courier" charset="0"/>
                <a:cs typeface="Courier" charset="0"/>
              </a:rPr>
            </a:br>
            <a:endParaRPr lang="en-US" sz="1800" b="1" dirty="0">
              <a:solidFill>
                <a:prstClr val="black"/>
              </a:solidFill>
              <a:latin typeface="Courier" charset="0"/>
              <a:ea typeface="Courier" charset="0"/>
              <a:cs typeface="Courier" charset="0"/>
            </a:endParaRPr>
          </a:p>
          <a:p>
            <a:pPr marL="0" indent="0">
              <a:buNone/>
            </a:pPr>
            <a:r>
              <a:rPr lang="en-US" sz="1800" b="1" dirty="0">
                <a:solidFill>
                  <a:prstClr val="black"/>
                </a:solidFill>
                <a:latin typeface="Courier" charset="0"/>
                <a:ea typeface="Courier" charset="0"/>
                <a:cs typeface="Courier" charset="0"/>
              </a:rPr>
              <a:t># Persisting an RDD in memory</a:t>
            </a:r>
          </a:p>
          <a:p>
            <a:pPr marL="0" indent="0">
              <a:buNone/>
            </a:pPr>
            <a:r>
              <a:rPr lang="en-US" sz="1800" b="1" dirty="0">
                <a:solidFill>
                  <a:prstClr val="black"/>
                </a:solidFill>
                <a:latin typeface="Courier" charset="0"/>
                <a:ea typeface="Courier" charset="0"/>
                <a:cs typeface="Courier" charset="0"/>
              </a:rPr>
              <a:t>&gt;&gt;&gt; </a:t>
            </a:r>
            <a:r>
              <a:rPr lang="en-US" sz="1800" b="1" dirty="0" err="1">
                <a:solidFill>
                  <a:prstClr val="black"/>
                </a:solidFill>
                <a:latin typeface="Courier" charset="0"/>
                <a:ea typeface="Courier" charset="0"/>
                <a:cs typeface="Courier" charset="0"/>
              </a:rPr>
              <a:t>sparkLines.persist</a:t>
            </a:r>
            <a:br>
              <a:rPr lang="en-US" sz="1800" b="1" dirty="0">
                <a:solidFill>
                  <a:prstClr val="black"/>
                </a:solidFill>
                <a:latin typeface="Courier" charset="0"/>
                <a:ea typeface="Courier" charset="0"/>
                <a:cs typeface="Courier" charset="0"/>
              </a:rPr>
            </a:br>
            <a:endParaRPr lang="en-US" sz="1800" b="1" dirty="0">
              <a:solidFill>
                <a:prstClr val="black"/>
              </a:solidFill>
              <a:latin typeface="Courier" charset="0"/>
              <a:ea typeface="Courier" charset="0"/>
              <a:cs typeface="Courier" charset="0"/>
            </a:endParaRPr>
          </a:p>
          <a:p>
            <a:pPr marL="0" indent="0">
              <a:buNone/>
            </a:pPr>
            <a:r>
              <a:rPr lang="en-US" sz="1800" b="1" dirty="0">
                <a:solidFill>
                  <a:prstClr val="black"/>
                </a:solidFill>
                <a:latin typeface="Courier" charset="0"/>
                <a:ea typeface="Courier" charset="0"/>
                <a:cs typeface="Courier" charset="0"/>
              </a:rPr>
              <a:t># Calling the first() action</a:t>
            </a:r>
          </a:p>
          <a:p>
            <a:pPr marL="0" indent="0">
              <a:buNone/>
            </a:pPr>
            <a:r>
              <a:rPr lang="en-US" sz="1800" b="1" dirty="0">
                <a:solidFill>
                  <a:prstClr val="black"/>
                </a:solidFill>
                <a:latin typeface="Courier" charset="0"/>
                <a:ea typeface="Courier" charset="0"/>
                <a:cs typeface="Courier" charset="0"/>
              </a:rPr>
              <a:t>&gt;&gt;&gt; </a:t>
            </a:r>
            <a:r>
              <a:rPr lang="en-US" sz="1800" b="1" dirty="0" err="1">
                <a:solidFill>
                  <a:prstClr val="black"/>
                </a:solidFill>
                <a:latin typeface="Courier" charset="0"/>
                <a:ea typeface="Courier" charset="0"/>
                <a:cs typeface="Courier" charset="0"/>
              </a:rPr>
              <a:t>sparkLines.first</a:t>
            </a:r>
            <a:r>
              <a:rPr lang="en-US" sz="1800" b="1" dirty="0">
                <a:solidFill>
                  <a:prstClr val="black"/>
                </a:solidFill>
                <a:latin typeface="Courier" charset="0"/>
                <a:ea typeface="Courier" charset="0"/>
                <a:cs typeface="Courier" charset="0"/>
              </a:rPr>
              <a:t>()</a:t>
            </a:r>
            <a:br>
              <a:rPr lang="en-US" sz="1800" b="1" dirty="0">
                <a:solidFill>
                  <a:prstClr val="black"/>
                </a:solidFill>
                <a:latin typeface="Courier" charset="0"/>
                <a:ea typeface="Courier" charset="0"/>
                <a:cs typeface="Courier" charset="0"/>
              </a:rPr>
            </a:br>
            <a:r>
              <a:rPr lang="en-US" sz="1800" b="1" dirty="0">
                <a:solidFill>
                  <a:prstClr val="black"/>
                </a:solidFill>
                <a:latin typeface="Courier" charset="0"/>
                <a:ea typeface="Courier" charset="0"/>
                <a:cs typeface="Courier" charset="0"/>
              </a:rPr>
              <a:t>u’# Apache Spark’</a:t>
            </a:r>
          </a:p>
        </p:txBody>
      </p:sp>
      <p:sp>
        <p:nvSpPr>
          <p:cNvPr id="5" name="Rectangle 4"/>
          <p:cNvSpPr/>
          <p:nvPr/>
        </p:nvSpPr>
        <p:spPr>
          <a:xfrm>
            <a:off x="808383" y="3850821"/>
            <a:ext cx="8245928" cy="914400"/>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3378421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Persistence</a:t>
            </a:r>
          </a:p>
        </p:txBody>
      </p:sp>
      <p:sp>
        <p:nvSpPr>
          <p:cNvPr id="3" name="Content Placeholder 2"/>
          <p:cNvSpPr>
            <a:spLocks noGrp="1"/>
          </p:cNvSpPr>
          <p:nvPr>
            <p:ph idx="1"/>
          </p:nvPr>
        </p:nvSpPr>
        <p:spPr/>
        <p:txBody>
          <a:bodyPr/>
          <a:lstStyle/>
          <a:p>
            <a:r>
              <a:rPr lang="en-US" dirty="0"/>
              <a:t>Spark can </a:t>
            </a:r>
            <a:r>
              <a:rPr lang="en-US" i="1" dirty="0"/>
              <a:t>persist </a:t>
            </a:r>
            <a:r>
              <a:rPr lang="en-US" dirty="0"/>
              <a:t>(or cache) a dataset in memory across operations </a:t>
            </a:r>
          </a:p>
          <a:p>
            <a:r>
              <a:rPr lang="en-US" dirty="0"/>
              <a:t>Each node stores in memory any slices of it that it </a:t>
            </a:r>
            <a:br>
              <a:rPr lang="en-US" dirty="0"/>
            </a:br>
            <a:r>
              <a:rPr lang="en-US" dirty="0"/>
              <a:t>computes and reuses them in other actions on that </a:t>
            </a:r>
            <a:br>
              <a:rPr lang="en-US" dirty="0"/>
            </a:br>
            <a:r>
              <a:rPr lang="en-US" dirty="0"/>
              <a:t>dataset – often making future actions more than </a:t>
            </a:r>
            <a:br>
              <a:rPr lang="en-US" dirty="0"/>
            </a:br>
            <a:r>
              <a:rPr lang="en-US" dirty="0"/>
              <a:t>10x faster </a:t>
            </a:r>
          </a:p>
          <a:p>
            <a:r>
              <a:rPr lang="en-US" dirty="0"/>
              <a:t>The cache is </a:t>
            </a:r>
            <a:r>
              <a:rPr lang="en-US" i="1" dirty="0"/>
              <a:t>fault-tolerant</a:t>
            </a:r>
            <a:r>
              <a:rPr lang="en-US" dirty="0"/>
              <a:t>: if any partition of an RDD is </a:t>
            </a:r>
            <a:br>
              <a:rPr lang="en-US" dirty="0"/>
            </a:br>
            <a:r>
              <a:rPr lang="en-US" dirty="0"/>
              <a:t>lost, it will automatically be recomputed using the </a:t>
            </a:r>
            <a:br>
              <a:rPr lang="en-US" dirty="0"/>
            </a:br>
            <a:r>
              <a:rPr lang="en-US" dirty="0"/>
              <a:t>transformations that originally created it </a:t>
            </a:r>
          </a:p>
          <a:p>
            <a:endParaRPr lang="en-US" dirty="0"/>
          </a:p>
        </p:txBody>
      </p:sp>
    </p:spTree>
    <p:extLst>
      <p:ext uri="{BB962C8B-B14F-4D97-AF65-F5344CB8AC3E}">
        <p14:creationId xmlns:p14="http://schemas.microsoft.com/office/powerpoint/2010/main" val="144746954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Persistence Level</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3512341387"/>
              </p:ext>
            </p:extLst>
          </p:nvPr>
        </p:nvGraphicFramePr>
        <p:xfrm>
          <a:off x="1821656" y="1495963"/>
          <a:ext cx="8548688" cy="5064760"/>
        </p:xfrm>
        <a:graphic>
          <a:graphicData uri="http://schemas.openxmlformats.org/drawingml/2006/table">
            <a:tbl>
              <a:tblPr firstRow="1" bandRow="1">
                <a:tableStyleId>{EB344D84-9AFB-497E-A393-DC336BA19D2E}</a:tableStyleId>
              </a:tblPr>
              <a:tblGrid>
                <a:gridCol w="2389414">
                  <a:extLst>
                    <a:ext uri="{9D8B030D-6E8A-4147-A177-3AD203B41FA5}">
                      <a16:colId xmlns:a16="http://schemas.microsoft.com/office/drawing/2014/main" val="20000"/>
                    </a:ext>
                  </a:extLst>
                </a:gridCol>
                <a:gridCol w="6159274">
                  <a:extLst>
                    <a:ext uri="{9D8B030D-6E8A-4147-A177-3AD203B41FA5}">
                      <a16:colId xmlns:a16="http://schemas.microsoft.com/office/drawing/2014/main" val="20001"/>
                    </a:ext>
                  </a:extLst>
                </a:gridCol>
              </a:tblGrid>
              <a:tr h="370840">
                <a:tc>
                  <a:txBody>
                    <a:bodyPr/>
                    <a:lstStyle/>
                    <a:p>
                      <a:r>
                        <a:rPr lang="en-US" dirty="0"/>
                        <a:t>Level</a:t>
                      </a:r>
                    </a:p>
                  </a:txBody>
                  <a:tcPr/>
                </a:tc>
                <a:tc>
                  <a:txBody>
                    <a:bodyPr/>
                    <a:lstStyle/>
                    <a:p>
                      <a:r>
                        <a:rPr lang="en-US" dirty="0"/>
                        <a:t>Description</a:t>
                      </a:r>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sz="1600" b="1" kern="1200" dirty="0">
                          <a:solidFill>
                            <a:schemeClr val="dk1"/>
                          </a:solidFill>
                          <a:effectLst/>
                          <a:latin typeface="Calibri" charset="0"/>
                          <a:ea typeface="Calibri" charset="0"/>
                          <a:cs typeface="Calibri" charset="0"/>
                        </a:rPr>
                        <a:t>MEMORY_ONLY </a:t>
                      </a:r>
                      <a:endParaRPr lang="en-US" sz="1600" dirty="0">
                        <a:effectLst/>
                        <a:latin typeface="Calibri" charset="0"/>
                        <a:ea typeface="Calibri" charset="0"/>
                        <a:cs typeface="Calibri" charset="0"/>
                      </a:endParaRPr>
                    </a:p>
                  </a:txBody>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sz="1600" kern="1200" dirty="0">
                          <a:solidFill>
                            <a:schemeClr val="dk1"/>
                          </a:solidFill>
                          <a:effectLst/>
                          <a:latin typeface="Calibri" charset="0"/>
                          <a:ea typeface="Calibri" charset="0"/>
                          <a:cs typeface="Calibri" charset="0"/>
                        </a:rPr>
                        <a:t>Store RDD as </a:t>
                      </a:r>
                      <a:r>
                        <a:rPr lang="en-US" sz="1600" kern="1200" dirty="0" err="1">
                          <a:solidFill>
                            <a:schemeClr val="dk1"/>
                          </a:solidFill>
                          <a:effectLst/>
                          <a:latin typeface="Calibri" charset="0"/>
                          <a:ea typeface="Calibri" charset="0"/>
                          <a:cs typeface="Calibri" charset="0"/>
                        </a:rPr>
                        <a:t>deserialized</a:t>
                      </a:r>
                      <a:r>
                        <a:rPr lang="en-US" sz="1600" kern="1200" dirty="0">
                          <a:solidFill>
                            <a:schemeClr val="dk1"/>
                          </a:solidFill>
                          <a:effectLst/>
                          <a:latin typeface="Calibri" charset="0"/>
                          <a:ea typeface="Calibri" charset="0"/>
                          <a:cs typeface="Calibri" charset="0"/>
                        </a:rPr>
                        <a:t> Java objects in the JVM. If the RDD does not </a:t>
                      </a:r>
                      <a:br>
                        <a:rPr lang="en-US" sz="1600" kern="1200" dirty="0">
                          <a:solidFill>
                            <a:schemeClr val="dk1"/>
                          </a:solidFill>
                          <a:effectLst/>
                          <a:latin typeface="Calibri" charset="0"/>
                          <a:ea typeface="Calibri" charset="0"/>
                          <a:cs typeface="Calibri" charset="0"/>
                        </a:rPr>
                      </a:br>
                      <a:r>
                        <a:rPr lang="en-US" sz="1600" kern="1200" dirty="0">
                          <a:solidFill>
                            <a:schemeClr val="dk1"/>
                          </a:solidFill>
                          <a:effectLst/>
                          <a:latin typeface="Calibri" charset="0"/>
                          <a:ea typeface="Calibri" charset="0"/>
                          <a:cs typeface="Calibri" charset="0"/>
                        </a:rPr>
                        <a:t>fit in memory, some partitions will not be cached and will be </a:t>
                      </a:r>
                      <a:br>
                        <a:rPr lang="en-US" sz="1600" kern="1200" dirty="0">
                          <a:solidFill>
                            <a:schemeClr val="dk1"/>
                          </a:solidFill>
                          <a:effectLst/>
                          <a:latin typeface="Calibri" charset="0"/>
                          <a:ea typeface="Calibri" charset="0"/>
                          <a:cs typeface="Calibri" charset="0"/>
                        </a:rPr>
                      </a:br>
                      <a:r>
                        <a:rPr lang="en-US" sz="1600" kern="1200" dirty="0">
                          <a:solidFill>
                            <a:schemeClr val="dk1"/>
                          </a:solidFill>
                          <a:effectLst/>
                          <a:latin typeface="Calibri" charset="0"/>
                          <a:ea typeface="Calibri" charset="0"/>
                          <a:cs typeface="Calibri" charset="0"/>
                        </a:rPr>
                        <a:t>recomputed on the fly each time they're needed. Default level. </a:t>
                      </a:r>
                      <a:endParaRPr lang="en-US" sz="1600" dirty="0">
                        <a:effectLst/>
                        <a:latin typeface="Calibri" charset="0"/>
                        <a:ea typeface="Calibri" charset="0"/>
                        <a:cs typeface="Calibri" charset="0"/>
                      </a:endParaRPr>
                    </a:p>
                  </a:txBody>
                  <a:tcPr/>
                </a:tc>
                <a:extLst>
                  <a:ext uri="{0D108BD9-81ED-4DB2-BD59-A6C34878D82A}">
                    <a16:rowId xmlns:a16="http://schemas.microsoft.com/office/drawing/2014/main" val="10001"/>
                  </a:ext>
                </a:extLst>
              </a:tr>
              <a:tr h="370840">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sz="1600" b="1" kern="1200" dirty="0">
                          <a:solidFill>
                            <a:schemeClr val="dk1"/>
                          </a:solidFill>
                          <a:effectLst/>
                          <a:latin typeface="Calibri" charset="0"/>
                          <a:ea typeface="Calibri" charset="0"/>
                          <a:cs typeface="Calibri" charset="0"/>
                        </a:rPr>
                        <a:t>MEMORY_AND_DISK </a:t>
                      </a:r>
                      <a:endParaRPr lang="en-US" sz="1600" dirty="0">
                        <a:effectLst/>
                        <a:latin typeface="Calibri" charset="0"/>
                        <a:ea typeface="Calibri" charset="0"/>
                        <a:cs typeface="Calibri" charset="0"/>
                      </a:endParaRPr>
                    </a:p>
                  </a:txBody>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sz="1600" kern="1200" dirty="0">
                          <a:solidFill>
                            <a:schemeClr val="dk1"/>
                          </a:solidFill>
                          <a:effectLst/>
                          <a:latin typeface="Calibri" charset="0"/>
                          <a:ea typeface="Calibri" charset="0"/>
                          <a:cs typeface="Calibri" charset="0"/>
                        </a:rPr>
                        <a:t>Store RDD as </a:t>
                      </a:r>
                      <a:r>
                        <a:rPr lang="en-US" sz="1600" kern="1200" dirty="0" err="1">
                          <a:solidFill>
                            <a:schemeClr val="dk1"/>
                          </a:solidFill>
                          <a:effectLst/>
                          <a:latin typeface="Calibri" charset="0"/>
                          <a:ea typeface="Calibri" charset="0"/>
                          <a:cs typeface="Calibri" charset="0"/>
                        </a:rPr>
                        <a:t>deserialized</a:t>
                      </a:r>
                      <a:r>
                        <a:rPr lang="en-US" sz="1600" kern="1200" dirty="0">
                          <a:solidFill>
                            <a:schemeClr val="dk1"/>
                          </a:solidFill>
                          <a:effectLst/>
                          <a:latin typeface="Calibri" charset="0"/>
                          <a:ea typeface="Calibri" charset="0"/>
                          <a:cs typeface="Calibri" charset="0"/>
                        </a:rPr>
                        <a:t> Java objects in the JVM. If the RDD does not </a:t>
                      </a:r>
                      <a:br>
                        <a:rPr lang="en-US" sz="1600" kern="1200" dirty="0">
                          <a:solidFill>
                            <a:schemeClr val="dk1"/>
                          </a:solidFill>
                          <a:effectLst/>
                          <a:latin typeface="Calibri" charset="0"/>
                          <a:ea typeface="Calibri" charset="0"/>
                          <a:cs typeface="Calibri" charset="0"/>
                        </a:rPr>
                      </a:br>
                      <a:r>
                        <a:rPr lang="en-US" sz="1600" kern="1200" dirty="0">
                          <a:solidFill>
                            <a:schemeClr val="dk1"/>
                          </a:solidFill>
                          <a:effectLst/>
                          <a:latin typeface="Calibri" charset="0"/>
                          <a:ea typeface="Calibri" charset="0"/>
                          <a:cs typeface="Calibri" charset="0"/>
                        </a:rPr>
                        <a:t>fit in memory, store the partitions that don't fit on disk, and read them </a:t>
                      </a:r>
                      <a:br>
                        <a:rPr lang="en-US" sz="1600" kern="1200" dirty="0">
                          <a:solidFill>
                            <a:schemeClr val="dk1"/>
                          </a:solidFill>
                          <a:effectLst/>
                          <a:latin typeface="Calibri" charset="0"/>
                          <a:ea typeface="Calibri" charset="0"/>
                          <a:cs typeface="Calibri" charset="0"/>
                        </a:rPr>
                      </a:br>
                      <a:r>
                        <a:rPr lang="en-US" sz="1600" kern="1200" dirty="0">
                          <a:solidFill>
                            <a:schemeClr val="dk1"/>
                          </a:solidFill>
                          <a:effectLst/>
                          <a:latin typeface="Calibri" charset="0"/>
                          <a:ea typeface="Calibri" charset="0"/>
                          <a:cs typeface="Calibri" charset="0"/>
                        </a:rPr>
                        <a:t>from there when they're needed. </a:t>
                      </a:r>
                      <a:endParaRPr lang="en-US" sz="1600" dirty="0">
                        <a:effectLst/>
                        <a:latin typeface="Calibri" charset="0"/>
                        <a:ea typeface="Calibri" charset="0"/>
                        <a:cs typeface="Calibri"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sz="1600" b="1" kern="1200" dirty="0">
                          <a:solidFill>
                            <a:schemeClr val="dk1"/>
                          </a:solidFill>
                          <a:effectLst/>
                          <a:latin typeface="Calibri" charset="0"/>
                          <a:ea typeface="Calibri" charset="0"/>
                          <a:cs typeface="Calibri" charset="0"/>
                        </a:rPr>
                        <a:t>MEMORY_ONLY_SER </a:t>
                      </a:r>
                      <a:endParaRPr lang="en-US" sz="1600" dirty="0">
                        <a:effectLst/>
                        <a:latin typeface="Calibri" charset="0"/>
                        <a:ea typeface="Calibri" charset="0"/>
                        <a:cs typeface="Calibri" charset="0"/>
                      </a:endParaRPr>
                    </a:p>
                  </a:txBody>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sz="1600" kern="1200" dirty="0">
                          <a:solidFill>
                            <a:schemeClr val="dk1"/>
                          </a:solidFill>
                          <a:effectLst/>
                          <a:latin typeface="Calibri" charset="0"/>
                          <a:ea typeface="Calibri" charset="0"/>
                          <a:cs typeface="Calibri" charset="0"/>
                        </a:rPr>
                        <a:t>Store RDD as serialized Java objects (one byte array per partition).This is generally more space-efficient than </a:t>
                      </a:r>
                      <a:r>
                        <a:rPr lang="en-US" sz="1600" kern="1200" dirty="0" err="1">
                          <a:solidFill>
                            <a:schemeClr val="dk1"/>
                          </a:solidFill>
                          <a:effectLst/>
                          <a:latin typeface="Calibri" charset="0"/>
                          <a:ea typeface="Calibri" charset="0"/>
                          <a:cs typeface="Calibri" charset="0"/>
                        </a:rPr>
                        <a:t>deserialized</a:t>
                      </a:r>
                      <a:r>
                        <a:rPr lang="en-US" sz="1600" kern="1200" dirty="0">
                          <a:solidFill>
                            <a:schemeClr val="dk1"/>
                          </a:solidFill>
                          <a:effectLst/>
                          <a:latin typeface="Calibri" charset="0"/>
                          <a:ea typeface="Calibri" charset="0"/>
                          <a:cs typeface="Calibri" charset="0"/>
                        </a:rPr>
                        <a:t> objects, especially </a:t>
                      </a:r>
                      <a:br>
                        <a:rPr lang="en-US" sz="1600" kern="1200" dirty="0">
                          <a:solidFill>
                            <a:schemeClr val="dk1"/>
                          </a:solidFill>
                          <a:effectLst/>
                          <a:latin typeface="Calibri" charset="0"/>
                          <a:ea typeface="Calibri" charset="0"/>
                          <a:cs typeface="Calibri" charset="0"/>
                        </a:rPr>
                      </a:br>
                      <a:r>
                        <a:rPr lang="en-US" sz="1600" kern="1200" dirty="0">
                          <a:solidFill>
                            <a:schemeClr val="dk1"/>
                          </a:solidFill>
                          <a:effectLst/>
                          <a:latin typeface="Calibri" charset="0"/>
                          <a:ea typeface="Calibri" charset="0"/>
                          <a:cs typeface="Calibri" charset="0"/>
                        </a:rPr>
                        <a:t>when using a fast </a:t>
                      </a:r>
                      <a:r>
                        <a:rPr lang="en-US" sz="1600" kern="1200" dirty="0" err="1">
                          <a:solidFill>
                            <a:schemeClr val="dk1"/>
                          </a:solidFill>
                          <a:effectLst/>
                          <a:latin typeface="Calibri" charset="0"/>
                          <a:ea typeface="Calibri" charset="0"/>
                          <a:cs typeface="Calibri" charset="0"/>
                        </a:rPr>
                        <a:t>serializer</a:t>
                      </a:r>
                      <a:r>
                        <a:rPr lang="en-US" sz="1600" kern="1200" dirty="0">
                          <a:solidFill>
                            <a:schemeClr val="dk1"/>
                          </a:solidFill>
                          <a:effectLst/>
                          <a:latin typeface="Calibri" charset="0"/>
                          <a:ea typeface="Calibri" charset="0"/>
                          <a:cs typeface="Calibri" charset="0"/>
                        </a:rPr>
                        <a:t>, but more CPU-intensive to read. </a:t>
                      </a:r>
                      <a:endParaRPr lang="en-US" sz="1600" dirty="0">
                        <a:effectLst/>
                        <a:latin typeface="Calibri" charset="0"/>
                        <a:ea typeface="Calibri" charset="0"/>
                        <a:cs typeface="Calibri" charset="0"/>
                      </a:endParaRPr>
                    </a:p>
                  </a:txBody>
                  <a:tcPr/>
                </a:tc>
                <a:extLst>
                  <a:ext uri="{0D108BD9-81ED-4DB2-BD59-A6C34878D82A}">
                    <a16:rowId xmlns:a16="http://schemas.microsoft.com/office/drawing/2014/main" val="10003"/>
                  </a:ext>
                </a:extLst>
              </a:tr>
              <a:tr h="370840">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sz="1600" b="1" kern="1200" dirty="0">
                          <a:solidFill>
                            <a:schemeClr val="dk1"/>
                          </a:solidFill>
                          <a:effectLst/>
                          <a:latin typeface="Calibri" charset="0"/>
                          <a:ea typeface="Calibri" charset="0"/>
                          <a:cs typeface="Calibri" charset="0"/>
                        </a:rPr>
                        <a:t>MEMORY_AND_DISK_SER </a:t>
                      </a:r>
                      <a:endParaRPr lang="en-US" sz="1600" dirty="0">
                        <a:effectLst/>
                        <a:latin typeface="Calibri" charset="0"/>
                        <a:ea typeface="Calibri" charset="0"/>
                        <a:cs typeface="Calibri" charset="0"/>
                      </a:endParaRPr>
                    </a:p>
                    <a:p>
                      <a:endParaRPr lang="en-US" sz="1600" dirty="0">
                        <a:latin typeface="Calibri" charset="0"/>
                        <a:ea typeface="Calibri" charset="0"/>
                        <a:cs typeface="Calibri" charset="0"/>
                      </a:endParaRPr>
                    </a:p>
                  </a:txBody>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sz="1600" kern="1200" dirty="0">
                          <a:solidFill>
                            <a:schemeClr val="dk1"/>
                          </a:solidFill>
                          <a:effectLst/>
                          <a:latin typeface="Calibri" charset="0"/>
                          <a:ea typeface="Calibri" charset="0"/>
                          <a:cs typeface="Calibri" charset="0"/>
                        </a:rPr>
                        <a:t>Similar to MEMORY_ONLY_SER, but spill partitions that don't fit in </a:t>
                      </a:r>
                      <a:br>
                        <a:rPr lang="en-US" sz="1600" kern="1200" dirty="0">
                          <a:solidFill>
                            <a:schemeClr val="dk1"/>
                          </a:solidFill>
                          <a:effectLst/>
                          <a:latin typeface="Calibri" charset="0"/>
                          <a:ea typeface="Calibri" charset="0"/>
                          <a:cs typeface="Calibri" charset="0"/>
                        </a:rPr>
                      </a:br>
                      <a:r>
                        <a:rPr lang="en-US" sz="1600" kern="1200" dirty="0">
                          <a:solidFill>
                            <a:schemeClr val="dk1"/>
                          </a:solidFill>
                          <a:effectLst/>
                          <a:latin typeface="Calibri" charset="0"/>
                          <a:ea typeface="Calibri" charset="0"/>
                          <a:cs typeface="Calibri" charset="0"/>
                        </a:rPr>
                        <a:t>memory to disk instead of </a:t>
                      </a:r>
                      <a:r>
                        <a:rPr lang="en-US" sz="1600" kern="1200" dirty="0" err="1">
                          <a:solidFill>
                            <a:schemeClr val="dk1"/>
                          </a:solidFill>
                          <a:effectLst/>
                          <a:latin typeface="Calibri" charset="0"/>
                          <a:ea typeface="Calibri" charset="0"/>
                          <a:cs typeface="Calibri" charset="0"/>
                        </a:rPr>
                        <a:t>recomputing</a:t>
                      </a:r>
                      <a:r>
                        <a:rPr lang="en-US" sz="1600" kern="1200" dirty="0">
                          <a:solidFill>
                            <a:schemeClr val="dk1"/>
                          </a:solidFill>
                          <a:effectLst/>
                          <a:latin typeface="Calibri" charset="0"/>
                          <a:ea typeface="Calibri" charset="0"/>
                          <a:cs typeface="Calibri" charset="0"/>
                        </a:rPr>
                        <a:t> them on the fly each time </a:t>
                      </a:r>
                      <a:br>
                        <a:rPr lang="en-US" sz="1600" kern="1200" dirty="0">
                          <a:solidFill>
                            <a:schemeClr val="dk1"/>
                          </a:solidFill>
                          <a:effectLst/>
                          <a:latin typeface="Calibri" charset="0"/>
                          <a:ea typeface="Calibri" charset="0"/>
                          <a:cs typeface="Calibri" charset="0"/>
                        </a:rPr>
                      </a:br>
                      <a:r>
                        <a:rPr lang="en-US" sz="1600" kern="1200" dirty="0">
                          <a:solidFill>
                            <a:schemeClr val="dk1"/>
                          </a:solidFill>
                          <a:effectLst/>
                          <a:latin typeface="Calibri" charset="0"/>
                          <a:ea typeface="Calibri" charset="0"/>
                          <a:cs typeface="Calibri" charset="0"/>
                        </a:rPr>
                        <a:t>they're needed. </a:t>
                      </a:r>
                      <a:endParaRPr lang="en-US" sz="1600" dirty="0">
                        <a:effectLst/>
                        <a:latin typeface="Calibri" charset="0"/>
                        <a:ea typeface="Calibri" charset="0"/>
                        <a:cs typeface="Calibri" charset="0"/>
                      </a:endParaRPr>
                    </a:p>
                  </a:txBody>
                  <a:tcPr/>
                </a:tc>
                <a:extLst>
                  <a:ext uri="{0D108BD9-81ED-4DB2-BD59-A6C34878D82A}">
                    <a16:rowId xmlns:a16="http://schemas.microsoft.com/office/drawing/2014/main" val="10004"/>
                  </a:ext>
                </a:extLst>
              </a:tr>
              <a:tr h="370840">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sz="1600" b="1" kern="1200" dirty="0">
                          <a:solidFill>
                            <a:schemeClr val="dk1"/>
                          </a:solidFill>
                          <a:effectLst/>
                          <a:latin typeface="Calibri" charset="0"/>
                          <a:ea typeface="Calibri" charset="0"/>
                          <a:cs typeface="Calibri" charset="0"/>
                        </a:rPr>
                        <a:t>DISK_ONLY </a:t>
                      </a:r>
                      <a:endParaRPr lang="en-US" sz="1600" dirty="0">
                        <a:effectLst/>
                        <a:latin typeface="Calibri" charset="0"/>
                        <a:ea typeface="Calibri" charset="0"/>
                        <a:cs typeface="Calibri" charset="0"/>
                      </a:endParaRPr>
                    </a:p>
                    <a:p>
                      <a:endParaRPr lang="en-US" sz="1600" dirty="0">
                        <a:latin typeface="Calibri" charset="0"/>
                        <a:ea typeface="Calibri" charset="0"/>
                        <a:cs typeface="Calibri" charset="0"/>
                      </a:endParaRPr>
                    </a:p>
                  </a:txBody>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sz="1600" kern="1200" dirty="0">
                          <a:solidFill>
                            <a:schemeClr val="dk1"/>
                          </a:solidFill>
                          <a:effectLst/>
                          <a:latin typeface="Calibri" charset="0"/>
                          <a:ea typeface="Calibri" charset="0"/>
                          <a:cs typeface="Calibri" charset="0"/>
                        </a:rPr>
                        <a:t>Store the RDD partitions only on disk. </a:t>
                      </a:r>
                      <a:endParaRPr lang="en-US" sz="1600" dirty="0">
                        <a:effectLst/>
                        <a:latin typeface="Calibri" charset="0"/>
                        <a:ea typeface="Calibri" charset="0"/>
                        <a:cs typeface="Calibri" charset="0"/>
                      </a:endParaRPr>
                    </a:p>
                    <a:p>
                      <a:endParaRPr lang="en-US" sz="1600" dirty="0">
                        <a:latin typeface="Calibri" charset="0"/>
                        <a:ea typeface="Calibri" charset="0"/>
                        <a:cs typeface="Calibri" charset="0"/>
                      </a:endParaRPr>
                    </a:p>
                  </a:txBody>
                  <a:tcPr/>
                </a:tc>
                <a:extLst>
                  <a:ext uri="{0D108BD9-81ED-4DB2-BD59-A6C34878D82A}">
                    <a16:rowId xmlns:a16="http://schemas.microsoft.com/office/drawing/2014/main" val="10005"/>
                  </a:ext>
                </a:extLst>
              </a:tr>
              <a:tr h="370840">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sz="1600" b="1" kern="1200" dirty="0">
                          <a:solidFill>
                            <a:schemeClr val="dk1"/>
                          </a:solidFill>
                          <a:effectLst/>
                          <a:latin typeface="Calibri" charset="0"/>
                          <a:ea typeface="Calibri" charset="0"/>
                          <a:cs typeface="Calibri" charset="0"/>
                        </a:rPr>
                        <a:t>MEMORY_ONLY_2</a:t>
                      </a:r>
                      <a:r>
                        <a:rPr lang="en-US" sz="1600" kern="1200" dirty="0">
                          <a:solidFill>
                            <a:schemeClr val="dk1"/>
                          </a:solidFill>
                          <a:effectLst/>
                          <a:latin typeface="Calibri" charset="0"/>
                          <a:ea typeface="Calibri" charset="0"/>
                          <a:cs typeface="Calibri" charset="0"/>
                        </a:rPr>
                        <a:t>, </a:t>
                      </a:r>
                      <a:br>
                        <a:rPr lang="en-US" sz="1600" kern="1200" dirty="0">
                          <a:solidFill>
                            <a:schemeClr val="dk1"/>
                          </a:solidFill>
                          <a:effectLst/>
                          <a:latin typeface="Calibri" charset="0"/>
                          <a:ea typeface="Calibri" charset="0"/>
                          <a:cs typeface="Calibri" charset="0"/>
                        </a:rPr>
                      </a:br>
                      <a:r>
                        <a:rPr lang="en-US" sz="1600" b="1" kern="1200" dirty="0">
                          <a:solidFill>
                            <a:schemeClr val="dk1"/>
                          </a:solidFill>
                          <a:effectLst/>
                          <a:latin typeface="Calibri" charset="0"/>
                          <a:ea typeface="Calibri" charset="0"/>
                          <a:cs typeface="Calibri" charset="0"/>
                        </a:rPr>
                        <a:t>MEMORY_AND_DISK_2</a:t>
                      </a:r>
                      <a:r>
                        <a:rPr lang="en-US" sz="1600" kern="1200" dirty="0">
                          <a:solidFill>
                            <a:schemeClr val="dk1"/>
                          </a:solidFill>
                          <a:effectLst/>
                          <a:latin typeface="Calibri" charset="0"/>
                          <a:ea typeface="Calibri" charset="0"/>
                          <a:cs typeface="Calibri" charset="0"/>
                        </a:rPr>
                        <a:t>, </a:t>
                      </a:r>
                    </a:p>
                    <a:p>
                      <a:pPr marL="0" marR="0" indent="0" algn="l" defTabSz="914400" rtl="0" eaLnBrk="1" fontAlgn="auto" latinLnBrk="1" hangingPunct="1">
                        <a:lnSpc>
                          <a:spcPct val="100000"/>
                        </a:lnSpc>
                        <a:spcBef>
                          <a:spcPts val="0"/>
                        </a:spcBef>
                        <a:spcAft>
                          <a:spcPts val="0"/>
                        </a:spcAft>
                        <a:buClrTx/>
                        <a:buSzTx/>
                        <a:buFontTx/>
                        <a:buNone/>
                        <a:tabLst/>
                        <a:defRPr/>
                      </a:pPr>
                      <a:r>
                        <a:rPr lang="en-US" sz="1600" kern="1200" dirty="0" err="1">
                          <a:solidFill>
                            <a:schemeClr val="dk1"/>
                          </a:solidFill>
                          <a:effectLst/>
                          <a:latin typeface="Calibri" charset="0"/>
                          <a:ea typeface="Calibri" charset="0"/>
                          <a:cs typeface="Calibri" charset="0"/>
                        </a:rPr>
                        <a:t>etc</a:t>
                      </a:r>
                      <a:r>
                        <a:rPr lang="en-US" sz="1600" kern="1200" dirty="0">
                          <a:solidFill>
                            <a:schemeClr val="dk1"/>
                          </a:solidFill>
                          <a:effectLst/>
                          <a:latin typeface="Calibri" charset="0"/>
                          <a:ea typeface="Calibri" charset="0"/>
                          <a:cs typeface="Calibri" charset="0"/>
                        </a:rPr>
                        <a:t> </a:t>
                      </a:r>
                      <a:endParaRPr lang="en-US" sz="1600" dirty="0">
                        <a:effectLst/>
                        <a:latin typeface="Calibri" charset="0"/>
                        <a:ea typeface="Calibri" charset="0"/>
                        <a:cs typeface="Calibri" charset="0"/>
                      </a:endParaRPr>
                    </a:p>
                  </a:txBody>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sz="1600" kern="1200" dirty="0">
                          <a:solidFill>
                            <a:schemeClr val="dk1"/>
                          </a:solidFill>
                          <a:effectLst/>
                          <a:latin typeface="Calibri" charset="0"/>
                          <a:ea typeface="Calibri" charset="0"/>
                          <a:cs typeface="Calibri" charset="0"/>
                        </a:rPr>
                        <a:t>Same as the levels above, but replicate each partition </a:t>
                      </a:r>
                      <a:br>
                        <a:rPr lang="en-US" sz="1600" kern="1200" dirty="0">
                          <a:solidFill>
                            <a:schemeClr val="dk1"/>
                          </a:solidFill>
                          <a:effectLst/>
                          <a:latin typeface="Calibri" charset="0"/>
                          <a:ea typeface="Calibri" charset="0"/>
                          <a:cs typeface="Calibri" charset="0"/>
                        </a:rPr>
                      </a:br>
                      <a:r>
                        <a:rPr lang="en-US" sz="1600" kern="1200" dirty="0">
                          <a:solidFill>
                            <a:schemeClr val="dk1"/>
                          </a:solidFill>
                          <a:effectLst/>
                          <a:latin typeface="Calibri" charset="0"/>
                          <a:ea typeface="Calibri" charset="0"/>
                          <a:cs typeface="Calibri" charset="0"/>
                        </a:rPr>
                        <a:t>on two cluster nodes. </a:t>
                      </a:r>
                      <a:endParaRPr lang="en-US" sz="1600" dirty="0">
                        <a:effectLst/>
                        <a:latin typeface="Calibri" charset="0"/>
                        <a:ea typeface="Calibri" charset="0"/>
                        <a:cs typeface="Calibri" charset="0"/>
                      </a:endParaRPr>
                    </a:p>
                    <a:p>
                      <a:endParaRPr lang="en-US" sz="1600" dirty="0">
                        <a:latin typeface="Calibri" charset="0"/>
                        <a:ea typeface="Calibri" charset="0"/>
                        <a:cs typeface="Calibri" charset="0"/>
                      </a:endParaRPr>
                    </a:p>
                  </a:txBody>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216281284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Broadcast Variables</a:t>
            </a:r>
          </a:p>
        </p:txBody>
      </p:sp>
      <p:sp>
        <p:nvSpPr>
          <p:cNvPr id="3" name="Content Placeholder 2"/>
          <p:cNvSpPr>
            <a:spLocks noGrp="1"/>
          </p:cNvSpPr>
          <p:nvPr>
            <p:ph idx="1"/>
          </p:nvPr>
        </p:nvSpPr>
        <p:spPr/>
        <p:txBody>
          <a:bodyPr>
            <a:normAutofit lnSpcReduction="10000"/>
          </a:bodyPr>
          <a:lstStyle/>
          <a:p>
            <a:r>
              <a:rPr lang="en-US" dirty="0"/>
              <a:t>Broadcast variables let programmer keep a read-only </a:t>
            </a:r>
            <a:br>
              <a:rPr lang="en-US" dirty="0"/>
            </a:br>
            <a:r>
              <a:rPr lang="en-US" dirty="0"/>
              <a:t>variable cached on each machine rather than shipping a copy of it with tasks </a:t>
            </a:r>
          </a:p>
          <a:p>
            <a:r>
              <a:rPr lang="en-US" dirty="0"/>
              <a:t>For example, to give every node a copy of a large input </a:t>
            </a:r>
            <a:br>
              <a:rPr lang="en-US" dirty="0"/>
            </a:br>
            <a:r>
              <a:rPr lang="en-US" dirty="0"/>
              <a:t>dataset efficiently </a:t>
            </a:r>
          </a:p>
          <a:p>
            <a:r>
              <a:rPr lang="en-US" dirty="0"/>
              <a:t>Spark also attempts to distribute broadcast variables </a:t>
            </a:r>
            <a:br>
              <a:rPr lang="en-US" dirty="0"/>
            </a:br>
            <a:r>
              <a:rPr lang="en-US" dirty="0"/>
              <a:t>using efficient broadcast algorithms to reduce </a:t>
            </a:r>
            <a:br>
              <a:rPr lang="en-US" dirty="0"/>
            </a:br>
            <a:r>
              <a:rPr lang="en-US" dirty="0"/>
              <a:t>communication cost </a:t>
            </a:r>
            <a:br>
              <a:rPr lang="en-US" dirty="0"/>
            </a:br>
            <a:endParaRPr lang="en-US" dirty="0"/>
          </a:p>
          <a:p>
            <a:pPr marL="0" indent="0">
              <a:buNone/>
            </a:pPr>
            <a:r>
              <a:rPr lang="en-US" sz="1800" dirty="0">
                <a:latin typeface="Courier" charset="0"/>
                <a:ea typeface="Courier" charset="0"/>
                <a:cs typeface="Courier" charset="0"/>
              </a:rPr>
              <a:t># Python</a:t>
            </a:r>
            <a:br>
              <a:rPr lang="en-US" sz="1800" dirty="0">
                <a:latin typeface="Courier" charset="0"/>
                <a:ea typeface="Courier" charset="0"/>
                <a:cs typeface="Courier" charset="0"/>
              </a:rPr>
            </a:br>
            <a:r>
              <a:rPr lang="en-US" sz="1800" dirty="0" err="1">
                <a:latin typeface="Courier" charset="0"/>
                <a:ea typeface="Courier" charset="0"/>
                <a:cs typeface="Courier" charset="0"/>
              </a:rPr>
              <a:t>broadcastVar</a:t>
            </a:r>
            <a:r>
              <a:rPr lang="en-US" sz="1800" dirty="0">
                <a:latin typeface="Courier" charset="0"/>
                <a:ea typeface="Courier" charset="0"/>
                <a:cs typeface="Courier" charset="0"/>
              </a:rPr>
              <a:t> </a:t>
            </a:r>
            <a:r>
              <a:rPr lang="en-US" sz="1800" b="1" dirty="0">
                <a:latin typeface="Courier" charset="0"/>
                <a:ea typeface="Courier" charset="0"/>
                <a:cs typeface="Courier" charset="0"/>
              </a:rPr>
              <a:t>= </a:t>
            </a:r>
            <a:r>
              <a:rPr lang="en-US" sz="1800" dirty="0" err="1">
                <a:latin typeface="Courier" charset="0"/>
                <a:ea typeface="Courier" charset="0"/>
                <a:cs typeface="Courier" charset="0"/>
              </a:rPr>
              <a:t>sc</a:t>
            </a:r>
            <a:r>
              <a:rPr lang="en-US" sz="1800" b="1" dirty="0" err="1">
                <a:latin typeface="Courier" charset="0"/>
                <a:ea typeface="Courier" charset="0"/>
                <a:cs typeface="Courier" charset="0"/>
              </a:rPr>
              <a:t>.broadcast</a:t>
            </a:r>
            <a:r>
              <a:rPr lang="en-US" sz="1800" dirty="0">
                <a:latin typeface="Courier" charset="0"/>
                <a:ea typeface="Courier" charset="0"/>
                <a:cs typeface="Courier" charset="0"/>
              </a:rPr>
              <a:t>(list(range(1, 4))) </a:t>
            </a:r>
            <a:br>
              <a:rPr lang="en-US" sz="1800" dirty="0">
                <a:latin typeface="Courier" charset="0"/>
                <a:ea typeface="Courier" charset="0"/>
                <a:cs typeface="Courier" charset="0"/>
              </a:rPr>
            </a:br>
            <a:r>
              <a:rPr lang="en-US" sz="1800" dirty="0" err="1">
                <a:latin typeface="Courier" charset="0"/>
                <a:ea typeface="Courier" charset="0"/>
                <a:cs typeface="Courier" charset="0"/>
              </a:rPr>
              <a:t>broadcastVar</a:t>
            </a:r>
            <a:r>
              <a:rPr lang="en-US" sz="1800" b="1" dirty="0" err="1">
                <a:latin typeface="Courier" charset="0"/>
                <a:ea typeface="Courier" charset="0"/>
                <a:cs typeface="Courier" charset="0"/>
              </a:rPr>
              <a:t>.value</a:t>
            </a:r>
            <a:r>
              <a:rPr lang="en-US" sz="1800" b="1" dirty="0">
                <a:latin typeface="Courier" charset="0"/>
                <a:ea typeface="Courier" charset="0"/>
                <a:cs typeface="Courier" charset="0"/>
              </a:rPr>
              <a:t> </a:t>
            </a:r>
            <a:endParaRPr lang="en-US" sz="1800" dirty="0">
              <a:latin typeface="Courier" charset="0"/>
              <a:ea typeface="Courier" charset="0"/>
              <a:cs typeface="Courier" charset="0"/>
            </a:endParaRPr>
          </a:p>
          <a:p>
            <a:endParaRPr lang="en-US" dirty="0"/>
          </a:p>
        </p:txBody>
      </p:sp>
    </p:spTree>
    <p:extLst>
      <p:ext uri="{BB962C8B-B14F-4D97-AF65-F5344CB8AC3E}">
        <p14:creationId xmlns:p14="http://schemas.microsoft.com/office/powerpoint/2010/main" val="114791295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Accumulators</a:t>
            </a:r>
          </a:p>
        </p:txBody>
      </p:sp>
      <p:sp>
        <p:nvSpPr>
          <p:cNvPr id="3" name="Content Placeholder 2"/>
          <p:cNvSpPr>
            <a:spLocks noGrp="1"/>
          </p:cNvSpPr>
          <p:nvPr>
            <p:ph idx="1"/>
          </p:nvPr>
        </p:nvSpPr>
        <p:spPr>
          <a:xfrm>
            <a:off x="838200" y="1690688"/>
            <a:ext cx="10515600" cy="4816129"/>
          </a:xfrm>
        </p:spPr>
        <p:txBody>
          <a:bodyPr>
            <a:normAutofit fontScale="92500" lnSpcReduction="20000"/>
          </a:bodyPr>
          <a:lstStyle/>
          <a:p>
            <a:r>
              <a:rPr lang="en-US" dirty="0"/>
              <a:t>Accumulators are variables that can only be “added” to </a:t>
            </a:r>
            <a:br>
              <a:rPr lang="en-US" dirty="0"/>
            </a:br>
            <a:r>
              <a:rPr lang="en-US" dirty="0"/>
              <a:t>through an </a:t>
            </a:r>
            <a:r>
              <a:rPr lang="en-US" i="1" dirty="0"/>
              <a:t>associative </a:t>
            </a:r>
            <a:r>
              <a:rPr lang="en-US" dirty="0"/>
              <a:t>operation Used to implement counters and sums, efficiently in parallel </a:t>
            </a:r>
          </a:p>
          <a:p>
            <a:r>
              <a:rPr lang="en-US" dirty="0"/>
              <a:t>Spark natively supports accumulators of numeric value </a:t>
            </a:r>
            <a:br>
              <a:rPr lang="en-US" dirty="0"/>
            </a:br>
            <a:r>
              <a:rPr lang="en-US" dirty="0"/>
              <a:t>types and standard mutable collections, and </a:t>
            </a:r>
            <a:br>
              <a:rPr lang="en-US" dirty="0"/>
            </a:br>
            <a:r>
              <a:rPr lang="en-US" dirty="0"/>
              <a:t>programmers can extend for new types </a:t>
            </a:r>
          </a:p>
          <a:p>
            <a:r>
              <a:rPr lang="en-US" dirty="0"/>
              <a:t>Only the driver program can read an accumulator’s </a:t>
            </a:r>
            <a:br>
              <a:rPr lang="en-US" dirty="0"/>
            </a:br>
            <a:r>
              <a:rPr lang="en-US" dirty="0"/>
              <a:t>value, not the tasks </a:t>
            </a:r>
          </a:p>
          <a:p>
            <a:pPr marL="0" indent="0">
              <a:buNone/>
            </a:pPr>
            <a:endParaRPr lang="en-US" sz="1900" dirty="0"/>
          </a:p>
          <a:p>
            <a:pPr marL="0" indent="0">
              <a:buNone/>
            </a:pPr>
            <a:r>
              <a:rPr lang="en-US" sz="1900" dirty="0" err="1">
                <a:latin typeface="Courier" charset="0"/>
                <a:ea typeface="Courier" charset="0"/>
                <a:cs typeface="Courier" charset="0"/>
              </a:rPr>
              <a:t>accum</a:t>
            </a:r>
            <a:r>
              <a:rPr lang="en-US" sz="1900" dirty="0">
                <a:latin typeface="Courier" charset="0"/>
                <a:ea typeface="Courier" charset="0"/>
                <a:cs typeface="Courier" charset="0"/>
              </a:rPr>
              <a:t> </a:t>
            </a:r>
            <a:r>
              <a:rPr lang="en-US" sz="1900" b="1" dirty="0">
                <a:latin typeface="Courier" charset="0"/>
                <a:ea typeface="Courier" charset="0"/>
                <a:cs typeface="Courier" charset="0"/>
              </a:rPr>
              <a:t>= </a:t>
            </a:r>
            <a:r>
              <a:rPr lang="en-US" sz="1900" dirty="0" err="1">
                <a:latin typeface="Courier" charset="0"/>
                <a:ea typeface="Courier" charset="0"/>
                <a:cs typeface="Courier" charset="0"/>
              </a:rPr>
              <a:t>sc</a:t>
            </a:r>
            <a:r>
              <a:rPr lang="en-US" sz="1900" b="1" dirty="0" err="1">
                <a:latin typeface="Courier" charset="0"/>
                <a:ea typeface="Courier" charset="0"/>
                <a:cs typeface="Courier" charset="0"/>
              </a:rPr>
              <a:t>.accumulator</a:t>
            </a:r>
            <a:r>
              <a:rPr lang="en-US" sz="1900" dirty="0">
                <a:latin typeface="Courier" charset="0"/>
                <a:ea typeface="Courier" charset="0"/>
                <a:cs typeface="Courier" charset="0"/>
              </a:rPr>
              <a:t>(0) </a:t>
            </a:r>
            <a:br>
              <a:rPr lang="en-US" sz="1900" dirty="0">
                <a:latin typeface="Courier" charset="0"/>
                <a:ea typeface="Courier" charset="0"/>
                <a:cs typeface="Courier" charset="0"/>
              </a:rPr>
            </a:br>
            <a:r>
              <a:rPr lang="en-US" sz="1900" dirty="0" err="1">
                <a:latin typeface="Courier" charset="0"/>
                <a:ea typeface="Courier" charset="0"/>
                <a:cs typeface="Courier" charset="0"/>
              </a:rPr>
              <a:t>rdd</a:t>
            </a:r>
            <a:r>
              <a:rPr lang="en-US" sz="1900" dirty="0">
                <a:latin typeface="Courier" charset="0"/>
                <a:ea typeface="Courier" charset="0"/>
                <a:cs typeface="Courier" charset="0"/>
              </a:rPr>
              <a:t> </a:t>
            </a:r>
            <a:r>
              <a:rPr lang="en-US" sz="1900" b="1" dirty="0">
                <a:latin typeface="Courier" charset="0"/>
                <a:ea typeface="Courier" charset="0"/>
                <a:cs typeface="Courier" charset="0"/>
              </a:rPr>
              <a:t>= </a:t>
            </a:r>
            <a:r>
              <a:rPr lang="en-US" sz="1900" dirty="0" err="1">
                <a:latin typeface="Courier" charset="0"/>
                <a:ea typeface="Courier" charset="0"/>
                <a:cs typeface="Courier" charset="0"/>
              </a:rPr>
              <a:t>sc</a:t>
            </a:r>
            <a:r>
              <a:rPr lang="en-US" sz="1900" b="1" dirty="0" err="1">
                <a:latin typeface="Courier" charset="0"/>
                <a:ea typeface="Courier" charset="0"/>
                <a:cs typeface="Courier" charset="0"/>
              </a:rPr>
              <a:t>.</a:t>
            </a:r>
            <a:r>
              <a:rPr lang="en-US" sz="1900" dirty="0" err="1">
                <a:latin typeface="Courier" charset="0"/>
                <a:ea typeface="Courier" charset="0"/>
                <a:cs typeface="Courier" charset="0"/>
              </a:rPr>
              <a:t>parallelize</a:t>
            </a:r>
            <a:r>
              <a:rPr lang="en-US" sz="1900" dirty="0">
                <a:latin typeface="Courier" charset="0"/>
                <a:ea typeface="Courier" charset="0"/>
                <a:cs typeface="Courier" charset="0"/>
              </a:rPr>
              <a:t>([1, 2, 3, 4]) </a:t>
            </a:r>
          </a:p>
          <a:p>
            <a:pPr marL="0" indent="0">
              <a:buNone/>
            </a:pPr>
            <a:r>
              <a:rPr lang="en-US" sz="1900" b="1" dirty="0" err="1">
                <a:latin typeface="Courier" charset="0"/>
                <a:ea typeface="Courier" charset="0"/>
                <a:cs typeface="Courier" charset="0"/>
              </a:rPr>
              <a:t>def</a:t>
            </a:r>
            <a:r>
              <a:rPr lang="en-US" sz="1900" b="1" dirty="0">
                <a:latin typeface="Courier" charset="0"/>
                <a:ea typeface="Courier" charset="0"/>
                <a:cs typeface="Courier" charset="0"/>
              </a:rPr>
              <a:t> f</a:t>
            </a:r>
            <a:r>
              <a:rPr lang="en-US" sz="1900" dirty="0">
                <a:latin typeface="Courier" charset="0"/>
                <a:ea typeface="Courier" charset="0"/>
                <a:cs typeface="Courier" charset="0"/>
              </a:rPr>
              <a:t>(x): </a:t>
            </a:r>
          </a:p>
          <a:p>
            <a:pPr marL="177800" lvl="1" indent="0">
              <a:buNone/>
            </a:pPr>
            <a:r>
              <a:rPr lang="en-US" sz="1900" b="1" dirty="0">
                <a:latin typeface="Courier" charset="0"/>
                <a:ea typeface="Courier" charset="0"/>
                <a:cs typeface="Courier" charset="0"/>
              </a:rPr>
              <a:t>global </a:t>
            </a:r>
            <a:r>
              <a:rPr lang="en-US" sz="1900" dirty="0" err="1">
                <a:latin typeface="Courier" charset="0"/>
                <a:ea typeface="Courier" charset="0"/>
                <a:cs typeface="Courier" charset="0"/>
              </a:rPr>
              <a:t>accum</a:t>
            </a:r>
            <a:r>
              <a:rPr lang="en-US" sz="1900" dirty="0">
                <a:latin typeface="Courier" charset="0"/>
                <a:ea typeface="Courier" charset="0"/>
                <a:cs typeface="Courier" charset="0"/>
              </a:rPr>
              <a:t> </a:t>
            </a:r>
            <a:r>
              <a:rPr lang="en-US" sz="1900" dirty="0" err="1">
                <a:latin typeface="Courier" charset="0"/>
                <a:ea typeface="Courier" charset="0"/>
                <a:cs typeface="Courier" charset="0"/>
              </a:rPr>
              <a:t>accum</a:t>
            </a:r>
            <a:r>
              <a:rPr lang="en-US" sz="1900" dirty="0">
                <a:latin typeface="Courier" charset="0"/>
                <a:ea typeface="Courier" charset="0"/>
                <a:cs typeface="Courier" charset="0"/>
              </a:rPr>
              <a:t> </a:t>
            </a:r>
            <a:r>
              <a:rPr lang="en-US" sz="1900" b="1" dirty="0">
                <a:latin typeface="Courier" charset="0"/>
                <a:ea typeface="Courier" charset="0"/>
                <a:cs typeface="Courier" charset="0"/>
              </a:rPr>
              <a:t>+= </a:t>
            </a:r>
            <a:r>
              <a:rPr lang="en-US" sz="1900" dirty="0">
                <a:latin typeface="Courier" charset="0"/>
                <a:ea typeface="Courier" charset="0"/>
                <a:cs typeface="Courier" charset="0"/>
              </a:rPr>
              <a:t>x </a:t>
            </a:r>
          </a:p>
          <a:p>
            <a:pPr marL="177800" lvl="1" indent="0">
              <a:buNone/>
            </a:pPr>
            <a:r>
              <a:rPr lang="en-US" sz="1900" dirty="0" err="1">
                <a:latin typeface="Courier" charset="0"/>
                <a:ea typeface="Courier" charset="0"/>
                <a:cs typeface="Courier" charset="0"/>
              </a:rPr>
              <a:t>rdd</a:t>
            </a:r>
            <a:r>
              <a:rPr lang="en-US" sz="1900" b="1" dirty="0" err="1">
                <a:latin typeface="Courier" charset="0"/>
                <a:ea typeface="Courier" charset="0"/>
                <a:cs typeface="Courier" charset="0"/>
              </a:rPr>
              <a:t>.</a:t>
            </a:r>
            <a:r>
              <a:rPr lang="en-US" sz="1900" dirty="0" err="1">
                <a:latin typeface="Courier" charset="0"/>
                <a:ea typeface="Courier" charset="0"/>
                <a:cs typeface="Courier" charset="0"/>
              </a:rPr>
              <a:t>foreach</a:t>
            </a:r>
            <a:r>
              <a:rPr lang="en-US" sz="1900" dirty="0">
                <a:latin typeface="Courier" charset="0"/>
                <a:ea typeface="Courier" charset="0"/>
                <a:cs typeface="Courier" charset="0"/>
              </a:rPr>
              <a:t>(f) </a:t>
            </a:r>
          </a:p>
          <a:p>
            <a:pPr marL="0" indent="0">
              <a:buNone/>
            </a:pPr>
            <a:r>
              <a:rPr lang="en-US" sz="1900" dirty="0" err="1">
                <a:latin typeface="Courier" charset="0"/>
                <a:ea typeface="Courier" charset="0"/>
                <a:cs typeface="Courier" charset="0"/>
              </a:rPr>
              <a:t>accum</a:t>
            </a:r>
            <a:r>
              <a:rPr lang="en-US" sz="1900" b="1" dirty="0" err="1">
                <a:latin typeface="Courier" charset="0"/>
                <a:ea typeface="Courier" charset="0"/>
                <a:cs typeface="Courier" charset="0"/>
              </a:rPr>
              <a:t>.value</a:t>
            </a:r>
            <a:r>
              <a:rPr lang="en-US" sz="1900" b="1" dirty="0">
                <a:latin typeface="Courier" charset="0"/>
                <a:ea typeface="Courier" charset="0"/>
                <a:cs typeface="Courier" charset="0"/>
              </a:rPr>
              <a:t> </a:t>
            </a:r>
            <a:endParaRPr lang="en-US" sz="1900" dirty="0">
              <a:latin typeface="Courier" charset="0"/>
              <a:ea typeface="Courier" charset="0"/>
              <a:cs typeface="Courier" charset="0"/>
            </a:endParaRPr>
          </a:p>
          <a:p>
            <a:endParaRPr lang="en-US" dirty="0"/>
          </a:p>
        </p:txBody>
      </p:sp>
    </p:spTree>
    <p:extLst>
      <p:ext uri="{BB962C8B-B14F-4D97-AF65-F5344CB8AC3E}">
        <p14:creationId xmlns:p14="http://schemas.microsoft.com/office/powerpoint/2010/main" val="398414391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Working with RDDs: Log Mining Example</a:t>
            </a:r>
          </a:p>
        </p:txBody>
      </p:sp>
      <p:sp>
        <p:nvSpPr>
          <p:cNvPr id="4" name="Rounded Rectangle 3"/>
          <p:cNvSpPr/>
          <p:nvPr/>
        </p:nvSpPr>
        <p:spPr>
          <a:xfrm>
            <a:off x="4708072" y="2775858"/>
            <a:ext cx="1787978" cy="69396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 name="Rounded Rectangle 4"/>
          <p:cNvSpPr/>
          <p:nvPr/>
        </p:nvSpPr>
        <p:spPr>
          <a:xfrm>
            <a:off x="4822372" y="2890158"/>
            <a:ext cx="1787978" cy="69396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 name="Rounded Rectangle 5"/>
          <p:cNvSpPr/>
          <p:nvPr/>
        </p:nvSpPr>
        <p:spPr>
          <a:xfrm>
            <a:off x="4936672" y="3004458"/>
            <a:ext cx="1787978" cy="69396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 name="Rounded Rectangle 6"/>
          <p:cNvSpPr/>
          <p:nvPr/>
        </p:nvSpPr>
        <p:spPr>
          <a:xfrm>
            <a:off x="5050972" y="3118758"/>
            <a:ext cx="1787978" cy="69396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RDD</a:t>
            </a:r>
          </a:p>
        </p:txBody>
      </p:sp>
      <p:sp>
        <p:nvSpPr>
          <p:cNvPr id="8" name="Diamond 7"/>
          <p:cNvSpPr/>
          <p:nvPr/>
        </p:nvSpPr>
        <p:spPr>
          <a:xfrm>
            <a:off x="2691494" y="3265715"/>
            <a:ext cx="1445079" cy="1502228"/>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1350"/>
              <a:t>Transformations</a:t>
            </a:r>
          </a:p>
        </p:txBody>
      </p:sp>
      <p:sp>
        <p:nvSpPr>
          <p:cNvPr id="9" name="Diamond 8"/>
          <p:cNvSpPr/>
          <p:nvPr/>
        </p:nvSpPr>
        <p:spPr>
          <a:xfrm>
            <a:off x="7361465" y="3028950"/>
            <a:ext cx="865415" cy="881745"/>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1650" dirty="0"/>
              <a:t>Action</a:t>
            </a:r>
          </a:p>
        </p:txBody>
      </p:sp>
      <p:cxnSp>
        <p:nvCxnSpPr>
          <p:cNvPr id="11" name="Straight Connector 10"/>
          <p:cNvCxnSpPr>
            <a:stCxn id="7" idx="3"/>
            <a:endCxn id="9" idx="1"/>
          </p:cNvCxnSpPr>
          <p:nvPr/>
        </p:nvCxnSpPr>
        <p:spPr>
          <a:xfrm>
            <a:off x="6838951" y="3465740"/>
            <a:ext cx="522515" cy="4082"/>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9" idx="3"/>
          </p:cNvCxnSpPr>
          <p:nvPr/>
        </p:nvCxnSpPr>
        <p:spPr>
          <a:xfrm flipV="1">
            <a:off x="8226879" y="3465740"/>
            <a:ext cx="436790" cy="40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Rounded Rectangle 13"/>
          <p:cNvSpPr/>
          <p:nvPr/>
        </p:nvSpPr>
        <p:spPr>
          <a:xfrm>
            <a:off x="8663669" y="3159579"/>
            <a:ext cx="1135956" cy="53884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Value</a:t>
            </a:r>
          </a:p>
        </p:txBody>
      </p:sp>
      <p:cxnSp>
        <p:nvCxnSpPr>
          <p:cNvPr id="20" name="Curved Connector 19"/>
          <p:cNvCxnSpPr>
            <a:stCxn id="7" idx="2"/>
            <a:endCxn id="8" idx="2"/>
          </p:cNvCxnSpPr>
          <p:nvPr/>
        </p:nvCxnSpPr>
        <p:spPr>
          <a:xfrm rot="5400000">
            <a:off x="4201887" y="3024869"/>
            <a:ext cx="955221" cy="2530929"/>
          </a:xfrm>
          <a:prstGeom prst="curvedConnector3">
            <a:avLst>
              <a:gd name="adj1" fmla="val 117949"/>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Curved Connector 21"/>
          <p:cNvCxnSpPr>
            <a:stCxn id="8" idx="0"/>
          </p:cNvCxnSpPr>
          <p:nvPr/>
        </p:nvCxnSpPr>
        <p:spPr>
          <a:xfrm rot="5400000" flipH="1" flipV="1">
            <a:off x="3979411" y="2553383"/>
            <a:ext cx="146957" cy="1277711"/>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Rectangle 26"/>
          <p:cNvSpPr/>
          <p:nvPr/>
        </p:nvSpPr>
        <p:spPr>
          <a:xfrm>
            <a:off x="4935146" y="2056417"/>
            <a:ext cx="6801862" cy="400110"/>
          </a:xfrm>
          <a:prstGeom prst="rect">
            <a:avLst/>
          </a:prstGeom>
        </p:spPr>
        <p:txBody>
          <a:bodyPr wrap="none">
            <a:spAutoFit/>
          </a:bodyPr>
          <a:lstStyle/>
          <a:p>
            <a:r>
              <a:rPr lang="en-US" sz="2000" b="1" dirty="0" err="1">
                <a:latin typeface="Courier" charset="0"/>
                <a:ea typeface="Courier" charset="0"/>
                <a:cs typeface="Courier" charset="0"/>
              </a:rPr>
              <a:t>val</a:t>
            </a:r>
            <a:r>
              <a:rPr lang="en-US" sz="2000" b="1" dirty="0">
                <a:latin typeface="Courier" charset="0"/>
                <a:ea typeface="Courier" charset="0"/>
                <a:cs typeface="Courier" charset="0"/>
              </a:rPr>
              <a:t> </a:t>
            </a:r>
            <a:r>
              <a:rPr lang="en-US" sz="2000" dirty="0">
                <a:latin typeface="Courier" charset="0"/>
                <a:ea typeface="Courier" charset="0"/>
                <a:cs typeface="Courier" charset="0"/>
              </a:rPr>
              <a:t>lines </a:t>
            </a:r>
            <a:r>
              <a:rPr lang="en-US" sz="2000" b="1" dirty="0">
                <a:latin typeface="Courier" charset="0"/>
                <a:ea typeface="Courier" charset="0"/>
                <a:cs typeface="Courier" charset="0"/>
              </a:rPr>
              <a:t>= </a:t>
            </a:r>
            <a:r>
              <a:rPr lang="en-US" sz="2000" dirty="0" err="1">
                <a:latin typeface="Courier" charset="0"/>
                <a:ea typeface="Courier" charset="0"/>
                <a:cs typeface="Courier" charset="0"/>
              </a:rPr>
              <a:t>sc</a:t>
            </a:r>
            <a:r>
              <a:rPr lang="en-US" sz="2000" b="1" dirty="0" err="1">
                <a:latin typeface="Courier" charset="0"/>
                <a:ea typeface="Courier" charset="0"/>
                <a:cs typeface="Courier" charset="0"/>
              </a:rPr>
              <a:t>.</a:t>
            </a:r>
            <a:r>
              <a:rPr lang="en-US" sz="2000" dirty="0" err="1">
                <a:latin typeface="Courier" charset="0"/>
                <a:ea typeface="Courier" charset="0"/>
                <a:cs typeface="Courier" charset="0"/>
              </a:rPr>
              <a:t>textFile</a:t>
            </a:r>
            <a:r>
              <a:rPr lang="en-US" sz="2000" b="1" dirty="0">
                <a:latin typeface="Courier" charset="0"/>
                <a:ea typeface="Courier" charset="0"/>
                <a:cs typeface="Courier" charset="0"/>
              </a:rPr>
              <a:t>(</a:t>
            </a:r>
            <a:r>
              <a:rPr lang="en-US" sz="2000" dirty="0">
                <a:latin typeface="Courier" charset="0"/>
                <a:ea typeface="Courier" charset="0"/>
                <a:cs typeface="Courier" charset="0"/>
              </a:rPr>
              <a:t>“</a:t>
            </a:r>
            <a:r>
              <a:rPr lang="en-US" sz="2000" dirty="0" err="1">
                <a:latin typeface="Courier" charset="0"/>
                <a:ea typeface="Courier" charset="0"/>
                <a:cs typeface="Courier" charset="0"/>
              </a:rPr>
              <a:t>hdfs</a:t>
            </a:r>
            <a:r>
              <a:rPr lang="en-US" sz="2000" dirty="0">
                <a:latin typeface="Courier" charset="0"/>
                <a:ea typeface="Courier" charset="0"/>
                <a:cs typeface="Courier" charset="0"/>
              </a:rPr>
              <a:t>://data/logs”</a:t>
            </a:r>
            <a:r>
              <a:rPr lang="en-US" sz="2000" b="1" dirty="0">
                <a:latin typeface="Courier" charset="0"/>
                <a:ea typeface="Courier" charset="0"/>
                <a:cs typeface="Courier" charset="0"/>
              </a:rPr>
              <a:t>)</a:t>
            </a:r>
          </a:p>
        </p:txBody>
      </p:sp>
      <p:cxnSp>
        <p:nvCxnSpPr>
          <p:cNvPr id="29" name="Straight Connector 28"/>
          <p:cNvCxnSpPr/>
          <p:nvPr/>
        </p:nvCxnSpPr>
        <p:spPr>
          <a:xfrm flipH="1">
            <a:off x="6724652" y="2554525"/>
            <a:ext cx="375557" cy="470342"/>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0" name="Rectangle 29"/>
          <p:cNvSpPr/>
          <p:nvPr/>
        </p:nvSpPr>
        <p:spPr>
          <a:xfrm>
            <a:off x="7214508" y="4766484"/>
            <a:ext cx="3267962" cy="369332"/>
          </a:xfrm>
          <a:prstGeom prst="rect">
            <a:avLst/>
          </a:prstGeom>
        </p:spPr>
        <p:txBody>
          <a:bodyPr wrap="square">
            <a:spAutoFit/>
          </a:bodyPr>
          <a:lstStyle/>
          <a:p>
            <a:r>
              <a:rPr lang="en-US" dirty="0" err="1">
                <a:latin typeface="Courier" charset="0"/>
                <a:ea typeface="Courier" charset="0"/>
                <a:cs typeface="Courier" charset="0"/>
              </a:rPr>
              <a:t>filteredLines</a:t>
            </a:r>
            <a:r>
              <a:rPr lang="en-US" b="1" dirty="0" err="1">
                <a:latin typeface="Courier" charset="0"/>
                <a:ea typeface="Courier" charset="0"/>
                <a:cs typeface="Courier" charset="0"/>
              </a:rPr>
              <a:t>.</a:t>
            </a:r>
            <a:r>
              <a:rPr lang="en-US" dirty="0" err="1">
                <a:latin typeface="Courier" charset="0"/>
                <a:ea typeface="Courier" charset="0"/>
                <a:cs typeface="Courier" charset="0"/>
              </a:rPr>
              <a:t>count</a:t>
            </a:r>
            <a:r>
              <a:rPr lang="en-US" b="1" dirty="0">
                <a:latin typeface="Courier" charset="0"/>
                <a:ea typeface="Courier" charset="0"/>
                <a:cs typeface="Courier" charset="0"/>
              </a:rPr>
              <a:t>()</a:t>
            </a:r>
            <a:endParaRPr lang="en-US" dirty="0">
              <a:latin typeface="Courier" charset="0"/>
              <a:ea typeface="Courier" charset="0"/>
              <a:cs typeface="Courier" charset="0"/>
            </a:endParaRPr>
          </a:p>
        </p:txBody>
      </p:sp>
      <p:cxnSp>
        <p:nvCxnSpPr>
          <p:cNvPr id="31" name="Straight Connector 30"/>
          <p:cNvCxnSpPr>
            <a:stCxn id="9" idx="3"/>
          </p:cNvCxnSpPr>
          <p:nvPr/>
        </p:nvCxnSpPr>
        <p:spPr>
          <a:xfrm>
            <a:off x="8226880" y="3469822"/>
            <a:ext cx="218395" cy="1296662"/>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4" name="Rectangle 33"/>
          <p:cNvSpPr/>
          <p:nvPr/>
        </p:nvSpPr>
        <p:spPr>
          <a:xfrm>
            <a:off x="1972887" y="5266233"/>
            <a:ext cx="5127321" cy="646331"/>
          </a:xfrm>
          <a:prstGeom prst="rect">
            <a:avLst/>
          </a:prstGeom>
        </p:spPr>
        <p:txBody>
          <a:bodyPr wrap="square">
            <a:spAutoFit/>
          </a:bodyPr>
          <a:lstStyle/>
          <a:p>
            <a:r>
              <a:rPr lang="en-US" dirty="0" err="1">
                <a:latin typeface="Courier" charset="0"/>
                <a:ea typeface="Courier" charset="0"/>
                <a:cs typeface="Courier" charset="0"/>
              </a:rPr>
              <a:t>filterLines</a:t>
            </a:r>
            <a:r>
              <a:rPr lang="en-US" dirty="0">
                <a:latin typeface="Courier" charset="0"/>
                <a:ea typeface="Courier" charset="0"/>
                <a:cs typeface="Courier" charset="0"/>
              </a:rPr>
              <a:t> = </a:t>
            </a:r>
            <a:r>
              <a:rPr lang="en-US" dirty="0" err="1">
                <a:latin typeface="Courier" charset="0"/>
                <a:ea typeface="Courier" charset="0"/>
                <a:cs typeface="Courier" charset="0"/>
              </a:rPr>
              <a:t>lines</a:t>
            </a:r>
            <a:r>
              <a:rPr lang="en-US" b="1" dirty="0" err="1">
                <a:latin typeface="Courier" charset="0"/>
                <a:ea typeface="Courier" charset="0"/>
                <a:cs typeface="Courier" charset="0"/>
              </a:rPr>
              <a:t>.</a:t>
            </a:r>
            <a:r>
              <a:rPr lang="en-US" dirty="0" err="1">
                <a:latin typeface="Courier" charset="0"/>
                <a:ea typeface="Courier" charset="0"/>
                <a:cs typeface="Courier" charset="0"/>
              </a:rPr>
              <a:t>filter</a:t>
            </a:r>
            <a:r>
              <a:rPr lang="en-US" b="1" dirty="0">
                <a:latin typeface="Courier" charset="0"/>
                <a:ea typeface="Courier" charset="0"/>
                <a:cs typeface="Courier" charset="0"/>
              </a:rPr>
              <a:t>(_.</a:t>
            </a:r>
            <a:r>
              <a:rPr lang="en-US" dirty="0">
                <a:latin typeface="Courier" charset="0"/>
                <a:ea typeface="Courier" charset="0"/>
                <a:cs typeface="Courier" charset="0"/>
              </a:rPr>
              <a:t>contains</a:t>
            </a:r>
            <a:r>
              <a:rPr lang="en-US" b="1" dirty="0">
                <a:latin typeface="Courier" charset="0"/>
                <a:ea typeface="Courier" charset="0"/>
                <a:cs typeface="Courier" charset="0"/>
              </a:rPr>
              <a:t>(</a:t>
            </a:r>
            <a:r>
              <a:rPr lang="en-US" dirty="0">
                <a:latin typeface="Courier" charset="0"/>
                <a:ea typeface="Courier" charset="0"/>
                <a:cs typeface="Courier" charset="0"/>
              </a:rPr>
              <a:t>“</a:t>
            </a:r>
            <a:r>
              <a:rPr lang="en-US" dirty="0" err="1">
                <a:latin typeface="Courier" charset="0"/>
                <a:ea typeface="Courier" charset="0"/>
                <a:cs typeface="Courier" charset="0"/>
              </a:rPr>
              <a:t>httpd</a:t>
            </a:r>
            <a:r>
              <a:rPr lang="en-US" dirty="0">
                <a:latin typeface="Courier" charset="0"/>
                <a:ea typeface="Courier" charset="0"/>
                <a:cs typeface="Courier" charset="0"/>
              </a:rPr>
              <a:t>”</a:t>
            </a:r>
            <a:r>
              <a:rPr lang="en-US" b="1" dirty="0">
                <a:latin typeface="Courier" charset="0"/>
                <a:ea typeface="Courier" charset="0"/>
                <a:cs typeface="Courier" charset="0"/>
              </a:rPr>
              <a:t>))</a:t>
            </a:r>
            <a:endParaRPr lang="en-US" dirty="0">
              <a:latin typeface="Courier" charset="0"/>
              <a:ea typeface="Courier" charset="0"/>
              <a:cs typeface="Courier" charset="0"/>
            </a:endParaRPr>
          </a:p>
        </p:txBody>
      </p:sp>
      <p:cxnSp>
        <p:nvCxnSpPr>
          <p:cNvPr id="35" name="Straight Connector 34"/>
          <p:cNvCxnSpPr/>
          <p:nvPr/>
        </p:nvCxnSpPr>
        <p:spPr>
          <a:xfrm>
            <a:off x="3414032" y="4766484"/>
            <a:ext cx="0" cy="435090"/>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838541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Log Mining Example</a:t>
            </a:r>
          </a:p>
        </p:txBody>
      </p:sp>
      <p:sp>
        <p:nvSpPr>
          <p:cNvPr id="3" name="Content Placeholder 2"/>
          <p:cNvSpPr>
            <a:spLocks noGrp="1"/>
          </p:cNvSpPr>
          <p:nvPr>
            <p:ph idx="1"/>
          </p:nvPr>
        </p:nvSpPr>
        <p:spPr/>
        <p:txBody>
          <a:bodyPr>
            <a:normAutofit/>
          </a:bodyPr>
          <a:lstStyle/>
          <a:p>
            <a:pPr marL="0" indent="0">
              <a:buNone/>
            </a:pPr>
            <a:r>
              <a:rPr lang="en-US" sz="1800" dirty="0">
                <a:latin typeface="Courier" charset="0"/>
                <a:ea typeface="Courier" charset="0"/>
                <a:cs typeface="Courier" charset="0"/>
              </a:rPr>
              <a:t>// load log messages into memory and then </a:t>
            </a:r>
            <a:br>
              <a:rPr lang="en-US" sz="1800" dirty="0">
                <a:latin typeface="Courier" charset="0"/>
                <a:ea typeface="Courier" charset="0"/>
                <a:cs typeface="Courier" charset="0"/>
              </a:rPr>
            </a:br>
            <a:r>
              <a:rPr lang="en-US" sz="1800" dirty="0">
                <a:latin typeface="Courier" charset="0"/>
                <a:ea typeface="Courier" charset="0"/>
                <a:cs typeface="Courier" charset="0"/>
              </a:rPr>
              <a:t>// interactively search various patterns </a:t>
            </a:r>
          </a:p>
          <a:p>
            <a:pPr marL="0" indent="0">
              <a:buNone/>
            </a:pPr>
            <a:endParaRPr lang="en-US" sz="1800" dirty="0">
              <a:latin typeface="Courier" charset="0"/>
              <a:ea typeface="Courier" charset="0"/>
              <a:cs typeface="Courier" charset="0"/>
            </a:endParaRPr>
          </a:p>
          <a:p>
            <a:pPr marL="0" indent="0">
              <a:buNone/>
            </a:pPr>
            <a:br>
              <a:rPr lang="en-US" sz="1800" dirty="0"/>
            </a:br>
            <a:endParaRPr lang="en-US" sz="1800" dirty="0"/>
          </a:p>
          <a:p>
            <a:pPr marL="0" indent="0">
              <a:buNone/>
            </a:pPr>
            <a:endParaRPr lang="en-US" sz="1800" dirty="0"/>
          </a:p>
        </p:txBody>
      </p:sp>
    </p:spTree>
    <p:extLst>
      <p:ext uri="{BB962C8B-B14F-4D97-AF65-F5344CB8AC3E}">
        <p14:creationId xmlns:p14="http://schemas.microsoft.com/office/powerpoint/2010/main" val="314734452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Log Mining Example</a:t>
            </a:r>
          </a:p>
        </p:txBody>
      </p:sp>
      <p:sp>
        <p:nvSpPr>
          <p:cNvPr id="3" name="Content Placeholder 2"/>
          <p:cNvSpPr>
            <a:spLocks noGrp="1"/>
          </p:cNvSpPr>
          <p:nvPr>
            <p:ph idx="1"/>
          </p:nvPr>
        </p:nvSpPr>
        <p:spPr/>
        <p:txBody>
          <a:bodyPr>
            <a:normAutofit/>
          </a:bodyPr>
          <a:lstStyle/>
          <a:p>
            <a:pPr marL="0" indent="0">
              <a:buNone/>
            </a:pPr>
            <a:r>
              <a:rPr lang="en-US" sz="1800" dirty="0">
                <a:latin typeface="Courier" charset="0"/>
                <a:ea typeface="Courier" charset="0"/>
                <a:cs typeface="Courier" charset="0"/>
              </a:rPr>
              <a:t>// load log messages into memory and then </a:t>
            </a:r>
            <a:br>
              <a:rPr lang="en-US" sz="1800" dirty="0">
                <a:latin typeface="Courier" charset="0"/>
                <a:ea typeface="Courier" charset="0"/>
                <a:cs typeface="Courier" charset="0"/>
              </a:rPr>
            </a:br>
            <a:r>
              <a:rPr lang="en-US" sz="1800" dirty="0">
                <a:latin typeface="Courier" charset="0"/>
                <a:ea typeface="Courier" charset="0"/>
                <a:cs typeface="Courier" charset="0"/>
              </a:rPr>
              <a:t>// interactively search various patterns </a:t>
            </a:r>
          </a:p>
          <a:p>
            <a:pPr marL="0" indent="0">
              <a:buNone/>
            </a:pPr>
            <a:endParaRPr lang="en-US" sz="1800" dirty="0">
              <a:latin typeface="Courier" charset="0"/>
              <a:ea typeface="Courier" charset="0"/>
              <a:cs typeface="Courier" charset="0"/>
            </a:endParaRPr>
          </a:p>
          <a:p>
            <a:pPr marL="0" indent="0">
              <a:buNone/>
            </a:pPr>
            <a:r>
              <a:rPr lang="en-US" sz="1800" dirty="0">
                <a:latin typeface="Courier" charset="0"/>
                <a:ea typeface="Courier" charset="0"/>
                <a:cs typeface="Courier" charset="0"/>
              </a:rPr>
              <a:t>// </a:t>
            </a:r>
            <a:r>
              <a:rPr lang="en-US" sz="1800" i="1" dirty="0">
                <a:latin typeface="Courier" charset="0"/>
                <a:ea typeface="Courier" charset="0"/>
                <a:cs typeface="Courier" charset="0"/>
              </a:rPr>
              <a:t>base RDD</a:t>
            </a:r>
            <a:br>
              <a:rPr lang="en-US" sz="1800" dirty="0">
                <a:latin typeface="Courier" charset="0"/>
                <a:ea typeface="Courier" charset="0"/>
                <a:cs typeface="Courier" charset="0"/>
              </a:rPr>
            </a:br>
            <a:r>
              <a:rPr lang="en-US" sz="1800" b="1" dirty="0" err="1">
                <a:latin typeface="Courier" charset="0"/>
                <a:ea typeface="Courier" charset="0"/>
                <a:cs typeface="Courier" charset="0"/>
              </a:rPr>
              <a:t>val</a:t>
            </a:r>
            <a:r>
              <a:rPr lang="en-US" sz="1800" b="1" dirty="0">
                <a:latin typeface="Courier" charset="0"/>
                <a:ea typeface="Courier" charset="0"/>
                <a:cs typeface="Courier" charset="0"/>
              </a:rPr>
              <a:t> </a:t>
            </a:r>
            <a:r>
              <a:rPr lang="en-US" sz="1800" dirty="0">
                <a:latin typeface="Courier" charset="0"/>
                <a:ea typeface="Courier" charset="0"/>
                <a:cs typeface="Courier" charset="0"/>
              </a:rPr>
              <a:t>lines </a:t>
            </a:r>
            <a:r>
              <a:rPr lang="en-US" sz="1800" b="1" dirty="0">
                <a:latin typeface="Courier" charset="0"/>
                <a:ea typeface="Courier" charset="0"/>
                <a:cs typeface="Courier" charset="0"/>
              </a:rPr>
              <a:t>= </a:t>
            </a:r>
            <a:r>
              <a:rPr lang="en-US" sz="1800" dirty="0" err="1">
                <a:latin typeface="Courier" charset="0"/>
                <a:ea typeface="Courier" charset="0"/>
                <a:cs typeface="Courier" charset="0"/>
              </a:rPr>
              <a:t>sc</a:t>
            </a:r>
            <a:r>
              <a:rPr lang="en-US" sz="1800" b="1" dirty="0" err="1">
                <a:latin typeface="Courier" charset="0"/>
                <a:ea typeface="Courier" charset="0"/>
                <a:cs typeface="Courier" charset="0"/>
              </a:rPr>
              <a:t>.</a:t>
            </a:r>
            <a:r>
              <a:rPr lang="en-US" sz="1800" dirty="0" err="1">
                <a:latin typeface="Courier" charset="0"/>
                <a:ea typeface="Courier" charset="0"/>
                <a:cs typeface="Courier" charset="0"/>
              </a:rPr>
              <a:t>textFile</a:t>
            </a:r>
            <a:r>
              <a:rPr lang="en-US" sz="1800" b="1" dirty="0">
                <a:latin typeface="Courier" charset="0"/>
                <a:ea typeface="Courier" charset="0"/>
                <a:cs typeface="Courier" charset="0"/>
              </a:rPr>
              <a:t>(</a:t>
            </a:r>
            <a:r>
              <a:rPr lang="en-US" sz="1800" dirty="0">
                <a:latin typeface="Courier" charset="0"/>
                <a:ea typeface="Courier" charset="0"/>
                <a:cs typeface="Courier" charset="0"/>
              </a:rPr>
              <a:t>“</a:t>
            </a:r>
            <a:r>
              <a:rPr lang="en-US" sz="1800" dirty="0" err="1">
                <a:latin typeface="Courier" charset="0"/>
                <a:ea typeface="Courier" charset="0"/>
                <a:cs typeface="Courier" charset="0"/>
              </a:rPr>
              <a:t>hdfs</a:t>
            </a:r>
            <a:r>
              <a:rPr lang="en-US" sz="1800" dirty="0">
                <a:latin typeface="Courier" charset="0"/>
                <a:ea typeface="Courier" charset="0"/>
                <a:cs typeface="Courier" charset="0"/>
              </a:rPr>
              <a:t>://data/logs”</a:t>
            </a:r>
            <a:r>
              <a:rPr lang="en-US" sz="1800" b="1" dirty="0">
                <a:latin typeface="Courier" charset="0"/>
                <a:ea typeface="Courier" charset="0"/>
                <a:cs typeface="Courier" charset="0"/>
              </a:rPr>
              <a:t>)</a:t>
            </a:r>
          </a:p>
          <a:p>
            <a:pPr marL="0" indent="0">
              <a:buNone/>
            </a:pPr>
            <a:endParaRPr lang="en-US" sz="1800" b="1" dirty="0">
              <a:latin typeface="Courier" charset="0"/>
              <a:ea typeface="Courier" charset="0"/>
              <a:cs typeface="Courier" charset="0"/>
            </a:endParaRPr>
          </a:p>
          <a:p>
            <a:pPr marL="0" indent="0">
              <a:buNone/>
            </a:pPr>
            <a:br>
              <a:rPr lang="en-US" sz="1800" dirty="0"/>
            </a:br>
            <a:endParaRPr lang="en-US" sz="1800" dirty="0"/>
          </a:p>
          <a:p>
            <a:pPr marL="0" indent="0">
              <a:buNone/>
            </a:pPr>
            <a:endParaRPr lang="en-US" sz="1800" dirty="0"/>
          </a:p>
        </p:txBody>
      </p:sp>
    </p:spTree>
    <p:extLst>
      <p:ext uri="{BB962C8B-B14F-4D97-AF65-F5344CB8AC3E}">
        <p14:creationId xmlns:p14="http://schemas.microsoft.com/office/powerpoint/2010/main" val="94873260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Log Mining Example</a:t>
            </a:r>
          </a:p>
        </p:txBody>
      </p:sp>
      <p:sp>
        <p:nvSpPr>
          <p:cNvPr id="3" name="Content Placeholder 2"/>
          <p:cNvSpPr>
            <a:spLocks noGrp="1"/>
          </p:cNvSpPr>
          <p:nvPr>
            <p:ph idx="1"/>
          </p:nvPr>
        </p:nvSpPr>
        <p:spPr/>
        <p:txBody>
          <a:bodyPr>
            <a:normAutofit/>
          </a:bodyPr>
          <a:lstStyle/>
          <a:p>
            <a:pPr marL="0" indent="0">
              <a:buNone/>
            </a:pPr>
            <a:r>
              <a:rPr lang="en-US" sz="1800" dirty="0">
                <a:latin typeface="Courier" charset="0"/>
                <a:ea typeface="Courier" charset="0"/>
                <a:cs typeface="Courier" charset="0"/>
              </a:rPr>
              <a:t>// load log messages into memory and then </a:t>
            </a:r>
            <a:br>
              <a:rPr lang="en-US" sz="1800" dirty="0">
                <a:latin typeface="Courier" charset="0"/>
                <a:ea typeface="Courier" charset="0"/>
                <a:cs typeface="Courier" charset="0"/>
              </a:rPr>
            </a:br>
            <a:r>
              <a:rPr lang="en-US" sz="1800" dirty="0">
                <a:latin typeface="Courier" charset="0"/>
                <a:ea typeface="Courier" charset="0"/>
                <a:cs typeface="Courier" charset="0"/>
              </a:rPr>
              <a:t>// interactively search various patterns </a:t>
            </a:r>
          </a:p>
          <a:p>
            <a:pPr marL="0" indent="0">
              <a:buNone/>
            </a:pPr>
            <a:endParaRPr lang="en-US" sz="1800" dirty="0">
              <a:latin typeface="Courier" charset="0"/>
              <a:ea typeface="Courier" charset="0"/>
              <a:cs typeface="Courier" charset="0"/>
            </a:endParaRPr>
          </a:p>
          <a:p>
            <a:pPr marL="0" indent="0">
              <a:buNone/>
            </a:pPr>
            <a:r>
              <a:rPr lang="en-US" sz="1800" dirty="0">
                <a:latin typeface="Courier" charset="0"/>
                <a:ea typeface="Courier" charset="0"/>
                <a:cs typeface="Courier" charset="0"/>
              </a:rPr>
              <a:t>// </a:t>
            </a:r>
            <a:r>
              <a:rPr lang="en-US" sz="1800" i="1" dirty="0">
                <a:latin typeface="Courier" charset="0"/>
                <a:ea typeface="Courier" charset="0"/>
                <a:cs typeface="Courier" charset="0"/>
              </a:rPr>
              <a:t>base RDD</a:t>
            </a:r>
            <a:br>
              <a:rPr lang="en-US" sz="1800" dirty="0">
                <a:latin typeface="Courier" charset="0"/>
                <a:ea typeface="Courier" charset="0"/>
                <a:cs typeface="Courier" charset="0"/>
              </a:rPr>
            </a:br>
            <a:r>
              <a:rPr lang="en-US" sz="1800" b="1" dirty="0" err="1">
                <a:latin typeface="Courier" charset="0"/>
                <a:ea typeface="Courier" charset="0"/>
                <a:cs typeface="Courier" charset="0"/>
              </a:rPr>
              <a:t>val</a:t>
            </a:r>
            <a:r>
              <a:rPr lang="en-US" sz="1800" b="1" dirty="0">
                <a:latin typeface="Courier" charset="0"/>
                <a:ea typeface="Courier" charset="0"/>
                <a:cs typeface="Courier" charset="0"/>
              </a:rPr>
              <a:t> </a:t>
            </a:r>
            <a:r>
              <a:rPr lang="en-US" sz="1800" dirty="0">
                <a:latin typeface="Courier" charset="0"/>
                <a:ea typeface="Courier" charset="0"/>
                <a:cs typeface="Courier" charset="0"/>
              </a:rPr>
              <a:t>lines </a:t>
            </a:r>
            <a:r>
              <a:rPr lang="en-US" sz="1800" b="1" dirty="0">
                <a:latin typeface="Courier" charset="0"/>
                <a:ea typeface="Courier" charset="0"/>
                <a:cs typeface="Courier" charset="0"/>
              </a:rPr>
              <a:t>= </a:t>
            </a:r>
            <a:r>
              <a:rPr lang="en-US" sz="1800" dirty="0" err="1">
                <a:latin typeface="Courier" charset="0"/>
                <a:ea typeface="Courier" charset="0"/>
                <a:cs typeface="Courier" charset="0"/>
              </a:rPr>
              <a:t>sc</a:t>
            </a:r>
            <a:r>
              <a:rPr lang="en-US" sz="1800" b="1" dirty="0" err="1">
                <a:latin typeface="Courier" charset="0"/>
                <a:ea typeface="Courier" charset="0"/>
                <a:cs typeface="Courier" charset="0"/>
              </a:rPr>
              <a:t>.</a:t>
            </a:r>
            <a:r>
              <a:rPr lang="en-US" sz="1800" dirty="0" err="1">
                <a:latin typeface="Courier" charset="0"/>
                <a:ea typeface="Courier" charset="0"/>
                <a:cs typeface="Courier" charset="0"/>
              </a:rPr>
              <a:t>textFile</a:t>
            </a:r>
            <a:r>
              <a:rPr lang="en-US" sz="1800" b="1" dirty="0">
                <a:latin typeface="Courier" charset="0"/>
                <a:ea typeface="Courier" charset="0"/>
                <a:cs typeface="Courier" charset="0"/>
              </a:rPr>
              <a:t>(</a:t>
            </a:r>
            <a:r>
              <a:rPr lang="en-US" sz="1800" dirty="0">
                <a:latin typeface="Courier" charset="0"/>
                <a:ea typeface="Courier" charset="0"/>
                <a:cs typeface="Courier" charset="0"/>
              </a:rPr>
              <a:t>“</a:t>
            </a:r>
            <a:r>
              <a:rPr lang="en-US" sz="1800" dirty="0" err="1">
                <a:latin typeface="Courier" charset="0"/>
                <a:ea typeface="Courier" charset="0"/>
                <a:cs typeface="Courier" charset="0"/>
              </a:rPr>
              <a:t>hdfs</a:t>
            </a:r>
            <a:r>
              <a:rPr lang="en-US" sz="1800" dirty="0">
                <a:latin typeface="Courier" charset="0"/>
                <a:ea typeface="Courier" charset="0"/>
                <a:cs typeface="Courier" charset="0"/>
              </a:rPr>
              <a:t>://data/logs”</a:t>
            </a:r>
            <a:r>
              <a:rPr lang="en-US" sz="1800" b="1" dirty="0">
                <a:latin typeface="Courier" charset="0"/>
                <a:ea typeface="Courier" charset="0"/>
                <a:cs typeface="Courier" charset="0"/>
              </a:rPr>
              <a:t>)</a:t>
            </a:r>
          </a:p>
          <a:p>
            <a:pPr marL="0" indent="0">
              <a:buNone/>
            </a:pPr>
            <a:endParaRPr lang="en-US" sz="1800" b="1" dirty="0">
              <a:latin typeface="Courier" charset="0"/>
              <a:ea typeface="Courier" charset="0"/>
              <a:cs typeface="Courier" charset="0"/>
            </a:endParaRPr>
          </a:p>
          <a:p>
            <a:pPr marL="0" indent="0">
              <a:buNone/>
            </a:pPr>
            <a:r>
              <a:rPr lang="en-US" sz="1800" i="1" dirty="0">
                <a:latin typeface="Courier" charset="0"/>
                <a:ea typeface="Courier" charset="0"/>
                <a:cs typeface="Courier" charset="0"/>
              </a:rPr>
              <a:t>// transformed RDDs</a:t>
            </a:r>
            <a:br>
              <a:rPr lang="en-US" sz="1800" b="1" dirty="0">
                <a:latin typeface="Courier" charset="0"/>
                <a:ea typeface="Courier" charset="0"/>
                <a:cs typeface="Courier" charset="0"/>
              </a:rPr>
            </a:br>
            <a:r>
              <a:rPr lang="en-US" sz="1800" b="1" dirty="0" err="1">
                <a:latin typeface="Courier" charset="0"/>
                <a:ea typeface="Courier" charset="0"/>
                <a:cs typeface="Courier" charset="0"/>
              </a:rPr>
              <a:t>val</a:t>
            </a:r>
            <a:r>
              <a:rPr lang="en-US" sz="1800" b="1" dirty="0">
                <a:latin typeface="Courier" charset="0"/>
                <a:ea typeface="Courier" charset="0"/>
                <a:cs typeface="Courier" charset="0"/>
              </a:rPr>
              <a:t> </a:t>
            </a:r>
            <a:r>
              <a:rPr lang="en-US" sz="1800" dirty="0">
                <a:latin typeface="Courier" charset="0"/>
                <a:ea typeface="Courier" charset="0"/>
                <a:cs typeface="Courier" charset="0"/>
              </a:rPr>
              <a:t>errors </a:t>
            </a:r>
            <a:r>
              <a:rPr lang="en-US" sz="1800" b="1" dirty="0">
                <a:latin typeface="Courier" charset="0"/>
                <a:ea typeface="Courier" charset="0"/>
                <a:cs typeface="Courier" charset="0"/>
              </a:rPr>
              <a:t>= </a:t>
            </a:r>
            <a:r>
              <a:rPr lang="en-US" sz="1800" dirty="0" err="1">
                <a:latin typeface="Courier" charset="0"/>
                <a:ea typeface="Courier" charset="0"/>
                <a:cs typeface="Courier" charset="0"/>
              </a:rPr>
              <a:t>lines</a:t>
            </a:r>
            <a:r>
              <a:rPr lang="en-US" sz="1800" b="1" dirty="0" err="1">
                <a:latin typeface="Courier" charset="0"/>
                <a:ea typeface="Courier" charset="0"/>
                <a:cs typeface="Courier" charset="0"/>
              </a:rPr>
              <a:t>.</a:t>
            </a:r>
            <a:r>
              <a:rPr lang="en-US" sz="1800" dirty="0" err="1">
                <a:latin typeface="Courier" charset="0"/>
                <a:ea typeface="Courier" charset="0"/>
                <a:cs typeface="Courier" charset="0"/>
              </a:rPr>
              <a:t>filter</a:t>
            </a:r>
            <a:r>
              <a:rPr lang="en-US" sz="1800" b="1" dirty="0">
                <a:latin typeface="Courier" charset="0"/>
                <a:ea typeface="Courier" charset="0"/>
                <a:cs typeface="Courier" charset="0"/>
              </a:rPr>
              <a:t>(_.</a:t>
            </a:r>
            <a:r>
              <a:rPr lang="en-US" sz="1800" dirty="0" err="1">
                <a:latin typeface="Courier" charset="0"/>
                <a:ea typeface="Courier" charset="0"/>
                <a:cs typeface="Courier" charset="0"/>
              </a:rPr>
              <a:t>startsWith</a:t>
            </a:r>
            <a:r>
              <a:rPr lang="en-US" sz="1800" b="1" dirty="0">
                <a:latin typeface="Courier" charset="0"/>
                <a:ea typeface="Courier" charset="0"/>
                <a:cs typeface="Courier" charset="0"/>
              </a:rPr>
              <a:t>(</a:t>
            </a:r>
            <a:r>
              <a:rPr lang="en-US" sz="1800" dirty="0">
                <a:latin typeface="Courier" charset="0"/>
                <a:ea typeface="Courier" charset="0"/>
                <a:cs typeface="Courier" charset="0"/>
              </a:rPr>
              <a:t>"ERROR"</a:t>
            </a:r>
            <a:r>
              <a:rPr lang="en-US" sz="1800" b="1" dirty="0">
                <a:latin typeface="Courier" charset="0"/>
                <a:ea typeface="Courier" charset="0"/>
                <a:cs typeface="Courier" charset="0"/>
              </a:rPr>
              <a:t>))</a:t>
            </a:r>
            <a:br>
              <a:rPr lang="en-US" sz="1800" dirty="0">
                <a:latin typeface="Courier" charset="0"/>
                <a:ea typeface="Courier" charset="0"/>
                <a:cs typeface="Courier" charset="0"/>
              </a:rPr>
            </a:br>
            <a:br>
              <a:rPr lang="en-US" sz="1800" dirty="0"/>
            </a:br>
            <a:endParaRPr lang="en-US" sz="1800" dirty="0"/>
          </a:p>
          <a:p>
            <a:pPr marL="0" indent="0">
              <a:buNone/>
            </a:pPr>
            <a:br>
              <a:rPr lang="en-US" sz="1800" dirty="0"/>
            </a:br>
            <a:endParaRPr lang="en-US" sz="1800" dirty="0"/>
          </a:p>
          <a:p>
            <a:pPr marL="0" indent="0">
              <a:buNone/>
            </a:pPr>
            <a:endParaRPr lang="en-US" sz="1800" dirty="0"/>
          </a:p>
        </p:txBody>
      </p:sp>
    </p:spTree>
    <p:extLst>
      <p:ext uri="{BB962C8B-B14F-4D97-AF65-F5344CB8AC3E}">
        <p14:creationId xmlns:p14="http://schemas.microsoft.com/office/powerpoint/2010/main" val="9427433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109F7C-1D39-9F4D-A1D5-600912E0DCFA}"/>
              </a:ext>
            </a:extLst>
          </p:cNvPr>
          <p:cNvSpPr>
            <a:spLocks noGrp="1"/>
          </p:cNvSpPr>
          <p:nvPr>
            <p:ph type="title"/>
          </p:nvPr>
        </p:nvSpPr>
        <p:spPr/>
        <p:txBody>
          <a:bodyPr>
            <a:normAutofit fontScale="90000"/>
          </a:bodyPr>
          <a:lstStyle/>
          <a:p>
            <a:r>
              <a:rPr lang="en-US" dirty="0"/>
              <a:t>Map Reduce runtime handles </a:t>
            </a:r>
            <a:br>
              <a:rPr lang="en-US" dirty="0"/>
            </a:br>
            <a:r>
              <a:rPr lang="en-US" dirty="0">
                <a:solidFill>
                  <a:srgbClr val="C00000"/>
                </a:solidFill>
              </a:rPr>
              <a:t>scheduling, fault tolerance, scalability, elasticity </a:t>
            </a:r>
          </a:p>
        </p:txBody>
      </p:sp>
      <p:sp>
        <p:nvSpPr>
          <p:cNvPr id="3" name="Content Placeholder 2">
            <a:extLst>
              <a:ext uri="{FF2B5EF4-FFF2-40B4-BE49-F238E27FC236}">
                <a16:creationId xmlns:a16="http://schemas.microsoft.com/office/drawing/2014/main" id="{5D3F93E3-45F7-1E49-AEE5-DB64312292A0}"/>
              </a:ext>
            </a:extLst>
          </p:cNvPr>
          <p:cNvSpPr>
            <a:spLocks noGrp="1"/>
          </p:cNvSpPr>
          <p:nvPr>
            <p:ph idx="1"/>
          </p:nvPr>
        </p:nvSpPr>
        <p:spPr/>
        <p:txBody>
          <a:bodyPr/>
          <a:lstStyle/>
          <a:p>
            <a:endParaRPr lang="en-US"/>
          </a:p>
        </p:txBody>
      </p:sp>
      <p:sp>
        <p:nvSpPr>
          <p:cNvPr id="4" name="Oval 3">
            <a:extLst>
              <a:ext uri="{FF2B5EF4-FFF2-40B4-BE49-F238E27FC236}">
                <a16:creationId xmlns:a16="http://schemas.microsoft.com/office/drawing/2014/main" id="{EA532C2F-B3E6-A246-B9F1-A8A95987C9D6}"/>
              </a:ext>
            </a:extLst>
          </p:cNvPr>
          <p:cNvSpPr/>
          <p:nvPr/>
        </p:nvSpPr>
        <p:spPr>
          <a:xfrm>
            <a:off x="1715877" y="2040063"/>
            <a:ext cx="1219200" cy="533400"/>
          </a:xfrm>
          <a:prstGeom prst="ellipse">
            <a:avLst/>
          </a:prstGeom>
          <a:solidFill>
            <a:schemeClr val="accent3">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map</a:t>
            </a:r>
          </a:p>
        </p:txBody>
      </p:sp>
      <p:sp>
        <p:nvSpPr>
          <p:cNvPr id="5" name="Oval 4">
            <a:extLst>
              <a:ext uri="{FF2B5EF4-FFF2-40B4-BE49-F238E27FC236}">
                <a16:creationId xmlns:a16="http://schemas.microsoft.com/office/drawing/2014/main" id="{CA7E8867-E4B9-DA4D-9A84-4ACAC0C33AB0}"/>
              </a:ext>
            </a:extLst>
          </p:cNvPr>
          <p:cNvSpPr/>
          <p:nvPr/>
        </p:nvSpPr>
        <p:spPr>
          <a:xfrm>
            <a:off x="6388931" y="1871003"/>
            <a:ext cx="1219200" cy="533400"/>
          </a:xfrm>
          <a:prstGeom prst="ellipse">
            <a:avLst/>
          </a:prstGeom>
          <a:solidFill>
            <a:schemeClr val="accent6">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reduce</a:t>
            </a:r>
          </a:p>
        </p:txBody>
      </p:sp>
      <p:cxnSp>
        <p:nvCxnSpPr>
          <p:cNvPr id="6" name="Straight Arrow Connector 5">
            <a:extLst>
              <a:ext uri="{FF2B5EF4-FFF2-40B4-BE49-F238E27FC236}">
                <a16:creationId xmlns:a16="http://schemas.microsoft.com/office/drawing/2014/main" id="{A6F68EC8-A5C4-B241-9A08-137C37061F26}"/>
              </a:ext>
            </a:extLst>
          </p:cNvPr>
          <p:cNvCxnSpPr>
            <a:stCxn id="37" idx="7"/>
            <a:endCxn id="25" idx="2"/>
          </p:cNvCxnSpPr>
          <p:nvPr/>
        </p:nvCxnSpPr>
        <p:spPr>
          <a:xfrm flipV="1">
            <a:off x="2908929" y="2137703"/>
            <a:ext cx="3480002" cy="13287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7" name="Oval 6">
            <a:extLst>
              <a:ext uri="{FF2B5EF4-FFF2-40B4-BE49-F238E27FC236}">
                <a16:creationId xmlns:a16="http://schemas.microsoft.com/office/drawing/2014/main" id="{D877F2D4-C2AF-CF46-8C85-5E0FBF3F1A4E}"/>
              </a:ext>
            </a:extLst>
          </p:cNvPr>
          <p:cNvSpPr/>
          <p:nvPr/>
        </p:nvSpPr>
        <p:spPr>
          <a:xfrm>
            <a:off x="1868277" y="2192463"/>
            <a:ext cx="1219200" cy="533400"/>
          </a:xfrm>
          <a:prstGeom prst="ellipse">
            <a:avLst/>
          </a:prstGeom>
          <a:solidFill>
            <a:schemeClr val="accent3">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map</a:t>
            </a:r>
          </a:p>
        </p:txBody>
      </p:sp>
      <p:sp>
        <p:nvSpPr>
          <p:cNvPr id="8" name="Oval 7">
            <a:extLst>
              <a:ext uri="{FF2B5EF4-FFF2-40B4-BE49-F238E27FC236}">
                <a16:creationId xmlns:a16="http://schemas.microsoft.com/office/drawing/2014/main" id="{CDC08716-CEED-7D4E-82FB-C3F61E26902B}"/>
              </a:ext>
            </a:extLst>
          </p:cNvPr>
          <p:cNvSpPr/>
          <p:nvPr/>
        </p:nvSpPr>
        <p:spPr>
          <a:xfrm>
            <a:off x="2020677" y="2344863"/>
            <a:ext cx="1219200" cy="533400"/>
          </a:xfrm>
          <a:prstGeom prst="ellipse">
            <a:avLst/>
          </a:prstGeom>
          <a:solidFill>
            <a:schemeClr val="accent3">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map</a:t>
            </a:r>
          </a:p>
        </p:txBody>
      </p:sp>
      <p:sp>
        <p:nvSpPr>
          <p:cNvPr id="9" name="Oval 8">
            <a:extLst>
              <a:ext uri="{FF2B5EF4-FFF2-40B4-BE49-F238E27FC236}">
                <a16:creationId xmlns:a16="http://schemas.microsoft.com/office/drawing/2014/main" id="{4B6E5345-F50A-B240-BC50-5926710A8E27}"/>
              </a:ext>
            </a:extLst>
          </p:cNvPr>
          <p:cNvSpPr/>
          <p:nvPr/>
        </p:nvSpPr>
        <p:spPr>
          <a:xfrm>
            <a:off x="2173077" y="2497263"/>
            <a:ext cx="1219200" cy="533400"/>
          </a:xfrm>
          <a:prstGeom prst="ellipse">
            <a:avLst/>
          </a:prstGeom>
          <a:solidFill>
            <a:schemeClr val="accent3">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map</a:t>
            </a:r>
          </a:p>
        </p:txBody>
      </p:sp>
      <p:sp>
        <p:nvSpPr>
          <p:cNvPr id="10" name="Oval 9">
            <a:extLst>
              <a:ext uri="{FF2B5EF4-FFF2-40B4-BE49-F238E27FC236}">
                <a16:creationId xmlns:a16="http://schemas.microsoft.com/office/drawing/2014/main" id="{019EBAD5-6E68-2A4B-9FA5-E2D2D3C941D8}"/>
              </a:ext>
            </a:extLst>
          </p:cNvPr>
          <p:cNvSpPr/>
          <p:nvPr/>
        </p:nvSpPr>
        <p:spPr>
          <a:xfrm>
            <a:off x="2325477" y="2649663"/>
            <a:ext cx="1219200" cy="533400"/>
          </a:xfrm>
          <a:prstGeom prst="ellipse">
            <a:avLst/>
          </a:prstGeom>
          <a:solidFill>
            <a:schemeClr val="accent3">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map</a:t>
            </a:r>
          </a:p>
        </p:txBody>
      </p:sp>
      <p:sp>
        <p:nvSpPr>
          <p:cNvPr id="11" name="Oval 10">
            <a:extLst>
              <a:ext uri="{FF2B5EF4-FFF2-40B4-BE49-F238E27FC236}">
                <a16:creationId xmlns:a16="http://schemas.microsoft.com/office/drawing/2014/main" id="{AA35D47C-DAD0-8E47-BC3A-C1C9FD08E0C2}"/>
              </a:ext>
            </a:extLst>
          </p:cNvPr>
          <p:cNvSpPr/>
          <p:nvPr/>
        </p:nvSpPr>
        <p:spPr>
          <a:xfrm>
            <a:off x="2477877" y="2802063"/>
            <a:ext cx="1219200" cy="533400"/>
          </a:xfrm>
          <a:prstGeom prst="ellipse">
            <a:avLst/>
          </a:prstGeom>
          <a:solidFill>
            <a:schemeClr val="accent3">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map</a:t>
            </a:r>
          </a:p>
        </p:txBody>
      </p:sp>
      <p:sp>
        <p:nvSpPr>
          <p:cNvPr id="12" name="Oval 11">
            <a:extLst>
              <a:ext uri="{FF2B5EF4-FFF2-40B4-BE49-F238E27FC236}">
                <a16:creationId xmlns:a16="http://schemas.microsoft.com/office/drawing/2014/main" id="{CDA2532E-7B86-6440-B60F-953212343D0D}"/>
              </a:ext>
            </a:extLst>
          </p:cNvPr>
          <p:cNvSpPr/>
          <p:nvPr/>
        </p:nvSpPr>
        <p:spPr>
          <a:xfrm>
            <a:off x="2630277" y="2954463"/>
            <a:ext cx="1219200" cy="533400"/>
          </a:xfrm>
          <a:prstGeom prst="ellipse">
            <a:avLst/>
          </a:prstGeom>
          <a:solidFill>
            <a:schemeClr val="accent3">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map</a:t>
            </a:r>
          </a:p>
        </p:txBody>
      </p:sp>
      <p:sp>
        <p:nvSpPr>
          <p:cNvPr id="13" name="Oval 12">
            <a:extLst>
              <a:ext uri="{FF2B5EF4-FFF2-40B4-BE49-F238E27FC236}">
                <a16:creationId xmlns:a16="http://schemas.microsoft.com/office/drawing/2014/main" id="{F5702186-1C12-6244-B986-D1B7D7C57BB2}"/>
              </a:ext>
            </a:extLst>
          </p:cNvPr>
          <p:cNvSpPr/>
          <p:nvPr/>
        </p:nvSpPr>
        <p:spPr>
          <a:xfrm>
            <a:off x="2782677" y="3106863"/>
            <a:ext cx="1219200" cy="533400"/>
          </a:xfrm>
          <a:prstGeom prst="ellipse">
            <a:avLst/>
          </a:prstGeom>
          <a:solidFill>
            <a:schemeClr val="accent3">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map</a:t>
            </a:r>
          </a:p>
        </p:txBody>
      </p:sp>
      <p:sp>
        <p:nvSpPr>
          <p:cNvPr id="14" name="Oval 13">
            <a:extLst>
              <a:ext uri="{FF2B5EF4-FFF2-40B4-BE49-F238E27FC236}">
                <a16:creationId xmlns:a16="http://schemas.microsoft.com/office/drawing/2014/main" id="{70CD5CD7-20F5-D64D-A719-7AC9C4DDFFC0}"/>
              </a:ext>
            </a:extLst>
          </p:cNvPr>
          <p:cNvSpPr/>
          <p:nvPr/>
        </p:nvSpPr>
        <p:spPr>
          <a:xfrm>
            <a:off x="2935077" y="3259263"/>
            <a:ext cx="1219200" cy="533400"/>
          </a:xfrm>
          <a:prstGeom prst="ellipse">
            <a:avLst/>
          </a:prstGeom>
          <a:solidFill>
            <a:schemeClr val="accent3">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map</a:t>
            </a:r>
          </a:p>
        </p:txBody>
      </p:sp>
      <p:sp>
        <p:nvSpPr>
          <p:cNvPr id="15" name="Oval 14">
            <a:extLst>
              <a:ext uri="{FF2B5EF4-FFF2-40B4-BE49-F238E27FC236}">
                <a16:creationId xmlns:a16="http://schemas.microsoft.com/office/drawing/2014/main" id="{A7EBBE97-3D51-314C-B9B0-5E950A10F675}"/>
              </a:ext>
            </a:extLst>
          </p:cNvPr>
          <p:cNvSpPr/>
          <p:nvPr/>
        </p:nvSpPr>
        <p:spPr>
          <a:xfrm>
            <a:off x="3087477" y="3411663"/>
            <a:ext cx="1219200" cy="533400"/>
          </a:xfrm>
          <a:prstGeom prst="ellipse">
            <a:avLst/>
          </a:prstGeom>
          <a:solidFill>
            <a:schemeClr val="accent3">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map</a:t>
            </a:r>
          </a:p>
        </p:txBody>
      </p:sp>
      <p:sp>
        <p:nvSpPr>
          <p:cNvPr id="16" name="Oval 15">
            <a:extLst>
              <a:ext uri="{FF2B5EF4-FFF2-40B4-BE49-F238E27FC236}">
                <a16:creationId xmlns:a16="http://schemas.microsoft.com/office/drawing/2014/main" id="{581E0C1A-1FE6-B748-9967-6DFB83D438F8}"/>
              </a:ext>
            </a:extLst>
          </p:cNvPr>
          <p:cNvSpPr/>
          <p:nvPr/>
        </p:nvSpPr>
        <p:spPr>
          <a:xfrm>
            <a:off x="3239877" y="3564063"/>
            <a:ext cx="1219200" cy="533400"/>
          </a:xfrm>
          <a:prstGeom prst="ellipse">
            <a:avLst/>
          </a:prstGeom>
          <a:solidFill>
            <a:schemeClr val="accent3">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map</a:t>
            </a:r>
          </a:p>
        </p:txBody>
      </p:sp>
      <p:sp>
        <p:nvSpPr>
          <p:cNvPr id="17" name="Oval 16">
            <a:extLst>
              <a:ext uri="{FF2B5EF4-FFF2-40B4-BE49-F238E27FC236}">
                <a16:creationId xmlns:a16="http://schemas.microsoft.com/office/drawing/2014/main" id="{6B27A28A-2DBC-5F47-9A28-DF407EB604FF}"/>
              </a:ext>
            </a:extLst>
          </p:cNvPr>
          <p:cNvSpPr/>
          <p:nvPr/>
        </p:nvSpPr>
        <p:spPr>
          <a:xfrm>
            <a:off x="3392277" y="3716463"/>
            <a:ext cx="1219200" cy="533400"/>
          </a:xfrm>
          <a:prstGeom prst="ellipse">
            <a:avLst/>
          </a:prstGeom>
          <a:solidFill>
            <a:schemeClr val="accent3">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map</a:t>
            </a:r>
          </a:p>
        </p:txBody>
      </p:sp>
      <p:sp>
        <p:nvSpPr>
          <p:cNvPr id="18" name="Oval 17">
            <a:extLst>
              <a:ext uri="{FF2B5EF4-FFF2-40B4-BE49-F238E27FC236}">
                <a16:creationId xmlns:a16="http://schemas.microsoft.com/office/drawing/2014/main" id="{138BE472-4879-CE42-991D-022F4DECF380}"/>
              </a:ext>
            </a:extLst>
          </p:cNvPr>
          <p:cNvSpPr/>
          <p:nvPr/>
        </p:nvSpPr>
        <p:spPr>
          <a:xfrm>
            <a:off x="3544677" y="3868863"/>
            <a:ext cx="1219200" cy="533400"/>
          </a:xfrm>
          <a:prstGeom prst="ellipse">
            <a:avLst/>
          </a:prstGeom>
          <a:solidFill>
            <a:schemeClr val="accent3">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map</a:t>
            </a:r>
          </a:p>
        </p:txBody>
      </p:sp>
      <p:sp>
        <p:nvSpPr>
          <p:cNvPr id="19" name="Oval 18">
            <a:extLst>
              <a:ext uri="{FF2B5EF4-FFF2-40B4-BE49-F238E27FC236}">
                <a16:creationId xmlns:a16="http://schemas.microsoft.com/office/drawing/2014/main" id="{CEFD6430-963E-4742-A3E8-A2FE57483249}"/>
              </a:ext>
            </a:extLst>
          </p:cNvPr>
          <p:cNvSpPr/>
          <p:nvPr/>
        </p:nvSpPr>
        <p:spPr>
          <a:xfrm>
            <a:off x="3697077" y="4021263"/>
            <a:ext cx="1219200" cy="533400"/>
          </a:xfrm>
          <a:prstGeom prst="ellipse">
            <a:avLst/>
          </a:prstGeom>
          <a:solidFill>
            <a:schemeClr val="accent3">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map</a:t>
            </a:r>
          </a:p>
        </p:txBody>
      </p:sp>
      <p:sp>
        <p:nvSpPr>
          <p:cNvPr id="20" name="Oval 19">
            <a:extLst>
              <a:ext uri="{FF2B5EF4-FFF2-40B4-BE49-F238E27FC236}">
                <a16:creationId xmlns:a16="http://schemas.microsoft.com/office/drawing/2014/main" id="{0B6EE61C-1E88-DE4D-8052-7CEBA6F6FE89}"/>
              </a:ext>
            </a:extLst>
          </p:cNvPr>
          <p:cNvSpPr/>
          <p:nvPr/>
        </p:nvSpPr>
        <p:spPr>
          <a:xfrm>
            <a:off x="3849477" y="4173663"/>
            <a:ext cx="1219200" cy="533400"/>
          </a:xfrm>
          <a:prstGeom prst="ellipse">
            <a:avLst/>
          </a:prstGeom>
          <a:solidFill>
            <a:schemeClr val="accent3">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map</a:t>
            </a:r>
          </a:p>
        </p:txBody>
      </p:sp>
      <p:sp>
        <p:nvSpPr>
          <p:cNvPr id="21" name="Oval 20">
            <a:extLst>
              <a:ext uri="{FF2B5EF4-FFF2-40B4-BE49-F238E27FC236}">
                <a16:creationId xmlns:a16="http://schemas.microsoft.com/office/drawing/2014/main" id="{12E817BD-4641-5B46-B584-62A0A4C480AE}"/>
              </a:ext>
            </a:extLst>
          </p:cNvPr>
          <p:cNvSpPr/>
          <p:nvPr/>
        </p:nvSpPr>
        <p:spPr>
          <a:xfrm>
            <a:off x="4001877" y="4326063"/>
            <a:ext cx="1219200" cy="533400"/>
          </a:xfrm>
          <a:prstGeom prst="ellipse">
            <a:avLst/>
          </a:prstGeom>
          <a:solidFill>
            <a:schemeClr val="accent3">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map</a:t>
            </a:r>
          </a:p>
        </p:txBody>
      </p:sp>
      <p:sp>
        <p:nvSpPr>
          <p:cNvPr id="22" name="Oval 21">
            <a:extLst>
              <a:ext uri="{FF2B5EF4-FFF2-40B4-BE49-F238E27FC236}">
                <a16:creationId xmlns:a16="http://schemas.microsoft.com/office/drawing/2014/main" id="{DBFBD385-3262-3F46-B6C3-E16EC3D7D061}"/>
              </a:ext>
            </a:extLst>
          </p:cNvPr>
          <p:cNvSpPr/>
          <p:nvPr/>
        </p:nvSpPr>
        <p:spPr>
          <a:xfrm>
            <a:off x="4154277" y="4478463"/>
            <a:ext cx="1219200" cy="533400"/>
          </a:xfrm>
          <a:prstGeom prst="ellipse">
            <a:avLst/>
          </a:prstGeom>
          <a:solidFill>
            <a:schemeClr val="accent3">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map</a:t>
            </a:r>
          </a:p>
        </p:txBody>
      </p:sp>
      <p:sp>
        <p:nvSpPr>
          <p:cNvPr id="23" name="Oval 22">
            <a:extLst>
              <a:ext uri="{FF2B5EF4-FFF2-40B4-BE49-F238E27FC236}">
                <a16:creationId xmlns:a16="http://schemas.microsoft.com/office/drawing/2014/main" id="{A6D7F432-CEAF-9743-B114-5A799FB8C519}"/>
              </a:ext>
            </a:extLst>
          </p:cNvPr>
          <p:cNvSpPr/>
          <p:nvPr/>
        </p:nvSpPr>
        <p:spPr>
          <a:xfrm>
            <a:off x="4306677" y="4630863"/>
            <a:ext cx="1219200" cy="533400"/>
          </a:xfrm>
          <a:prstGeom prst="ellipse">
            <a:avLst/>
          </a:prstGeom>
          <a:solidFill>
            <a:schemeClr val="accent3">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map</a:t>
            </a:r>
          </a:p>
        </p:txBody>
      </p:sp>
      <p:sp>
        <p:nvSpPr>
          <p:cNvPr id="24" name="Oval 23">
            <a:extLst>
              <a:ext uri="{FF2B5EF4-FFF2-40B4-BE49-F238E27FC236}">
                <a16:creationId xmlns:a16="http://schemas.microsoft.com/office/drawing/2014/main" id="{92D37780-CEBD-794B-AA22-9495846F4C84}"/>
              </a:ext>
            </a:extLst>
          </p:cNvPr>
          <p:cNvSpPr/>
          <p:nvPr/>
        </p:nvSpPr>
        <p:spPr>
          <a:xfrm>
            <a:off x="4459077" y="4783263"/>
            <a:ext cx="1219200" cy="533400"/>
          </a:xfrm>
          <a:prstGeom prst="ellipse">
            <a:avLst/>
          </a:prstGeom>
          <a:solidFill>
            <a:schemeClr val="accent3">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map</a:t>
            </a:r>
          </a:p>
        </p:txBody>
      </p:sp>
      <p:sp>
        <p:nvSpPr>
          <p:cNvPr id="25" name="Oval 24">
            <a:extLst>
              <a:ext uri="{FF2B5EF4-FFF2-40B4-BE49-F238E27FC236}">
                <a16:creationId xmlns:a16="http://schemas.microsoft.com/office/drawing/2014/main" id="{02E766E4-1613-164A-8CF1-869F12A559EB}"/>
              </a:ext>
            </a:extLst>
          </p:cNvPr>
          <p:cNvSpPr/>
          <p:nvPr/>
        </p:nvSpPr>
        <p:spPr>
          <a:xfrm>
            <a:off x="4611477" y="4935663"/>
            <a:ext cx="1219200" cy="533400"/>
          </a:xfrm>
          <a:prstGeom prst="ellipse">
            <a:avLst/>
          </a:prstGeom>
          <a:solidFill>
            <a:schemeClr val="accent3">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map</a:t>
            </a:r>
          </a:p>
        </p:txBody>
      </p:sp>
      <p:sp>
        <p:nvSpPr>
          <p:cNvPr id="26" name="Oval 25">
            <a:extLst>
              <a:ext uri="{FF2B5EF4-FFF2-40B4-BE49-F238E27FC236}">
                <a16:creationId xmlns:a16="http://schemas.microsoft.com/office/drawing/2014/main" id="{CABC98C4-692B-6243-9F59-70B29CC9D9EF}"/>
              </a:ext>
            </a:extLst>
          </p:cNvPr>
          <p:cNvSpPr/>
          <p:nvPr/>
        </p:nvSpPr>
        <p:spPr>
          <a:xfrm>
            <a:off x="4763877" y="5088063"/>
            <a:ext cx="1219200" cy="533400"/>
          </a:xfrm>
          <a:prstGeom prst="ellipse">
            <a:avLst/>
          </a:prstGeom>
          <a:solidFill>
            <a:schemeClr val="accent3">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map</a:t>
            </a:r>
          </a:p>
        </p:txBody>
      </p:sp>
      <p:sp>
        <p:nvSpPr>
          <p:cNvPr id="27" name="Oval 26">
            <a:extLst>
              <a:ext uri="{FF2B5EF4-FFF2-40B4-BE49-F238E27FC236}">
                <a16:creationId xmlns:a16="http://schemas.microsoft.com/office/drawing/2014/main" id="{E7202B50-4EAF-7949-868E-71C637A4376A}"/>
              </a:ext>
            </a:extLst>
          </p:cNvPr>
          <p:cNvSpPr/>
          <p:nvPr/>
        </p:nvSpPr>
        <p:spPr>
          <a:xfrm>
            <a:off x="4916277" y="5240463"/>
            <a:ext cx="1219200" cy="533400"/>
          </a:xfrm>
          <a:prstGeom prst="ellipse">
            <a:avLst/>
          </a:prstGeom>
          <a:solidFill>
            <a:schemeClr val="accent3">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map</a:t>
            </a:r>
          </a:p>
        </p:txBody>
      </p:sp>
      <p:sp>
        <p:nvSpPr>
          <p:cNvPr id="28" name="Oval 27">
            <a:extLst>
              <a:ext uri="{FF2B5EF4-FFF2-40B4-BE49-F238E27FC236}">
                <a16:creationId xmlns:a16="http://schemas.microsoft.com/office/drawing/2014/main" id="{613B3070-1276-C647-B04D-908B4F827A6B}"/>
              </a:ext>
            </a:extLst>
          </p:cNvPr>
          <p:cNvSpPr/>
          <p:nvPr/>
        </p:nvSpPr>
        <p:spPr>
          <a:xfrm>
            <a:off x="5068677" y="5392863"/>
            <a:ext cx="1219200" cy="533400"/>
          </a:xfrm>
          <a:prstGeom prst="ellipse">
            <a:avLst/>
          </a:prstGeom>
          <a:solidFill>
            <a:schemeClr val="accent3">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map</a:t>
            </a:r>
          </a:p>
        </p:txBody>
      </p:sp>
      <p:sp>
        <p:nvSpPr>
          <p:cNvPr id="29" name="Oval 28">
            <a:extLst>
              <a:ext uri="{FF2B5EF4-FFF2-40B4-BE49-F238E27FC236}">
                <a16:creationId xmlns:a16="http://schemas.microsoft.com/office/drawing/2014/main" id="{6F5E09A4-7A5E-8845-A976-5C358B3BF345}"/>
              </a:ext>
            </a:extLst>
          </p:cNvPr>
          <p:cNvSpPr/>
          <p:nvPr/>
        </p:nvSpPr>
        <p:spPr>
          <a:xfrm>
            <a:off x="5221077" y="5545263"/>
            <a:ext cx="1219200" cy="533400"/>
          </a:xfrm>
          <a:prstGeom prst="ellipse">
            <a:avLst/>
          </a:prstGeom>
          <a:solidFill>
            <a:schemeClr val="accent3">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map</a:t>
            </a:r>
          </a:p>
        </p:txBody>
      </p:sp>
      <p:sp>
        <p:nvSpPr>
          <p:cNvPr id="30" name="Oval 29">
            <a:extLst>
              <a:ext uri="{FF2B5EF4-FFF2-40B4-BE49-F238E27FC236}">
                <a16:creationId xmlns:a16="http://schemas.microsoft.com/office/drawing/2014/main" id="{8373D833-E32E-004A-ACE4-3BF5522F78FB}"/>
              </a:ext>
            </a:extLst>
          </p:cNvPr>
          <p:cNvSpPr/>
          <p:nvPr/>
        </p:nvSpPr>
        <p:spPr>
          <a:xfrm>
            <a:off x="5373477" y="5697663"/>
            <a:ext cx="1219200" cy="533400"/>
          </a:xfrm>
          <a:prstGeom prst="ellipse">
            <a:avLst/>
          </a:prstGeom>
          <a:solidFill>
            <a:schemeClr val="accent3">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map</a:t>
            </a:r>
          </a:p>
        </p:txBody>
      </p:sp>
      <p:sp>
        <p:nvSpPr>
          <p:cNvPr id="31" name="Oval 30">
            <a:extLst>
              <a:ext uri="{FF2B5EF4-FFF2-40B4-BE49-F238E27FC236}">
                <a16:creationId xmlns:a16="http://schemas.microsoft.com/office/drawing/2014/main" id="{BAB53E92-5968-B448-AB5F-BB81BD58BEF0}"/>
              </a:ext>
            </a:extLst>
          </p:cNvPr>
          <p:cNvSpPr/>
          <p:nvPr/>
        </p:nvSpPr>
        <p:spPr>
          <a:xfrm>
            <a:off x="5525877" y="5850063"/>
            <a:ext cx="1219200" cy="533400"/>
          </a:xfrm>
          <a:prstGeom prst="ellipse">
            <a:avLst/>
          </a:prstGeom>
          <a:solidFill>
            <a:schemeClr val="accent3">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map</a:t>
            </a:r>
          </a:p>
        </p:txBody>
      </p:sp>
      <p:sp>
        <p:nvSpPr>
          <p:cNvPr id="32" name="Oval 31">
            <a:extLst>
              <a:ext uri="{FF2B5EF4-FFF2-40B4-BE49-F238E27FC236}">
                <a16:creationId xmlns:a16="http://schemas.microsoft.com/office/drawing/2014/main" id="{6CB6CC67-BB8C-4A42-B603-E5C2524D9F60}"/>
              </a:ext>
            </a:extLst>
          </p:cNvPr>
          <p:cNvSpPr/>
          <p:nvPr/>
        </p:nvSpPr>
        <p:spPr>
          <a:xfrm>
            <a:off x="5678277" y="6002463"/>
            <a:ext cx="1219200" cy="533400"/>
          </a:xfrm>
          <a:prstGeom prst="ellipse">
            <a:avLst/>
          </a:prstGeom>
          <a:solidFill>
            <a:schemeClr val="accent3">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map</a:t>
            </a:r>
          </a:p>
        </p:txBody>
      </p:sp>
      <p:sp>
        <p:nvSpPr>
          <p:cNvPr id="33" name="Oval 32">
            <a:extLst>
              <a:ext uri="{FF2B5EF4-FFF2-40B4-BE49-F238E27FC236}">
                <a16:creationId xmlns:a16="http://schemas.microsoft.com/office/drawing/2014/main" id="{23F8EE9B-2669-3346-BA93-454664617720}"/>
              </a:ext>
            </a:extLst>
          </p:cNvPr>
          <p:cNvSpPr/>
          <p:nvPr/>
        </p:nvSpPr>
        <p:spPr>
          <a:xfrm>
            <a:off x="5830677" y="6154863"/>
            <a:ext cx="1219200" cy="533400"/>
          </a:xfrm>
          <a:prstGeom prst="ellipse">
            <a:avLst/>
          </a:prstGeom>
          <a:solidFill>
            <a:schemeClr val="accent3">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map</a:t>
            </a:r>
          </a:p>
        </p:txBody>
      </p:sp>
      <p:sp>
        <p:nvSpPr>
          <p:cNvPr id="34" name="Oval 33">
            <a:extLst>
              <a:ext uri="{FF2B5EF4-FFF2-40B4-BE49-F238E27FC236}">
                <a16:creationId xmlns:a16="http://schemas.microsoft.com/office/drawing/2014/main" id="{FEC3C29C-975D-FD46-AD58-727D8EE866C0}"/>
              </a:ext>
            </a:extLst>
          </p:cNvPr>
          <p:cNvSpPr/>
          <p:nvPr/>
        </p:nvSpPr>
        <p:spPr>
          <a:xfrm>
            <a:off x="5983077" y="6307263"/>
            <a:ext cx="1219200" cy="533400"/>
          </a:xfrm>
          <a:prstGeom prst="ellipse">
            <a:avLst/>
          </a:prstGeom>
          <a:solidFill>
            <a:schemeClr val="accent3">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map</a:t>
            </a:r>
            <a:br>
              <a:rPr lang="en-US" dirty="0">
                <a:solidFill>
                  <a:srgbClr val="000000"/>
                </a:solidFill>
              </a:rPr>
            </a:br>
            <a:r>
              <a:rPr lang="en-US" dirty="0">
                <a:solidFill>
                  <a:srgbClr val="000000"/>
                </a:solidFill>
              </a:rPr>
              <a:t>task</a:t>
            </a:r>
          </a:p>
        </p:txBody>
      </p:sp>
      <p:sp>
        <p:nvSpPr>
          <p:cNvPr id="35" name="Oval 34">
            <a:extLst>
              <a:ext uri="{FF2B5EF4-FFF2-40B4-BE49-F238E27FC236}">
                <a16:creationId xmlns:a16="http://schemas.microsoft.com/office/drawing/2014/main" id="{CA3925ED-814E-AE48-9111-87973927779F}"/>
              </a:ext>
            </a:extLst>
          </p:cNvPr>
          <p:cNvSpPr/>
          <p:nvPr/>
        </p:nvSpPr>
        <p:spPr>
          <a:xfrm>
            <a:off x="6541331" y="2023403"/>
            <a:ext cx="1219200" cy="533400"/>
          </a:xfrm>
          <a:prstGeom prst="ellipse">
            <a:avLst/>
          </a:prstGeom>
          <a:solidFill>
            <a:schemeClr val="accent6">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reduce</a:t>
            </a:r>
          </a:p>
        </p:txBody>
      </p:sp>
      <p:sp>
        <p:nvSpPr>
          <p:cNvPr id="36" name="Oval 35">
            <a:extLst>
              <a:ext uri="{FF2B5EF4-FFF2-40B4-BE49-F238E27FC236}">
                <a16:creationId xmlns:a16="http://schemas.microsoft.com/office/drawing/2014/main" id="{FC77BB91-0EBD-4949-90DE-54A508225FA6}"/>
              </a:ext>
            </a:extLst>
          </p:cNvPr>
          <p:cNvSpPr/>
          <p:nvPr/>
        </p:nvSpPr>
        <p:spPr>
          <a:xfrm>
            <a:off x="6693731" y="2175803"/>
            <a:ext cx="1219200" cy="533400"/>
          </a:xfrm>
          <a:prstGeom prst="ellipse">
            <a:avLst/>
          </a:prstGeom>
          <a:solidFill>
            <a:schemeClr val="accent6">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reduce</a:t>
            </a:r>
          </a:p>
        </p:txBody>
      </p:sp>
      <p:sp>
        <p:nvSpPr>
          <p:cNvPr id="37" name="Oval 36">
            <a:extLst>
              <a:ext uri="{FF2B5EF4-FFF2-40B4-BE49-F238E27FC236}">
                <a16:creationId xmlns:a16="http://schemas.microsoft.com/office/drawing/2014/main" id="{84D2841C-2CA7-D54B-AB28-BA9B72789BF8}"/>
              </a:ext>
            </a:extLst>
          </p:cNvPr>
          <p:cNvSpPr/>
          <p:nvPr/>
        </p:nvSpPr>
        <p:spPr>
          <a:xfrm>
            <a:off x="6846131" y="2328203"/>
            <a:ext cx="1219200" cy="533400"/>
          </a:xfrm>
          <a:prstGeom prst="ellipse">
            <a:avLst/>
          </a:prstGeom>
          <a:solidFill>
            <a:schemeClr val="accent6">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reduce</a:t>
            </a:r>
          </a:p>
        </p:txBody>
      </p:sp>
      <p:sp>
        <p:nvSpPr>
          <p:cNvPr id="38" name="Oval 37">
            <a:extLst>
              <a:ext uri="{FF2B5EF4-FFF2-40B4-BE49-F238E27FC236}">
                <a16:creationId xmlns:a16="http://schemas.microsoft.com/office/drawing/2014/main" id="{2C85DD02-2307-1F41-9F2C-A30FD0B5B64D}"/>
              </a:ext>
            </a:extLst>
          </p:cNvPr>
          <p:cNvSpPr/>
          <p:nvPr/>
        </p:nvSpPr>
        <p:spPr>
          <a:xfrm>
            <a:off x="6998531" y="2480603"/>
            <a:ext cx="1219200" cy="533400"/>
          </a:xfrm>
          <a:prstGeom prst="ellipse">
            <a:avLst/>
          </a:prstGeom>
          <a:solidFill>
            <a:schemeClr val="accent6">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reduce</a:t>
            </a:r>
          </a:p>
        </p:txBody>
      </p:sp>
      <p:sp>
        <p:nvSpPr>
          <p:cNvPr id="39" name="Oval 38">
            <a:extLst>
              <a:ext uri="{FF2B5EF4-FFF2-40B4-BE49-F238E27FC236}">
                <a16:creationId xmlns:a16="http://schemas.microsoft.com/office/drawing/2014/main" id="{DEAF3313-F650-294F-AB8B-DF1B860B35F9}"/>
              </a:ext>
            </a:extLst>
          </p:cNvPr>
          <p:cNvSpPr/>
          <p:nvPr/>
        </p:nvSpPr>
        <p:spPr>
          <a:xfrm>
            <a:off x="7150931" y="2633003"/>
            <a:ext cx="1219200" cy="533400"/>
          </a:xfrm>
          <a:prstGeom prst="ellipse">
            <a:avLst/>
          </a:prstGeom>
          <a:solidFill>
            <a:schemeClr val="accent6">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reduce</a:t>
            </a:r>
          </a:p>
        </p:txBody>
      </p:sp>
      <p:sp>
        <p:nvSpPr>
          <p:cNvPr id="40" name="Oval 39">
            <a:extLst>
              <a:ext uri="{FF2B5EF4-FFF2-40B4-BE49-F238E27FC236}">
                <a16:creationId xmlns:a16="http://schemas.microsoft.com/office/drawing/2014/main" id="{B0F4120E-3D6D-234B-BC51-CD8F5E42EAAC}"/>
              </a:ext>
            </a:extLst>
          </p:cNvPr>
          <p:cNvSpPr/>
          <p:nvPr/>
        </p:nvSpPr>
        <p:spPr>
          <a:xfrm>
            <a:off x="7303331" y="2785403"/>
            <a:ext cx="1219200" cy="533400"/>
          </a:xfrm>
          <a:prstGeom prst="ellipse">
            <a:avLst/>
          </a:prstGeom>
          <a:solidFill>
            <a:schemeClr val="accent6">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reduce</a:t>
            </a:r>
          </a:p>
        </p:txBody>
      </p:sp>
      <p:sp>
        <p:nvSpPr>
          <p:cNvPr id="41" name="Oval 40">
            <a:extLst>
              <a:ext uri="{FF2B5EF4-FFF2-40B4-BE49-F238E27FC236}">
                <a16:creationId xmlns:a16="http://schemas.microsoft.com/office/drawing/2014/main" id="{789AEA2F-FC42-8148-B67D-45599E6BE6B7}"/>
              </a:ext>
            </a:extLst>
          </p:cNvPr>
          <p:cNvSpPr/>
          <p:nvPr/>
        </p:nvSpPr>
        <p:spPr>
          <a:xfrm>
            <a:off x="7455731" y="2937803"/>
            <a:ext cx="1219200" cy="533400"/>
          </a:xfrm>
          <a:prstGeom prst="ellipse">
            <a:avLst/>
          </a:prstGeom>
          <a:solidFill>
            <a:schemeClr val="accent6">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reduce</a:t>
            </a:r>
          </a:p>
        </p:txBody>
      </p:sp>
      <p:sp>
        <p:nvSpPr>
          <p:cNvPr id="42" name="Oval 41">
            <a:extLst>
              <a:ext uri="{FF2B5EF4-FFF2-40B4-BE49-F238E27FC236}">
                <a16:creationId xmlns:a16="http://schemas.microsoft.com/office/drawing/2014/main" id="{FDBD7A0B-5055-F944-95F4-59F2DFFA79CE}"/>
              </a:ext>
            </a:extLst>
          </p:cNvPr>
          <p:cNvSpPr/>
          <p:nvPr/>
        </p:nvSpPr>
        <p:spPr>
          <a:xfrm>
            <a:off x="7608131" y="3090203"/>
            <a:ext cx="1219200" cy="533400"/>
          </a:xfrm>
          <a:prstGeom prst="ellipse">
            <a:avLst/>
          </a:prstGeom>
          <a:solidFill>
            <a:schemeClr val="accent6">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reduce</a:t>
            </a:r>
          </a:p>
        </p:txBody>
      </p:sp>
      <p:sp>
        <p:nvSpPr>
          <p:cNvPr id="43" name="Oval 42">
            <a:extLst>
              <a:ext uri="{FF2B5EF4-FFF2-40B4-BE49-F238E27FC236}">
                <a16:creationId xmlns:a16="http://schemas.microsoft.com/office/drawing/2014/main" id="{E22B3BA7-4E25-1347-8FA7-F0168D022049}"/>
              </a:ext>
            </a:extLst>
          </p:cNvPr>
          <p:cNvSpPr/>
          <p:nvPr/>
        </p:nvSpPr>
        <p:spPr>
          <a:xfrm>
            <a:off x="7760531" y="3242603"/>
            <a:ext cx="1219200" cy="533400"/>
          </a:xfrm>
          <a:prstGeom prst="ellipse">
            <a:avLst/>
          </a:prstGeom>
          <a:solidFill>
            <a:schemeClr val="accent6">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reduce</a:t>
            </a:r>
          </a:p>
        </p:txBody>
      </p:sp>
      <p:sp>
        <p:nvSpPr>
          <p:cNvPr id="44" name="Oval 43">
            <a:extLst>
              <a:ext uri="{FF2B5EF4-FFF2-40B4-BE49-F238E27FC236}">
                <a16:creationId xmlns:a16="http://schemas.microsoft.com/office/drawing/2014/main" id="{CD0900FD-F37C-0848-9326-5D990C3D7855}"/>
              </a:ext>
            </a:extLst>
          </p:cNvPr>
          <p:cNvSpPr/>
          <p:nvPr/>
        </p:nvSpPr>
        <p:spPr>
          <a:xfrm>
            <a:off x="7912931" y="3395003"/>
            <a:ext cx="1219200" cy="533400"/>
          </a:xfrm>
          <a:prstGeom prst="ellipse">
            <a:avLst/>
          </a:prstGeom>
          <a:solidFill>
            <a:schemeClr val="accent6">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reduce</a:t>
            </a:r>
          </a:p>
        </p:txBody>
      </p:sp>
      <p:sp>
        <p:nvSpPr>
          <p:cNvPr id="45" name="Oval 44">
            <a:extLst>
              <a:ext uri="{FF2B5EF4-FFF2-40B4-BE49-F238E27FC236}">
                <a16:creationId xmlns:a16="http://schemas.microsoft.com/office/drawing/2014/main" id="{DE5ECE77-C4FC-D44E-9674-206A274C33C0}"/>
              </a:ext>
            </a:extLst>
          </p:cNvPr>
          <p:cNvSpPr/>
          <p:nvPr/>
        </p:nvSpPr>
        <p:spPr>
          <a:xfrm>
            <a:off x="8065331" y="3547403"/>
            <a:ext cx="1219200" cy="533400"/>
          </a:xfrm>
          <a:prstGeom prst="ellipse">
            <a:avLst/>
          </a:prstGeom>
          <a:solidFill>
            <a:schemeClr val="accent6">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reduce</a:t>
            </a:r>
          </a:p>
        </p:txBody>
      </p:sp>
      <p:sp>
        <p:nvSpPr>
          <p:cNvPr id="46" name="Oval 45">
            <a:extLst>
              <a:ext uri="{FF2B5EF4-FFF2-40B4-BE49-F238E27FC236}">
                <a16:creationId xmlns:a16="http://schemas.microsoft.com/office/drawing/2014/main" id="{435AE90E-8035-4044-97C0-9094ABBEA679}"/>
              </a:ext>
            </a:extLst>
          </p:cNvPr>
          <p:cNvSpPr/>
          <p:nvPr/>
        </p:nvSpPr>
        <p:spPr>
          <a:xfrm>
            <a:off x="8217731" y="3699803"/>
            <a:ext cx="1219200" cy="533400"/>
          </a:xfrm>
          <a:prstGeom prst="ellipse">
            <a:avLst/>
          </a:prstGeom>
          <a:solidFill>
            <a:schemeClr val="accent6">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reduce</a:t>
            </a:r>
          </a:p>
        </p:txBody>
      </p:sp>
      <p:sp>
        <p:nvSpPr>
          <p:cNvPr id="47" name="Oval 46">
            <a:extLst>
              <a:ext uri="{FF2B5EF4-FFF2-40B4-BE49-F238E27FC236}">
                <a16:creationId xmlns:a16="http://schemas.microsoft.com/office/drawing/2014/main" id="{80F2B784-9625-4747-9B54-CC13D9B5B736}"/>
              </a:ext>
            </a:extLst>
          </p:cNvPr>
          <p:cNvSpPr/>
          <p:nvPr/>
        </p:nvSpPr>
        <p:spPr>
          <a:xfrm>
            <a:off x="8370131" y="3852203"/>
            <a:ext cx="1219200" cy="533400"/>
          </a:xfrm>
          <a:prstGeom prst="ellipse">
            <a:avLst/>
          </a:prstGeom>
          <a:solidFill>
            <a:schemeClr val="accent6">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reduce</a:t>
            </a:r>
          </a:p>
        </p:txBody>
      </p:sp>
      <p:sp>
        <p:nvSpPr>
          <p:cNvPr id="48" name="Oval 47">
            <a:extLst>
              <a:ext uri="{FF2B5EF4-FFF2-40B4-BE49-F238E27FC236}">
                <a16:creationId xmlns:a16="http://schemas.microsoft.com/office/drawing/2014/main" id="{189C917B-7809-5345-A631-3461156D9280}"/>
              </a:ext>
            </a:extLst>
          </p:cNvPr>
          <p:cNvSpPr/>
          <p:nvPr/>
        </p:nvSpPr>
        <p:spPr>
          <a:xfrm>
            <a:off x="8522531" y="4004603"/>
            <a:ext cx="1219200" cy="533400"/>
          </a:xfrm>
          <a:prstGeom prst="ellipse">
            <a:avLst/>
          </a:prstGeom>
          <a:solidFill>
            <a:schemeClr val="accent6">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reduce</a:t>
            </a:r>
          </a:p>
        </p:txBody>
      </p:sp>
      <p:sp>
        <p:nvSpPr>
          <p:cNvPr id="49" name="Oval 48">
            <a:extLst>
              <a:ext uri="{FF2B5EF4-FFF2-40B4-BE49-F238E27FC236}">
                <a16:creationId xmlns:a16="http://schemas.microsoft.com/office/drawing/2014/main" id="{B986E76F-9E5B-BB42-9FA3-ED213B469545}"/>
              </a:ext>
            </a:extLst>
          </p:cNvPr>
          <p:cNvSpPr/>
          <p:nvPr/>
        </p:nvSpPr>
        <p:spPr>
          <a:xfrm>
            <a:off x="8674931" y="4157003"/>
            <a:ext cx="1219200" cy="533400"/>
          </a:xfrm>
          <a:prstGeom prst="ellipse">
            <a:avLst/>
          </a:prstGeom>
          <a:solidFill>
            <a:schemeClr val="accent6">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reduce</a:t>
            </a:r>
          </a:p>
        </p:txBody>
      </p:sp>
      <p:sp>
        <p:nvSpPr>
          <p:cNvPr id="50" name="Oval 49">
            <a:extLst>
              <a:ext uri="{FF2B5EF4-FFF2-40B4-BE49-F238E27FC236}">
                <a16:creationId xmlns:a16="http://schemas.microsoft.com/office/drawing/2014/main" id="{32F0B7E9-F696-4842-90C2-76811336308F}"/>
              </a:ext>
            </a:extLst>
          </p:cNvPr>
          <p:cNvSpPr/>
          <p:nvPr/>
        </p:nvSpPr>
        <p:spPr>
          <a:xfrm>
            <a:off x="8827331" y="4309403"/>
            <a:ext cx="1219200" cy="533400"/>
          </a:xfrm>
          <a:prstGeom prst="ellipse">
            <a:avLst/>
          </a:prstGeom>
          <a:solidFill>
            <a:schemeClr val="accent6">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reduce</a:t>
            </a:r>
          </a:p>
        </p:txBody>
      </p:sp>
      <p:sp>
        <p:nvSpPr>
          <p:cNvPr id="51" name="Oval 50">
            <a:extLst>
              <a:ext uri="{FF2B5EF4-FFF2-40B4-BE49-F238E27FC236}">
                <a16:creationId xmlns:a16="http://schemas.microsoft.com/office/drawing/2014/main" id="{19EE11DE-9F18-BD4F-AA83-31288BFEFF2B}"/>
              </a:ext>
            </a:extLst>
          </p:cNvPr>
          <p:cNvSpPr/>
          <p:nvPr/>
        </p:nvSpPr>
        <p:spPr>
          <a:xfrm>
            <a:off x="8979731" y="4461803"/>
            <a:ext cx="1273564" cy="533400"/>
          </a:xfrm>
          <a:prstGeom prst="ellipse">
            <a:avLst/>
          </a:prstGeom>
          <a:solidFill>
            <a:schemeClr val="accent6">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reduce</a:t>
            </a:r>
          </a:p>
        </p:txBody>
      </p:sp>
      <p:sp>
        <p:nvSpPr>
          <p:cNvPr id="52" name="Oval 51">
            <a:extLst>
              <a:ext uri="{FF2B5EF4-FFF2-40B4-BE49-F238E27FC236}">
                <a16:creationId xmlns:a16="http://schemas.microsoft.com/office/drawing/2014/main" id="{7453B45D-3EBD-EF43-84DA-33B522273895}"/>
              </a:ext>
            </a:extLst>
          </p:cNvPr>
          <p:cNvSpPr/>
          <p:nvPr/>
        </p:nvSpPr>
        <p:spPr>
          <a:xfrm>
            <a:off x="9132130" y="4614203"/>
            <a:ext cx="1289813" cy="533400"/>
          </a:xfrm>
          <a:prstGeom prst="ellipse">
            <a:avLst/>
          </a:prstGeom>
          <a:solidFill>
            <a:schemeClr val="accent6">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reduce</a:t>
            </a:r>
          </a:p>
          <a:p>
            <a:pPr algn="ctr"/>
            <a:r>
              <a:rPr lang="en-US" dirty="0">
                <a:solidFill>
                  <a:srgbClr val="000000"/>
                </a:solidFill>
              </a:rPr>
              <a:t>task</a:t>
            </a:r>
          </a:p>
        </p:txBody>
      </p:sp>
      <p:cxnSp>
        <p:nvCxnSpPr>
          <p:cNvPr id="53" name="Straight Arrow Connector 52">
            <a:extLst>
              <a:ext uri="{FF2B5EF4-FFF2-40B4-BE49-F238E27FC236}">
                <a16:creationId xmlns:a16="http://schemas.microsoft.com/office/drawing/2014/main" id="{6327808B-11DF-9B47-B304-BC73DF9B5F12}"/>
              </a:ext>
            </a:extLst>
          </p:cNvPr>
          <p:cNvCxnSpPr>
            <a:stCxn id="37" idx="7"/>
          </p:cNvCxnSpPr>
          <p:nvPr/>
        </p:nvCxnSpPr>
        <p:spPr>
          <a:xfrm>
            <a:off x="2908929" y="2270578"/>
            <a:ext cx="3632402" cy="195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4" name="Straight Arrow Connector 53">
            <a:extLst>
              <a:ext uri="{FF2B5EF4-FFF2-40B4-BE49-F238E27FC236}">
                <a16:creationId xmlns:a16="http://schemas.microsoft.com/office/drawing/2014/main" id="{86C90F1A-880A-FB42-B4F6-489ED9AE0380}"/>
              </a:ext>
            </a:extLst>
          </p:cNvPr>
          <p:cNvCxnSpPr>
            <a:stCxn id="8" idx="6"/>
            <a:endCxn id="113" idx="3"/>
          </p:cNvCxnSpPr>
          <p:nvPr/>
        </p:nvCxnSpPr>
        <p:spPr>
          <a:xfrm>
            <a:off x="2935077" y="2306763"/>
            <a:ext cx="3784802" cy="1719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5" name="Straight Arrow Connector 54">
            <a:extLst>
              <a:ext uri="{FF2B5EF4-FFF2-40B4-BE49-F238E27FC236}">
                <a16:creationId xmlns:a16="http://schemas.microsoft.com/office/drawing/2014/main" id="{3E1C8F58-3442-7A4E-BA68-48751A860A30}"/>
              </a:ext>
            </a:extLst>
          </p:cNvPr>
          <p:cNvCxnSpPr>
            <a:stCxn id="8" idx="6"/>
          </p:cNvCxnSpPr>
          <p:nvPr/>
        </p:nvCxnSpPr>
        <p:spPr>
          <a:xfrm>
            <a:off x="2935077" y="2306763"/>
            <a:ext cx="3937202" cy="3243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6" name="Straight Arrow Connector 55">
            <a:extLst>
              <a:ext uri="{FF2B5EF4-FFF2-40B4-BE49-F238E27FC236}">
                <a16:creationId xmlns:a16="http://schemas.microsoft.com/office/drawing/2014/main" id="{C6569E75-3D5D-5246-AE93-D04E64281C46}"/>
              </a:ext>
            </a:extLst>
          </p:cNvPr>
          <p:cNvCxnSpPr>
            <a:stCxn id="37" idx="7"/>
          </p:cNvCxnSpPr>
          <p:nvPr/>
        </p:nvCxnSpPr>
        <p:spPr>
          <a:xfrm>
            <a:off x="2908929" y="2270578"/>
            <a:ext cx="4115750" cy="51291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7" name="Straight Arrow Connector 56">
            <a:extLst>
              <a:ext uri="{FF2B5EF4-FFF2-40B4-BE49-F238E27FC236}">
                <a16:creationId xmlns:a16="http://schemas.microsoft.com/office/drawing/2014/main" id="{9C48E320-4827-604A-95B7-EF7900F05137}"/>
              </a:ext>
            </a:extLst>
          </p:cNvPr>
          <p:cNvCxnSpPr/>
          <p:nvPr/>
        </p:nvCxnSpPr>
        <p:spPr>
          <a:xfrm>
            <a:off x="3011277" y="2328203"/>
            <a:ext cx="4165802" cy="60768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8" name="Straight Arrow Connector 57">
            <a:extLst>
              <a:ext uri="{FF2B5EF4-FFF2-40B4-BE49-F238E27FC236}">
                <a16:creationId xmlns:a16="http://schemas.microsoft.com/office/drawing/2014/main" id="{79347A09-CB4F-7146-895A-CBE2A6F95BFA}"/>
              </a:ext>
            </a:extLst>
          </p:cNvPr>
          <p:cNvCxnSpPr>
            <a:stCxn id="8" idx="6"/>
          </p:cNvCxnSpPr>
          <p:nvPr/>
        </p:nvCxnSpPr>
        <p:spPr>
          <a:xfrm>
            <a:off x="2935077" y="2306763"/>
            <a:ext cx="4394402" cy="7815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9" name="Straight Arrow Connector 58">
            <a:extLst>
              <a:ext uri="{FF2B5EF4-FFF2-40B4-BE49-F238E27FC236}">
                <a16:creationId xmlns:a16="http://schemas.microsoft.com/office/drawing/2014/main" id="{DA08F0E7-734E-974C-9033-40DA92F80EDE}"/>
              </a:ext>
            </a:extLst>
          </p:cNvPr>
          <p:cNvCxnSpPr>
            <a:stCxn id="37" idx="7"/>
          </p:cNvCxnSpPr>
          <p:nvPr/>
        </p:nvCxnSpPr>
        <p:spPr>
          <a:xfrm>
            <a:off x="2908929" y="2270578"/>
            <a:ext cx="4572950" cy="97011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60" name="Straight Arrow Connector 59">
            <a:extLst>
              <a:ext uri="{FF2B5EF4-FFF2-40B4-BE49-F238E27FC236}">
                <a16:creationId xmlns:a16="http://schemas.microsoft.com/office/drawing/2014/main" id="{0828029E-AED5-D64A-9F2E-41EE75F1422D}"/>
              </a:ext>
            </a:extLst>
          </p:cNvPr>
          <p:cNvCxnSpPr>
            <a:stCxn id="37" idx="7"/>
          </p:cNvCxnSpPr>
          <p:nvPr/>
        </p:nvCxnSpPr>
        <p:spPr>
          <a:xfrm>
            <a:off x="2908929" y="2270578"/>
            <a:ext cx="4725350" cy="112251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61" name="Straight Arrow Connector 60">
            <a:extLst>
              <a:ext uri="{FF2B5EF4-FFF2-40B4-BE49-F238E27FC236}">
                <a16:creationId xmlns:a16="http://schemas.microsoft.com/office/drawing/2014/main" id="{8AEE327F-F64F-3A46-9FAF-D8D7404A1128}"/>
              </a:ext>
            </a:extLst>
          </p:cNvPr>
          <p:cNvCxnSpPr>
            <a:stCxn id="37" idx="7"/>
          </p:cNvCxnSpPr>
          <p:nvPr/>
        </p:nvCxnSpPr>
        <p:spPr>
          <a:xfrm>
            <a:off x="2908929" y="2270578"/>
            <a:ext cx="4877750" cy="127491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62" name="Straight Arrow Connector 61">
            <a:extLst>
              <a:ext uri="{FF2B5EF4-FFF2-40B4-BE49-F238E27FC236}">
                <a16:creationId xmlns:a16="http://schemas.microsoft.com/office/drawing/2014/main" id="{11AD9235-CF69-0D45-8F06-2DD0C0BC68DE}"/>
              </a:ext>
            </a:extLst>
          </p:cNvPr>
          <p:cNvCxnSpPr>
            <a:stCxn id="8" idx="6"/>
          </p:cNvCxnSpPr>
          <p:nvPr/>
        </p:nvCxnSpPr>
        <p:spPr>
          <a:xfrm>
            <a:off x="2935077" y="2306763"/>
            <a:ext cx="5004002" cy="13911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63" name="Straight Arrow Connector 62">
            <a:extLst>
              <a:ext uri="{FF2B5EF4-FFF2-40B4-BE49-F238E27FC236}">
                <a16:creationId xmlns:a16="http://schemas.microsoft.com/office/drawing/2014/main" id="{5CF83C6B-CCFC-E24B-97E2-CD5F652D99D9}"/>
              </a:ext>
            </a:extLst>
          </p:cNvPr>
          <p:cNvCxnSpPr>
            <a:stCxn id="37" idx="7"/>
          </p:cNvCxnSpPr>
          <p:nvPr/>
        </p:nvCxnSpPr>
        <p:spPr>
          <a:xfrm>
            <a:off x="2908929" y="2270578"/>
            <a:ext cx="5182550" cy="157971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64" name="Straight Arrow Connector 63">
            <a:extLst>
              <a:ext uri="{FF2B5EF4-FFF2-40B4-BE49-F238E27FC236}">
                <a16:creationId xmlns:a16="http://schemas.microsoft.com/office/drawing/2014/main" id="{BC83C21E-AD4A-5B40-B662-DE3B7D1762E8}"/>
              </a:ext>
            </a:extLst>
          </p:cNvPr>
          <p:cNvCxnSpPr>
            <a:stCxn id="37" idx="7"/>
          </p:cNvCxnSpPr>
          <p:nvPr/>
        </p:nvCxnSpPr>
        <p:spPr>
          <a:xfrm>
            <a:off x="2908929" y="2270578"/>
            <a:ext cx="5334950" cy="173211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65" name="Straight Arrow Connector 64">
            <a:extLst>
              <a:ext uri="{FF2B5EF4-FFF2-40B4-BE49-F238E27FC236}">
                <a16:creationId xmlns:a16="http://schemas.microsoft.com/office/drawing/2014/main" id="{95C325E7-1A48-C44A-98C6-70E2B9D25386}"/>
              </a:ext>
            </a:extLst>
          </p:cNvPr>
          <p:cNvCxnSpPr>
            <a:stCxn id="37" idx="7"/>
          </p:cNvCxnSpPr>
          <p:nvPr/>
        </p:nvCxnSpPr>
        <p:spPr>
          <a:xfrm>
            <a:off x="2908929" y="2270578"/>
            <a:ext cx="5487350" cy="188451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66" name="Straight Arrow Connector 65">
            <a:extLst>
              <a:ext uri="{FF2B5EF4-FFF2-40B4-BE49-F238E27FC236}">
                <a16:creationId xmlns:a16="http://schemas.microsoft.com/office/drawing/2014/main" id="{E0AD56E4-0065-D145-8294-96B9E307374E}"/>
              </a:ext>
            </a:extLst>
          </p:cNvPr>
          <p:cNvCxnSpPr>
            <a:stCxn id="37" idx="7"/>
          </p:cNvCxnSpPr>
          <p:nvPr/>
        </p:nvCxnSpPr>
        <p:spPr>
          <a:xfrm>
            <a:off x="2908929" y="2270578"/>
            <a:ext cx="5639750" cy="203691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67" name="Straight Arrow Connector 66">
            <a:extLst>
              <a:ext uri="{FF2B5EF4-FFF2-40B4-BE49-F238E27FC236}">
                <a16:creationId xmlns:a16="http://schemas.microsoft.com/office/drawing/2014/main" id="{C8D74827-5BC3-E44B-83D1-E70263209916}"/>
              </a:ext>
            </a:extLst>
          </p:cNvPr>
          <p:cNvCxnSpPr>
            <a:stCxn id="8" idx="6"/>
          </p:cNvCxnSpPr>
          <p:nvPr/>
        </p:nvCxnSpPr>
        <p:spPr>
          <a:xfrm>
            <a:off x="2935077" y="2306763"/>
            <a:ext cx="5766002" cy="21531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68" name="Straight Arrow Connector 67">
            <a:extLst>
              <a:ext uri="{FF2B5EF4-FFF2-40B4-BE49-F238E27FC236}">
                <a16:creationId xmlns:a16="http://schemas.microsoft.com/office/drawing/2014/main" id="{62C4B24C-E12C-7A49-B0BE-E25C1F793126}"/>
              </a:ext>
            </a:extLst>
          </p:cNvPr>
          <p:cNvCxnSpPr>
            <a:stCxn id="8" idx="6"/>
          </p:cNvCxnSpPr>
          <p:nvPr/>
        </p:nvCxnSpPr>
        <p:spPr>
          <a:xfrm>
            <a:off x="2935077" y="2306763"/>
            <a:ext cx="5918402" cy="23055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69" name="Straight Arrow Connector 68">
            <a:extLst>
              <a:ext uri="{FF2B5EF4-FFF2-40B4-BE49-F238E27FC236}">
                <a16:creationId xmlns:a16="http://schemas.microsoft.com/office/drawing/2014/main" id="{7C4289EA-A144-3843-B956-08F8AE56BB8E}"/>
              </a:ext>
            </a:extLst>
          </p:cNvPr>
          <p:cNvCxnSpPr>
            <a:stCxn id="8" idx="6"/>
          </p:cNvCxnSpPr>
          <p:nvPr/>
        </p:nvCxnSpPr>
        <p:spPr>
          <a:xfrm>
            <a:off x="2935077" y="2306763"/>
            <a:ext cx="6070802" cy="24579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0" name="Straight Arrow Connector 69">
            <a:extLst>
              <a:ext uri="{FF2B5EF4-FFF2-40B4-BE49-F238E27FC236}">
                <a16:creationId xmlns:a16="http://schemas.microsoft.com/office/drawing/2014/main" id="{1813D168-8371-E04C-A497-09A6F58D2312}"/>
              </a:ext>
            </a:extLst>
          </p:cNvPr>
          <p:cNvCxnSpPr>
            <a:stCxn id="8" idx="6"/>
          </p:cNvCxnSpPr>
          <p:nvPr/>
        </p:nvCxnSpPr>
        <p:spPr>
          <a:xfrm>
            <a:off x="2935077" y="2306763"/>
            <a:ext cx="6223202" cy="26103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1" name="Straight Arrow Connector 70">
            <a:extLst>
              <a:ext uri="{FF2B5EF4-FFF2-40B4-BE49-F238E27FC236}">
                <a16:creationId xmlns:a16="http://schemas.microsoft.com/office/drawing/2014/main" id="{09FF837A-9221-BF40-8B51-460080276EA6}"/>
              </a:ext>
            </a:extLst>
          </p:cNvPr>
          <p:cNvCxnSpPr>
            <a:stCxn id="8" idx="6"/>
          </p:cNvCxnSpPr>
          <p:nvPr/>
        </p:nvCxnSpPr>
        <p:spPr>
          <a:xfrm>
            <a:off x="2935077" y="2306763"/>
            <a:ext cx="6375602" cy="27627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2" name="Straight Arrow Connector 71">
            <a:extLst>
              <a:ext uri="{FF2B5EF4-FFF2-40B4-BE49-F238E27FC236}">
                <a16:creationId xmlns:a16="http://schemas.microsoft.com/office/drawing/2014/main" id="{D2D2A206-1AF3-3A44-872D-06DEE4D7E4EB}"/>
              </a:ext>
            </a:extLst>
          </p:cNvPr>
          <p:cNvCxnSpPr>
            <a:stCxn id="112" idx="6"/>
            <a:endCxn id="25" idx="2"/>
          </p:cNvCxnSpPr>
          <p:nvPr/>
        </p:nvCxnSpPr>
        <p:spPr>
          <a:xfrm flipH="1" flipV="1">
            <a:off x="6388931" y="2137703"/>
            <a:ext cx="813346" cy="443626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3" name="Straight Arrow Connector 72">
            <a:extLst>
              <a:ext uri="{FF2B5EF4-FFF2-40B4-BE49-F238E27FC236}">
                <a16:creationId xmlns:a16="http://schemas.microsoft.com/office/drawing/2014/main" id="{1F513132-7687-8847-988B-A23D6488CC86}"/>
              </a:ext>
            </a:extLst>
          </p:cNvPr>
          <p:cNvCxnSpPr>
            <a:stCxn id="112" idx="6"/>
          </p:cNvCxnSpPr>
          <p:nvPr/>
        </p:nvCxnSpPr>
        <p:spPr>
          <a:xfrm flipH="1" flipV="1">
            <a:off x="6541331" y="2290103"/>
            <a:ext cx="660946" cy="428386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4" name="Straight Arrow Connector 73">
            <a:extLst>
              <a:ext uri="{FF2B5EF4-FFF2-40B4-BE49-F238E27FC236}">
                <a16:creationId xmlns:a16="http://schemas.microsoft.com/office/drawing/2014/main" id="{108FF4EF-D788-2E41-9DB5-0D5A862421A7}"/>
              </a:ext>
            </a:extLst>
          </p:cNvPr>
          <p:cNvCxnSpPr>
            <a:stCxn id="112" idx="6"/>
            <a:endCxn id="114" idx="2"/>
          </p:cNvCxnSpPr>
          <p:nvPr/>
        </p:nvCxnSpPr>
        <p:spPr>
          <a:xfrm flipH="1" flipV="1">
            <a:off x="6693731" y="2442503"/>
            <a:ext cx="508546" cy="413146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5" name="Straight Arrow Connector 74">
            <a:extLst>
              <a:ext uri="{FF2B5EF4-FFF2-40B4-BE49-F238E27FC236}">
                <a16:creationId xmlns:a16="http://schemas.microsoft.com/office/drawing/2014/main" id="{F138C1DF-5362-7E45-A2F2-CD183744535C}"/>
              </a:ext>
            </a:extLst>
          </p:cNvPr>
          <p:cNvCxnSpPr>
            <a:stCxn id="112" idx="6"/>
            <a:endCxn id="115" idx="2"/>
          </p:cNvCxnSpPr>
          <p:nvPr/>
        </p:nvCxnSpPr>
        <p:spPr>
          <a:xfrm flipH="1" flipV="1">
            <a:off x="6846131" y="2594903"/>
            <a:ext cx="356146" cy="397906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6" name="Straight Arrow Connector 75">
            <a:extLst>
              <a:ext uri="{FF2B5EF4-FFF2-40B4-BE49-F238E27FC236}">
                <a16:creationId xmlns:a16="http://schemas.microsoft.com/office/drawing/2014/main" id="{F2C67EA1-290F-3944-BFAB-096BDBB2D404}"/>
              </a:ext>
            </a:extLst>
          </p:cNvPr>
          <p:cNvCxnSpPr>
            <a:stCxn id="112" idx="6"/>
            <a:endCxn id="116" idx="2"/>
          </p:cNvCxnSpPr>
          <p:nvPr/>
        </p:nvCxnSpPr>
        <p:spPr>
          <a:xfrm flipH="1" flipV="1">
            <a:off x="6998531" y="2747303"/>
            <a:ext cx="203746" cy="382666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7" name="Straight Arrow Connector 76">
            <a:extLst>
              <a:ext uri="{FF2B5EF4-FFF2-40B4-BE49-F238E27FC236}">
                <a16:creationId xmlns:a16="http://schemas.microsoft.com/office/drawing/2014/main" id="{F075F304-2BDC-5E46-9D3A-BD12E1B89E6B}"/>
              </a:ext>
            </a:extLst>
          </p:cNvPr>
          <p:cNvCxnSpPr>
            <a:stCxn id="112" idx="6"/>
            <a:endCxn id="117" idx="2"/>
          </p:cNvCxnSpPr>
          <p:nvPr/>
        </p:nvCxnSpPr>
        <p:spPr>
          <a:xfrm flipH="1" flipV="1">
            <a:off x="7150931" y="2899703"/>
            <a:ext cx="51346" cy="367426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8" name="Straight Arrow Connector 77">
            <a:extLst>
              <a:ext uri="{FF2B5EF4-FFF2-40B4-BE49-F238E27FC236}">
                <a16:creationId xmlns:a16="http://schemas.microsoft.com/office/drawing/2014/main" id="{2961D106-ED76-BE47-BF3C-22D4ED027F75}"/>
              </a:ext>
            </a:extLst>
          </p:cNvPr>
          <p:cNvCxnSpPr>
            <a:stCxn id="112" idx="6"/>
          </p:cNvCxnSpPr>
          <p:nvPr/>
        </p:nvCxnSpPr>
        <p:spPr>
          <a:xfrm flipV="1">
            <a:off x="7202277" y="3052103"/>
            <a:ext cx="101054" cy="352186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9" name="Straight Arrow Connector 78">
            <a:extLst>
              <a:ext uri="{FF2B5EF4-FFF2-40B4-BE49-F238E27FC236}">
                <a16:creationId xmlns:a16="http://schemas.microsoft.com/office/drawing/2014/main" id="{208CC822-9EDD-B745-B226-DDB510FBEB62}"/>
              </a:ext>
            </a:extLst>
          </p:cNvPr>
          <p:cNvCxnSpPr>
            <a:stCxn id="112" idx="6"/>
            <a:endCxn id="119" idx="2"/>
          </p:cNvCxnSpPr>
          <p:nvPr/>
        </p:nvCxnSpPr>
        <p:spPr>
          <a:xfrm flipV="1">
            <a:off x="7202277" y="3204503"/>
            <a:ext cx="253454" cy="336946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80" name="Straight Arrow Connector 79">
            <a:extLst>
              <a:ext uri="{FF2B5EF4-FFF2-40B4-BE49-F238E27FC236}">
                <a16:creationId xmlns:a16="http://schemas.microsoft.com/office/drawing/2014/main" id="{5FDBABBB-992D-254B-B190-9C6F750ADB5D}"/>
              </a:ext>
            </a:extLst>
          </p:cNvPr>
          <p:cNvCxnSpPr>
            <a:stCxn id="112" idx="6"/>
            <a:endCxn id="120" idx="2"/>
          </p:cNvCxnSpPr>
          <p:nvPr/>
        </p:nvCxnSpPr>
        <p:spPr>
          <a:xfrm flipV="1">
            <a:off x="7202277" y="3356903"/>
            <a:ext cx="405854" cy="321706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81" name="Straight Arrow Connector 80">
            <a:extLst>
              <a:ext uri="{FF2B5EF4-FFF2-40B4-BE49-F238E27FC236}">
                <a16:creationId xmlns:a16="http://schemas.microsoft.com/office/drawing/2014/main" id="{B7572BF1-B60A-AF44-A4D8-3D289C3D499C}"/>
              </a:ext>
            </a:extLst>
          </p:cNvPr>
          <p:cNvCxnSpPr>
            <a:stCxn id="112" idx="6"/>
            <a:endCxn id="121" idx="2"/>
          </p:cNvCxnSpPr>
          <p:nvPr/>
        </p:nvCxnSpPr>
        <p:spPr>
          <a:xfrm flipV="1">
            <a:off x="7202277" y="3509303"/>
            <a:ext cx="558254" cy="306466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82" name="Straight Arrow Connector 81">
            <a:extLst>
              <a:ext uri="{FF2B5EF4-FFF2-40B4-BE49-F238E27FC236}">
                <a16:creationId xmlns:a16="http://schemas.microsoft.com/office/drawing/2014/main" id="{6B3971C8-185D-1D4C-AE50-720D2C3B1BD6}"/>
              </a:ext>
            </a:extLst>
          </p:cNvPr>
          <p:cNvCxnSpPr>
            <a:stCxn id="112" idx="6"/>
            <a:endCxn id="122" idx="2"/>
          </p:cNvCxnSpPr>
          <p:nvPr/>
        </p:nvCxnSpPr>
        <p:spPr>
          <a:xfrm flipV="1">
            <a:off x="7202277" y="3661703"/>
            <a:ext cx="710654" cy="291226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83" name="Straight Arrow Connector 82">
            <a:extLst>
              <a:ext uri="{FF2B5EF4-FFF2-40B4-BE49-F238E27FC236}">
                <a16:creationId xmlns:a16="http://schemas.microsoft.com/office/drawing/2014/main" id="{37807F40-3E1E-2F4F-9760-8906E3BD4B44}"/>
              </a:ext>
            </a:extLst>
          </p:cNvPr>
          <p:cNvCxnSpPr>
            <a:stCxn id="112" idx="6"/>
            <a:endCxn id="123" idx="2"/>
          </p:cNvCxnSpPr>
          <p:nvPr/>
        </p:nvCxnSpPr>
        <p:spPr>
          <a:xfrm flipV="1">
            <a:off x="7202277" y="3814103"/>
            <a:ext cx="863054" cy="275986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84" name="Straight Arrow Connector 83">
            <a:extLst>
              <a:ext uri="{FF2B5EF4-FFF2-40B4-BE49-F238E27FC236}">
                <a16:creationId xmlns:a16="http://schemas.microsoft.com/office/drawing/2014/main" id="{1A9D115A-5DDB-4F4C-BDB7-0A8B62D9EF17}"/>
              </a:ext>
            </a:extLst>
          </p:cNvPr>
          <p:cNvCxnSpPr>
            <a:stCxn id="112" idx="6"/>
          </p:cNvCxnSpPr>
          <p:nvPr/>
        </p:nvCxnSpPr>
        <p:spPr>
          <a:xfrm flipV="1">
            <a:off x="7202277" y="3966503"/>
            <a:ext cx="1015454" cy="260746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85" name="Straight Arrow Connector 84">
            <a:extLst>
              <a:ext uri="{FF2B5EF4-FFF2-40B4-BE49-F238E27FC236}">
                <a16:creationId xmlns:a16="http://schemas.microsoft.com/office/drawing/2014/main" id="{384FFA84-0B2B-474E-B3CE-5FCD827FC8EF}"/>
              </a:ext>
            </a:extLst>
          </p:cNvPr>
          <p:cNvCxnSpPr>
            <a:stCxn id="112" idx="6"/>
          </p:cNvCxnSpPr>
          <p:nvPr/>
        </p:nvCxnSpPr>
        <p:spPr>
          <a:xfrm flipV="1">
            <a:off x="7202277" y="4118903"/>
            <a:ext cx="1167854" cy="245506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86" name="Straight Arrow Connector 85">
            <a:extLst>
              <a:ext uri="{FF2B5EF4-FFF2-40B4-BE49-F238E27FC236}">
                <a16:creationId xmlns:a16="http://schemas.microsoft.com/office/drawing/2014/main" id="{AC21707C-7BDC-A143-A4F3-B789AFA05A1C}"/>
              </a:ext>
            </a:extLst>
          </p:cNvPr>
          <p:cNvCxnSpPr>
            <a:stCxn id="112" idx="6"/>
          </p:cNvCxnSpPr>
          <p:nvPr/>
        </p:nvCxnSpPr>
        <p:spPr>
          <a:xfrm flipV="1">
            <a:off x="7202277" y="4271303"/>
            <a:ext cx="1320254" cy="230266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87" name="Straight Arrow Connector 86">
            <a:extLst>
              <a:ext uri="{FF2B5EF4-FFF2-40B4-BE49-F238E27FC236}">
                <a16:creationId xmlns:a16="http://schemas.microsoft.com/office/drawing/2014/main" id="{2A2D2B9E-8EF0-EC48-929F-387AA0A5654E}"/>
              </a:ext>
            </a:extLst>
          </p:cNvPr>
          <p:cNvCxnSpPr>
            <a:stCxn id="112" idx="6"/>
          </p:cNvCxnSpPr>
          <p:nvPr/>
        </p:nvCxnSpPr>
        <p:spPr>
          <a:xfrm flipV="1">
            <a:off x="7202277" y="4423703"/>
            <a:ext cx="1472654" cy="215026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88" name="Straight Arrow Connector 87">
            <a:extLst>
              <a:ext uri="{FF2B5EF4-FFF2-40B4-BE49-F238E27FC236}">
                <a16:creationId xmlns:a16="http://schemas.microsoft.com/office/drawing/2014/main" id="{BC96110B-0E21-8A44-9E9C-8C68F4943CB0}"/>
              </a:ext>
            </a:extLst>
          </p:cNvPr>
          <p:cNvCxnSpPr>
            <a:stCxn id="112" idx="6"/>
          </p:cNvCxnSpPr>
          <p:nvPr/>
        </p:nvCxnSpPr>
        <p:spPr>
          <a:xfrm flipV="1">
            <a:off x="7202277" y="4576103"/>
            <a:ext cx="1625054" cy="199786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89" name="Straight Arrow Connector 88">
            <a:extLst>
              <a:ext uri="{FF2B5EF4-FFF2-40B4-BE49-F238E27FC236}">
                <a16:creationId xmlns:a16="http://schemas.microsoft.com/office/drawing/2014/main" id="{D645668D-D34C-E444-8942-2320457AD608}"/>
              </a:ext>
            </a:extLst>
          </p:cNvPr>
          <p:cNvCxnSpPr>
            <a:stCxn id="112" idx="6"/>
          </p:cNvCxnSpPr>
          <p:nvPr/>
        </p:nvCxnSpPr>
        <p:spPr>
          <a:xfrm flipV="1">
            <a:off x="7202277" y="4728503"/>
            <a:ext cx="1777454" cy="184546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0" name="Straight Arrow Connector 89">
            <a:extLst>
              <a:ext uri="{FF2B5EF4-FFF2-40B4-BE49-F238E27FC236}">
                <a16:creationId xmlns:a16="http://schemas.microsoft.com/office/drawing/2014/main" id="{E1075317-F089-1846-9924-3023CB439539}"/>
              </a:ext>
            </a:extLst>
          </p:cNvPr>
          <p:cNvCxnSpPr>
            <a:stCxn id="112" idx="6"/>
          </p:cNvCxnSpPr>
          <p:nvPr/>
        </p:nvCxnSpPr>
        <p:spPr>
          <a:xfrm flipV="1">
            <a:off x="7202277" y="4880903"/>
            <a:ext cx="1929854" cy="169306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1" name="Straight Arrow Connector 90">
            <a:extLst>
              <a:ext uri="{FF2B5EF4-FFF2-40B4-BE49-F238E27FC236}">
                <a16:creationId xmlns:a16="http://schemas.microsoft.com/office/drawing/2014/main" id="{F0FF76F5-F2F4-234D-8219-F2CD3BD6911F}"/>
              </a:ext>
            </a:extLst>
          </p:cNvPr>
          <p:cNvCxnSpPr>
            <a:stCxn id="112" idx="6"/>
          </p:cNvCxnSpPr>
          <p:nvPr/>
        </p:nvCxnSpPr>
        <p:spPr>
          <a:xfrm flipV="1">
            <a:off x="7202277" y="5033303"/>
            <a:ext cx="2082254" cy="154066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2" name="Straight Arrow Connector 91">
            <a:extLst>
              <a:ext uri="{FF2B5EF4-FFF2-40B4-BE49-F238E27FC236}">
                <a16:creationId xmlns:a16="http://schemas.microsoft.com/office/drawing/2014/main" id="{3800E482-FC6C-D242-B4D5-EC50ED1A3E54}"/>
              </a:ext>
            </a:extLst>
          </p:cNvPr>
          <p:cNvCxnSpPr/>
          <p:nvPr/>
        </p:nvCxnSpPr>
        <p:spPr>
          <a:xfrm flipV="1">
            <a:off x="1455542" y="2402488"/>
            <a:ext cx="343072" cy="1524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3" name="Straight Arrow Connector 92">
            <a:extLst>
              <a:ext uri="{FF2B5EF4-FFF2-40B4-BE49-F238E27FC236}">
                <a16:creationId xmlns:a16="http://schemas.microsoft.com/office/drawing/2014/main" id="{EB992E8D-E192-1944-ADCD-996134A5EE93}"/>
              </a:ext>
            </a:extLst>
          </p:cNvPr>
          <p:cNvCxnSpPr/>
          <p:nvPr/>
        </p:nvCxnSpPr>
        <p:spPr>
          <a:xfrm flipV="1">
            <a:off x="1607942" y="2554888"/>
            <a:ext cx="343072" cy="1524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4" name="Straight Arrow Connector 93">
            <a:extLst>
              <a:ext uri="{FF2B5EF4-FFF2-40B4-BE49-F238E27FC236}">
                <a16:creationId xmlns:a16="http://schemas.microsoft.com/office/drawing/2014/main" id="{083F269A-5877-9C4D-9E63-0319CA3B8114}"/>
              </a:ext>
            </a:extLst>
          </p:cNvPr>
          <p:cNvCxnSpPr/>
          <p:nvPr/>
        </p:nvCxnSpPr>
        <p:spPr>
          <a:xfrm flipV="1">
            <a:off x="1760342" y="2707288"/>
            <a:ext cx="343072" cy="1524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5" name="Straight Arrow Connector 94">
            <a:extLst>
              <a:ext uri="{FF2B5EF4-FFF2-40B4-BE49-F238E27FC236}">
                <a16:creationId xmlns:a16="http://schemas.microsoft.com/office/drawing/2014/main" id="{E2077A82-0CE7-B248-ABA2-BBD6574A1D28}"/>
              </a:ext>
            </a:extLst>
          </p:cNvPr>
          <p:cNvCxnSpPr/>
          <p:nvPr/>
        </p:nvCxnSpPr>
        <p:spPr>
          <a:xfrm flipV="1">
            <a:off x="1912742" y="2859688"/>
            <a:ext cx="343072" cy="1524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6" name="Straight Arrow Connector 95">
            <a:extLst>
              <a:ext uri="{FF2B5EF4-FFF2-40B4-BE49-F238E27FC236}">
                <a16:creationId xmlns:a16="http://schemas.microsoft.com/office/drawing/2014/main" id="{54A0CAFE-3689-924F-B2B7-68E662AFD86E}"/>
              </a:ext>
            </a:extLst>
          </p:cNvPr>
          <p:cNvCxnSpPr/>
          <p:nvPr/>
        </p:nvCxnSpPr>
        <p:spPr>
          <a:xfrm flipV="1">
            <a:off x="2065142" y="3012088"/>
            <a:ext cx="343072" cy="1524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7" name="Straight Arrow Connector 96">
            <a:extLst>
              <a:ext uri="{FF2B5EF4-FFF2-40B4-BE49-F238E27FC236}">
                <a16:creationId xmlns:a16="http://schemas.microsoft.com/office/drawing/2014/main" id="{9DCED028-343A-D342-8F11-F01A7D212130}"/>
              </a:ext>
            </a:extLst>
          </p:cNvPr>
          <p:cNvCxnSpPr/>
          <p:nvPr/>
        </p:nvCxnSpPr>
        <p:spPr>
          <a:xfrm flipV="1">
            <a:off x="2217542" y="3164488"/>
            <a:ext cx="343072" cy="1524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8" name="Straight Arrow Connector 97">
            <a:extLst>
              <a:ext uri="{FF2B5EF4-FFF2-40B4-BE49-F238E27FC236}">
                <a16:creationId xmlns:a16="http://schemas.microsoft.com/office/drawing/2014/main" id="{441164C3-234C-3A49-811B-144DAD331EB3}"/>
              </a:ext>
            </a:extLst>
          </p:cNvPr>
          <p:cNvCxnSpPr/>
          <p:nvPr/>
        </p:nvCxnSpPr>
        <p:spPr>
          <a:xfrm flipV="1">
            <a:off x="2369942" y="3316888"/>
            <a:ext cx="343072" cy="1524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9" name="Straight Arrow Connector 98">
            <a:extLst>
              <a:ext uri="{FF2B5EF4-FFF2-40B4-BE49-F238E27FC236}">
                <a16:creationId xmlns:a16="http://schemas.microsoft.com/office/drawing/2014/main" id="{ECDB9006-0718-0947-B184-FC934DB232B3}"/>
              </a:ext>
            </a:extLst>
          </p:cNvPr>
          <p:cNvCxnSpPr/>
          <p:nvPr/>
        </p:nvCxnSpPr>
        <p:spPr>
          <a:xfrm flipV="1">
            <a:off x="2522342" y="3469288"/>
            <a:ext cx="343072" cy="1524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0" name="Straight Arrow Connector 99">
            <a:extLst>
              <a:ext uri="{FF2B5EF4-FFF2-40B4-BE49-F238E27FC236}">
                <a16:creationId xmlns:a16="http://schemas.microsoft.com/office/drawing/2014/main" id="{DC99EE8A-5475-9242-8D07-75E20BE3172D}"/>
              </a:ext>
            </a:extLst>
          </p:cNvPr>
          <p:cNvCxnSpPr/>
          <p:nvPr/>
        </p:nvCxnSpPr>
        <p:spPr>
          <a:xfrm flipV="1">
            <a:off x="2674742" y="3621688"/>
            <a:ext cx="343072" cy="1524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1" name="Straight Arrow Connector 100">
            <a:extLst>
              <a:ext uri="{FF2B5EF4-FFF2-40B4-BE49-F238E27FC236}">
                <a16:creationId xmlns:a16="http://schemas.microsoft.com/office/drawing/2014/main" id="{717F43E5-D344-2942-B005-3B3A05317835}"/>
              </a:ext>
            </a:extLst>
          </p:cNvPr>
          <p:cNvCxnSpPr/>
          <p:nvPr/>
        </p:nvCxnSpPr>
        <p:spPr>
          <a:xfrm flipV="1">
            <a:off x="2827142" y="3774088"/>
            <a:ext cx="343072" cy="1524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2" name="Straight Arrow Connector 101">
            <a:extLst>
              <a:ext uri="{FF2B5EF4-FFF2-40B4-BE49-F238E27FC236}">
                <a16:creationId xmlns:a16="http://schemas.microsoft.com/office/drawing/2014/main" id="{A50BBCFD-4553-E14E-A8CE-9A9CC1285AEE}"/>
              </a:ext>
            </a:extLst>
          </p:cNvPr>
          <p:cNvCxnSpPr/>
          <p:nvPr/>
        </p:nvCxnSpPr>
        <p:spPr>
          <a:xfrm flipV="1">
            <a:off x="2979542" y="3926488"/>
            <a:ext cx="343072" cy="1524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3" name="Straight Arrow Connector 102">
            <a:extLst>
              <a:ext uri="{FF2B5EF4-FFF2-40B4-BE49-F238E27FC236}">
                <a16:creationId xmlns:a16="http://schemas.microsoft.com/office/drawing/2014/main" id="{0361FBB9-64B2-9146-80E9-276738DE565A}"/>
              </a:ext>
            </a:extLst>
          </p:cNvPr>
          <p:cNvCxnSpPr/>
          <p:nvPr/>
        </p:nvCxnSpPr>
        <p:spPr>
          <a:xfrm flipV="1">
            <a:off x="3131942" y="4078888"/>
            <a:ext cx="343072" cy="1524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4" name="Straight Arrow Connector 103">
            <a:extLst>
              <a:ext uri="{FF2B5EF4-FFF2-40B4-BE49-F238E27FC236}">
                <a16:creationId xmlns:a16="http://schemas.microsoft.com/office/drawing/2014/main" id="{1844E173-4428-9A4C-8AB3-9CDF8F71F37E}"/>
              </a:ext>
            </a:extLst>
          </p:cNvPr>
          <p:cNvCxnSpPr/>
          <p:nvPr/>
        </p:nvCxnSpPr>
        <p:spPr>
          <a:xfrm flipV="1">
            <a:off x="3284342" y="4231288"/>
            <a:ext cx="343072" cy="1524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5" name="Straight Arrow Connector 104">
            <a:extLst>
              <a:ext uri="{FF2B5EF4-FFF2-40B4-BE49-F238E27FC236}">
                <a16:creationId xmlns:a16="http://schemas.microsoft.com/office/drawing/2014/main" id="{6F02849A-289A-1343-940A-E8FC102511C4}"/>
              </a:ext>
            </a:extLst>
          </p:cNvPr>
          <p:cNvCxnSpPr/>
          <p:nvPr/>
        </p:nvCxnSpPr>
        <p:spPr>
          <a:xfrm flipV="1">
            <a:off x="3436742" y="4383688"/>
            <a:ext cx="343072" cy="1524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6" name="Straight Arrow Connector 105">
            <a:extLst>
              <a:ext uri="{FF2B5EF4-FFF2-40B4-BE49-F238E27FC236}">
                <a16:creationId xmlns:a16="http://schemas.microsoft.com/office/drawing/2014/main" id="{E7954DEE-4CB6-D348-916A-C709FC4F462B}"/>
              </a:ext>
            </a:extLst>
          </p:cNvPr>
          <p:cNvCxnSpPr/>
          <p:nvPr/>
        </p:nvCxnSpPr>
        <p:spPr>
          <a:xfrm flipV="1">
            <a:off x="3589142" y="4536088"/>
            <a:ext cx="343072" cy="1524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7" name="Straight Arrow Connector 106">
            <a:extLst>
              <a:ext uri="{FF2B5EF4-FFF2-40B4-BE49-F238E27FC236}">
                <a16:creationId xmlns:a16="http://schemas.microsoft.com/office/drawing/2014/main" id="{E4A79CDA-2FE8-F040-8A06-D2448FC578F6}"/>
              </a:ext>
            </a:extLst>
          </p:cNvPr>
          <p:cNvCxnSpPr/>
          <p:nvPr/>
        </p:nvCxnSpPr>
        <p:spPr>
          <a:xfrm flipV="1">
            <a:off x="3741542" y="4688488"/>
            <a:ext cx="343072" cy="1524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8" name="Straight Arrow Connector 107">
            <a:extLst>
              <a:ext uri="{FF2B5EF4-FFF2-40B4-BE49-F238E27FC236}">
                <a16:creationId xmlns:a16="http://schemas.microsoft.com/office/drawing/2014/main" id="{5C469BEE-902B-1342-8B20-C66E246B6F8D}"/>
              </a:ext>
            </a:extLst>
          </p:cNvPr>
          <p:cNvCxnSpPr/>
          <p:nvPr/>
        </p:nvCxnSpPr>
        <p:spPr>
          <a:xfrm flipV="1">
            <a:off x="3893942" y="4840888"/>
            <a:ext cx="343072" cy="1524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9" name="Straight Arrow Connector 108">
            <a:extLst>
              <a:ext uri="{FF2B5EF4-FFF2-40B4-BE49-F238E27FC236}">
                <a16:creationId xmlns:a16="http://schemas.microsoft.com/office/drawing/2014/main" id="{CB4C7C6D-BE0F-7646-ABC9-263DC93CC7FC}"/>
              </a:ext>
            </a:extLst>
          </p:cNvPr>
          <p:cNvCxnSpPr/>
          <p:nvPr/>
        </p:nvCxnSpPr>
        <p:spPr>
          <a:xfrm flipV="1">
            <a:off x="4046342" y="4993288"/>
            <a:ext cx="343072" cy="1524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0" name="Straight Arrow Connector 109">
            <a:extLst>
              <a:ext uri="{FF2B5EF4-FFF2-40B4-BE49-F238E27FC236}">
                <a16:creationId xmlns:a16="http://schemas.microsoft.com/office/drawing/2014/main" id="{46F4C811-1251-4E4A-838D-89F166C939CE}"/>
              </a:ext>
            </a:extLst>
          </p:cNvPr>
          <p:cNvCxnSpPr/>
          <p:nvPr/>
        </p:nvCxnSpPr>
        <p:spPr>
          <a:xfrm flipV="1">
            <a:off x="4198742" y="5145688"/>
            <a:ext cx="343072" cy="1524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1" name="Straight Arrow Connector 110">
            <a:extLst>
              <a:ext uri="{FF2B5EF4-FFF2-40B4-BE49-F238E27FC236}">
                <a16:creationId xmlns:a16="http://schemas.microsoft.com/office/drawing/2014/main" id="{34284C04-A410-E746-9BAD-FC021DB66583}"/>
              </a:ext>
            </a:extLst>
          </p:cNvPr>
          <p:cNvCxnSpPr/>
          <p:nvPr/>
        </p:nvCxnSpPr>
        <p:spPr>
          <a:xfrm flipV="1">
            <a:off x="4351142" y="5298088"/>
            <a:ext cx="343072" cy="1524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2" name="Straight Arrow Connector 111">
            <a:extLst>
              <a:ext uri="{FF2B5EF4-FFF2-40B4-BE49-F238E27FC236}">
                <a16:creationId xmlns:a16="http://schemas.microsoft.com/office/drawing/2014/main" id="{3F5A308E-FED6-5343-B29A-9D8E28020724}"/>
              </a:ext>
            </a:extLst>
          </p:cNvPr>
          <p:cNvCxnSpPr/>
          <p:nvPr/>
        </p:nvCxnSpPr>
        <p:spPr>
          <a:xfrm flipV="1">
            <a:off x="4503542" y="5450488"/>
            <a:ext cx="343072" cy="1524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3" name="Straight Arrow Connector 112">
            <a:extLst>
              <a:ext uri="{FF2B5EF4-FFF2-40B4-BE49-F238E27FC236}">
                <a16:creationId xmlns:a16="http://schemas.microsoft.com/office/drawing/2014/main" id="{ABAFC00F-D1AD-B443-A5F9-15004261C2BE}"/>
              </a:ext>
            </a:extLst>
          </p:cNvPr>
          <p:cNvCxnSpPr/>
          <p:nvPr/>
        </p:nvCxnSpPr>
        <p:spPr>
          <a:xfrm flipV="1">
            <a:off x="4655942" y="5602888"/>
            <a:ext cx="343072" cy="1524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4" name="Straight Arrow Connector 113">
            <a:extLst>
              <a:ext uri="{FF2B5EF4-FFF2-40B4-BE49-F238E27FC236}">
                <a16:creationId xmlns:a16="http://schemas.microsoft.com/office/drawing/2014/main" id="{F9D370C7-F392-534C-9D25-7AA3BFE98485}"/>
              </a:ext>
            </a:extLst>
          </p:cNvPr>
          <p:cNvCxnSpPr/>
          <p:nvPr/>
        </p:nvCxnSpPr>
        <p:spPr>
          <a:xfrm flipV="1">
            <a:off x="4808342" y="5755288"/>
            <a:ext cx="343072" cy="1524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5" name="Straight Arrow Connector 114">
            <a:extLst>
              <a:ext uri="{FF2B5EF4-FFF2-40B4-BE49-F238E27FC236}">
                <a16:creationId xmlns:a16="http://schemas.microsoft.com/office/drawing/2014/main" id="{EAC4B4A0-BA55-3D4F-95E1-83C16CDAAF65}"/>
              </a:ext>
            </a:extLst>
          </p:cNvPr>
          <p:cNvCxnSpPr/>
          <p:nvPr/>
        </p:nvCxnSpPr>
        <p:spPr>
          <a:xfrm flipV="1">
            <a:off x="4960742" y="5907688"/>
            <a:ext cx="343072" cy="1524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6" name="Straight Arrow Connector 115">
            <a:extLst>
              <a:ext uri="{FF2B5EF4-FFF2-40B4-BE49-F238E27FC236}">
                <a16:creationId xmlns:a16="http://schemas.microsoft.com/office/drawing/2014/main" id="{C428E9C6-EC82-C146-A87A-9E5EBA923B59}"/>
              </a:ext>
            </a:extLst>
          </p:cNvPr>
          <p:cNvCxnSpPr/>
          <p:nvPr/>
        </p:nvCxnSpPr>
        <p:spPr>
          <a:xfrm flipV="1">
            <a:off x="5113142" y="6060088"/>
            <a:ext cx="343072" cy="1524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7" name="Straight Arrow Connector 116">
            <a:extLst>
              <a:ext uri="{FF2B5EF4-FFF2-40B4-BE49-F238E27FC236}">
                <a16:creationId xmlns:a16="http://schemas.microsoft.com/office/drawing/2014/main" id="{AD93E22B-D0FF-A545-A337-F362ECBC633B}"/>
              </a:ext>
            </a:extLst>
          </p:cNvPr>
          <p:cNvCxnSpPr/>
          <p:nvPr/>
        </p:nvCxnSpPr>
        <p:spPr>
          <a:xfrm flipV="1">
            <a:off x="5265542" y="6212488"/>
            <a:ext cx="343072" cy="1524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8" name="Straight Arrow Connector 117">
            <a:extLst>
              <a:ext uri="{FF2B5EF4-FFF2-40B4-BE49-F238E27FC236}">
                <a16:creationId xmlns:a16="http://schemas.microsoft.com/office/drawing/2014/main" id="{8EDC2985-0424-1342-B8BC-9F1F515D9454}"/>
              </a:ext>
            </a:extLst>
          </p:cNvPr>
          <p:cNvCxnSpPr/>
          <p:nvPr/>
        </p:nvCxnSpPr>
        <p:spPr>
          <a:xfrm flipV="1">
            <a:off x="5417942" y="6364888"/>
            <a:ext cx="343072" cy="1524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9" name="Straight Arrow Connector 118">
            <a:extLst>
              <a:ext uri="{FF2B5EF4-FFF2-40B4-BE49-F238E27FC236}">
                <a16:creationId xmlns:a16="http://schemas.microsoft.com/office/drawing/2014/main" id="{20096774-463B-254E-8797-17D4733B7313}"/>
              </a:ext>
            </a:extLst>
          </p:cNvPr>
          <p:cNvCxnSpPr/>
          <p:nvPr/>
        </p:nvCxnSpPr>
        <p:spPr>
          <a:xfrm flipV="1">
            <a:off x="5570342" y="6517288"/>
            <a:ext cx="343072" cy="1524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0" name="Straight Arrow Connector 119">
            <a:extLst>
              <a:ext uri="{FF2B5EF4-FFF2-40B4-BE49-F238E27FC236}">
                <a16:creationId xmlns:a16="http://schemas.microsoft.com/office/drawing/2014/main" id="{095BBBE4-243A-FF4B-B16F-AFBEBB878725}"/>
              </a:ext>
            </a:extLst>
          </p:cNvPr>
          <p:cNvCxnSpPr/>
          <p:nvPr/>
        </p:nvCxnSpPr>
        <p:spPr>
          <a:xfrm flipV="1">
            <a:off x="5722742" y="6669688"/>
            <a:ext cx="343072" cy="1524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1" name="Straight Arrow Connector 120">
            <a:extLst>
              <a:ext uri="{FF2B5EF4-FFF2-40B4-BE49-F238E27FC236}">
                <a16:creationId xmlns:a16="http://schemas.microsoft.com/office/drawing/2014/main" id="{599993D5-3B9D-3D4D-A2AB-546E0DCBC793}"/>
              </a:ext>
            </a:extLst>
          </p:cNvPr>
          <p:cNvCxnSpPr/>
          <p:nvPr/>
        </p:nvCxnSpPr>
        <p:spPr>
          <a:xfrm flipV="1">
            <a:off x="7510096" y="1825625"/>
            <a:ext cx="343072" cy="1524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2" name="Straight Arrow Connector 121">
            <a:extLst>
              <a:ext uri="{FF2B5EF4-FFF2-40B4-BE49-F238E27FC236}">
                <a16:creationId xmlns:a16="http://schemas.microsoft.com/office/drawing/2014/main" id="{AD864FBA-01B1-5642-AF4B-4C2F7BEA5277}"/>
              </a:ext>
            </a:extLst>
          </p:cNvPr>
          <p:cNvCxnSpPr/>
          <p:nvPr/>
        </p:nvCxnSpPr>
        <p:spPr>
          <a:xfrm flipV="1">
            <a:off x="7662496" y="1978025"/>
            <a:ext cx="343072" cy="1524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3" name="Straight Arrow Connector 122">
            <a:extLst>
              <a:ext uri="{FF2B5EF4-FFF2-40B4-BE49-F238E27FC236}">
                <a16:creationId xmlns:a16="http://schemas.microsoft.com/office/drawing/2014/main" id="{B55FF91B-02C6-D645-B220-84003EF8041A}"/>
              </a:ext>
            </a:extLst>
          </p:cNvPr>
          <p:cNvCxnSpPr/>
          <p:nvPr/>
        </p:nvCxnSpPr>
        <p:spPr>
          <a:xfrm flipV="1">
            <a:off x="7814896" y="2130425"/>
            <a:ext cx="343072" cy="1524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4" name="Straight Arrow Connector 123">
            <a:extLst>
              <a:ext uri="{FF2B5EF4-FFF2-40B4-BE49-F238E27FC236}">
                <a16:creationId xmlns:a16="http://schemas.microsoft.com/office/drawing/2014/main" id="{E200DE6E-A849-9F4F-A15E-2D2821E2BC8D}"/>
              </a:ext>
            </a:extLst>
          </p:cNvPr>
          <p:cNvCxnSpPr/>
          <p:nvPr/>
        </p:nvCxnSpPr>
        <p:spPr>
          <a:xfrm flipV="1">
            <a:off x="7967296" y="2282825"/>
            <a:ext cx="343072" cy="1524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5" name="Straight Arrow Connector 124">
            <a:extLst>
              <a:ext uri="{FF2B5EF4-FFF2-40B4-BE49-F238E27FC236}">
                <a16:creationId xmlns:a16="http://schemas.microsoft.com/office/drawing/2014/main" id="{6FC69D83-6414-5146-84E8-8F35EE9FC23F}"/>
              </a:ext>
            </a:extLst>
          </p:cNvPr>
          <p:cNvCxnSpPr/>
          <p:nvPr/>
        </p:nvCxnSpPr>
        <p:spPr>
          <a:xfrm flipV="1">
            <a:off x="8119696" y="2435225"/>
            <a:ext cx="343072" cy="1524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6" name="Straight Arrow Connector 125">
            <a:extLst>
              <a:ext uri="{FF2B5EF4-FFF2-40B4-BE49-F238E27FC236}">
                <a16:creationId xmlns:a16="http://schemas.microsoft.com/office/drawing/2014/main" id="{9920F79A-0563-8C46-85CA-ED891AE6BE81}"/>
              </a:ext>
            </a:extLst>
          </p:cNvPr>
          <p:cNvCxnSpPr/>
          <p:nvPr/>
        </p:nvCxnSpPr>
        <p:spPr>
          <a:xfrm flipV="1">
            <a:off x="8272096" y="2587625"/>
            <a:ext cx="343072" cy="1524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7" name="Straight Arrow Connector 126">
            <a:extLst>
              <a:ext uri="{FF2B5EF4-FFF2-40B4-BE49-F238E27FC236}">
                <a16:creationId xmlns:a16="http://schemas.microsoft.com/office/drawing/2014/main" id="{E29B6D76-7A87-2149-BA02-8B756B6DFBCF}"/>
              </a:ext>
            </a:extLst>
          </p:cNvPr>
          <p:cNvCxnSpPr/>
          <p:nvPr/>
        </p:nvCxnSpPr>
        <p:spPr>
          <a:xfrm flipV="1">
            <a:off x="8424496" y="2740025"/>
            <a:ext cx="343072" cy="1524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8" name="Straight Arrow Connector 127">
            <a:extLst>
              <a:ext uri="{FF2B5EF4-FFF2-40B4-BE49-F238E27FC236}">
                <a16:creationId xmlns:a16="http://schemas.microsoft.com/office/drawing/2014/main" id="{9B4B8669-7A29-834D-8DD1-FBA19805AB5D}"/>
              </a:ext>
            </a:extLst>
          </p:cNvPr>
          <p:cNvCxnSpPr/>
          <p:nvPr/>
        </p:nvCxnSpPr>
        <p:spPr>
          <a:xfrm flipV="1">
            <a:off x="8576896" y="2892425"/>
            <a:ext cx="343072" cy="1524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9" name="Straight Arrow Connector 128">
            <a:extLst>
              <a:ext uri="{FF2B5EF4-FFF2-40B4-BE49-F238E27FC236}">
                <a16:creationId xmlns:a16="http://schemas.microsoft.com/office/drawing/2014/main" id="{8C1F2DBB-ADF5-B945-8481-6B2034067000}"/>
              </a:ext>
            </a:extLst>
          </p:cNvPr>
          <p:cNvCxnSpPr/>
          <p:nvPr/>
        </p:nvCxnSpPr>
        <p:spPr>
          <a:xfrm flipV="1">
            <a:off x="8729296" y="3044825"/>
            <a:ext cx="343072" cy="1524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30" name="Straight Arrow Connector 129">
            <a:extLst>
              <a:ext uri="{FF2B5EF4-FFF2-40B4-BE49-F238E27FC236}">
                <a16:creationId xmlns:a16="http://schemas.microsoft.com/office/drawing/2014/main" id="{A836117E-59F5-E348-948E-DF1D668655F5}"/>
              </a:ext>
            </a:extLst>
          </p:cNvPr>
          <p:cNvCxnSpPr/>
          <p:nvPr/>
        </p:nvCxnSpPr>
        <p:spPr>
          <a:xfrm flipV="1">
            <a:off x="8881696" y="3197225"/>
            <a:ext cx="343072" cy="1524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31" name="Straight Arrow Connector 130">
            <a:extLst>
              <a:ext uri="{FF2B5EF4-FFF2-40B4-BE49-F238E27FC236}">
                <a16:creationId xmlns:a16="http://schemas.microsoft.com/office/drawing/2014/main" id="{6AC8F4E7-8264-F54B-B221-2EDB09263094}"/>
              </a:ext>
            </a:extLst>
          </p:cNvPr>
          <p:cNvCxnSpPr/>
          <p:nvPr/>
        </p:nvCxnSpPr>
        <p:spPr>
          <a:xfrm flipV="1">
            <a:off x="9034096" y="3349625"/>
            <a:ext cx="343072" cy="1524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32" name="Straight Arrow Connector 131">
            <a:extLst>
              <a:ext uri="{FF2B5EF4-FFF2-40B4-BE49-F238E27FC236}">
                <a16:creationId xmlns:a16="http://schemas.microsoft.com/office/drawing/2014/main" id="{FFEBE255-6966-2844-857C-F76165C8D29E}"/>
              </a:ext>
            </a:extLst>
          </p:cNvPr>
          <p:cNvCxnSpPr/>
          <p:nvPr/>
        </p:nvCxnSpPr>
        <p:spPr>
          <a:xfrm flipV="1">
            <a:off x="9186496" y="3502025"/>
            <a:ext cx="343072" cy="1524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33" name="Straight Arrow Connector 132">
            <a:extLst>
              <a:ext uri="{FF2B5EF4-FFF2-40B4-BE49-F238E27FC236}">
                <a16:creationId xmlns:a16="http://schemas.microsoft.com/office/drawing/2014/main" id="{0B4988E1-4FF9-CD4D-80BB-BBD1ECB61093}"/>
              </a:ext>
            </a:extLst>
          </p:cNvPr>
          <p:cNvCxnSpPr/>
          <p:nvPr/>
        </p:nvCxnSpPr>
        <p:spPr>
          <a:xfrm flipV="1">
            <a:off x="9338896" y="3654425"/>
            <a:ext cx="343072" cy="1524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34" name="Straight Arrow Connector 133">
            <a:extLst>
              <a:ext uri="{FF2B5EF4-FFF2-40B4-BE49-F238E27FC236}">
                <a16:creationId xmlns:a16="http://schemas.microsoft.com/office/drawing/2014/main" id="{1C68B973-1E84-5745-B879-6A8B16391DD3}"/>
              </a:ext>
            </a:extLst>
          </p:cNvPr>
          <p:cNvCxnSpPr/>
          <p:nvPr/>
        </p:nvCxnSpPr>
        <p:spPr>
          <a:xfrm flipV="1">
            <a:off x="9491296" y="3806825"/>
            <a:ext cx="343072" cy="1524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35" name="Straight Arrow Connector 134">
            <a:extLst>
              <a:ext uri="{FF2B5EF4-FFF2-40B4-BE49-F238E27FC236}">
                <a16:creationId xmlns:a16="http://schemas.microsoft.com/office/drawing/2014/main" id="{FEC21220-AA76-6949-B382-679817F9F5AB}"/>
              </a:ext>
            </a:extLst>
          </p:cNvPr>
          <p:cNvCxnSpPr/>
          <p:nvPr/>
        </p:nvCxnSpPr>
        <p:spPr>
          <a:xfrm flipV="1">
            <a:off x="9643696" y="3959225"/>
            <a:ext cx="343072" cy="1524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36" name="Straight Arrow Connector 135">
            <a:extLst>
              <a:ext uri="{FF2B5EF4-FFF2-40B4-BE49-F238E27FC236}">
                <a16:creationId xmlns:a16="http://schemas.microsoft.com/office/drawing/2014/main" id="{BA2F78C0-3A6D-BB4E-AF68-10EE598CC21C}"/>
              </a:ext>
            </a:extLst>
          </p:cNvPr>
          <p:cNvCxnSpPr/>
          <p:nvPr/>
        </p:nvCxnSpPr>
        <p:spPr>
          <a:xfrm flipV="1">
            <a:off x="9796096" y="4111625"/>
            <a:ext cx="343072" cy="1524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37" name="Straight Arrow Connector 136">
            <a:extLst>
              <a:ext uri="{FF2B5EF4-FFF2-40B4-BE49-F238E27FC236}">
                <a16:creationId xmlns:a16="http://schemas.microsoft.com/office/drawing/2014/main" id="{0D5414E2-EBF3-2345-BD31-779785E48D46}"/>
              </a:ext>
            </a:extLst>
          </p:cNvPr>
          <p:cNvCxnSpPr/>
          <p:nvPr/>
        </p:nvCxnSpPr>
        <p:spPr>
          <a:xfrm flipV="1">
            <a:off x="9948496" y="4264025"/>
            <a:ext cx="343072" cy="1524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38" name="Straight Arrow Connector 137">
            <a:extLst>
              <a:ext uri="{FF2B5EF4-FFF2-40B4-BE49-F238E27FC236}">
                <a16:creationId xmlns:a16="http://schemas.microsoft.com/office/drawing/2014/main" id="{D7CA02EA-B5AC-FB4E-87B0-AB586BC04D75}"/>
              </a:ext>
            </a:extLst>
          </p:cNvPr>
          <p:cNvCxnSpPr/>
          <p:nvPr/>
        </p:nvCxnSpPr>
        <p:spPr>
          <a:xfrm flipV="1">
            <a:off x="10100896" y="4416425"/>
            <a:ext cx="343072" cy="1524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39" name="Straight Arrow Connector 138">
            <a:extLst>
              <a:ext uri="{FF2B5EF4-FFF2-40B4-BE49-F238E27FC236}">
                <a16:creationId xmlns:a16="http://schemas.microsoft.com/office/drawing/2014/main" id="{A4353AB4-9244-3643-949C-00C1891E8597}"/>
              </a:ext>
            </a:extLst>
          </p:cNvPr>
          <p:cNvCxnSpPr/>
          <p:nvPr/>
        </p:nvCxnSpPr>
        <p:spPr>
          <a:xfrm flipV="1">
            <a:off x="10253296" y="4568825"/>
            <a:ext cx="343072" cy="1524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40" name="Connector 139">
            <a:extLst>
              <a:ext uri="{FF2B5EF4-FFF2-40B4-BE49-F238E27FC236}">
                <a16:creationId xmlns:a16="http://schemas.microsoft.com/office/drawing/2014/main" id="{4F7D8F6D-7298-6E4C-B3D7-9BC0291386E8}"/>
              </a:ext>
            </a:extLst>
          </p:cNvPr>
          <p:cNvSpPr/>
          <p:nvPr/>
        </p:nvSpPr>
        <p:spPr>
          <a:xfrm>
            <a:off x="4490468" y="3278973"/>
            <a:ext cx="94861" cy="114115"/>
          </a:xfrm>
          <a:prstGeom prst="flowChartConnector">
            <a:avLst/>
          </a:prstGeom>
          <a:gradFill>
            <a:gsLst>
              <a:gs pos="0">
                <a:schemeClr val="tx1"/>
              </a:gs>
              <a:gs pos="100000">
                <a:schemeClr val="accent1">
                  <a:tint val="50000"/>
                  <a:shade val="100000"/>
                  <a:satMod val="35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1" name="Connector 140">
            <a:extLst>
              <a:ext uri="{FF2B5EF4-FFF2-40B4-BE49-F238E27FC236}">
                <a16:creationId xmlns:a16="http://schemas.microsoft.com/office/drawing/2014/main" id="{AC2E781D-E78A-C54D-BB03-F8139587A192}"/>
              </a:ext>
            </a:extLst>
          </p:cNvPr>
          <p:cNvSpPr/>
          <p:nvPr/>
        </p:nvSpPr>
        <p:spPr>
          <a:xfrm>
            <a:off x="4642868" y="3431373"/>
            <a:ext cx="94861" cy="114115"/>
          </a:xfrm>
          <a:prstGeom prst="flowChartConnector">
            <a:avLst/>
          </a:prstGeom>
          <a:gradFill>
            <a:gsLst>
              <a:gs pos="0">
                <a:schemeClr val="tx1"/>
              </a:gs>
              <a:gs pos="100000">
                <a:schemeClr val="accent1">
                  <a:tint val="50000"/>
                  <a:shade val="100000"/>
                  <a:satMod val="35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2" name="Connector 141">
            <a:extLst>
              <a:ext uri="{FF2B5EF4-FFF2-40B4-BE49-F238E27FC236}">
                <a16:creationId xmlns:a16="http://schemas.microsoft.com/office/drawing/2014/main" id="{2C05D223-DAFE-CB48-8FDA-E928E00C7085}"/>
              </a:ext>
            </a:extLst>
          </p:cNvPr>
          <p:cNvSpPr/>
          <p:nvPr/>
        </p:nvSpPr>
        <p:spPr>
          <a:xfrm>
            <a:off x="4795268" y="3583773"/>
            <a:ext cx="94861" cy="114115"/>
          </a:xfrm>
          <a:prstGeom prst="flowChartConnector">
            <a:avLst/>
          </a:prstGeom>
          <a:gradFill>
            <a:gsLst>
              <a:gs pos="0">
                <a:schemeClr val="tx1"/>
              </a:gs>
              <a:gs pos="100000">
                <a:schemeClr val="accent1">
                  <a:tint val="50000"/>
                  <a:shade val="100000"/>
                  <a:satMod val="35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3" name="Connector 142">
            <a:extLst>
              <a:ext uri="{FF2B5EF4-FFF2-40B4-BE49-F238E27FC236}">
                <a16:creationId xmlns:a16="http://schemas.microsoft.com/office/drawing/2014/main" id="{D4188E6A-204D-EC41-AEC3-3566E73AED3D}"/>
              </a:ext>
            </a:extLst>
          </p:cNvPr>
          <p:cNvSpPr/>
          <p:nvPr/>
        </p:nvSpPr>
        <p:spPr>
          <a:xfrm>
            <a:off x="4947668" y="3736173"/>
            <a:ext cx="94861" cy="114115"/>
          </a:xfrm>
          <a:prstGeom prst="flowChartConnector">
            <a:avLst/>
          </a:prstGeom>
          <a:gradFill>
            <a:gsLst>
              <a:gs pos="0">
                <a:schemeClr val="tx1"/>
              </a:gs>
              <a:gs pos="100000">
                <a:schemeClr val="accent1">
                  <a:tint val="50000"/>
                  <a:shade val="100000"/>
                  <a:satMod val="35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4" name="Connector 143">
            <a:extLst>
              <a:ext uri="{FF2B5EF4-FFF2-40B4-BE49-F238E27FC236}">
                <a16:creationId xmlns:a16="http://schemas.microsoft.com/office/drawing/2014/main" id="{207C3108-B8C7-7A4D-BA62-DD00F045E7B2}"/>
              </a:ext>
            </a:extLst>
          </p:cNvPr>
          <p:cNvSpPr/>
          <p:nvPr/>
        </p:nvSpPr>
        <p:spPr>
          <a:xfrm>
            <a:off x="5100068" y="3888573"/>
            <a:ext cx="94861" cy="114115"/>
          </a:xfrm>
          <a:prstGeom prst="flowChartConnector">
            <a:avLst/>
          </a:prstGeom>
          <a:gradFill>
            <a:gsLst>
              <a:gs pos="0">
                <a:schemeClr val="tx1"/>
              </a:gs>
              <a:gs pos="100000">
                <a:schemeClr val="accent1">
                  <a:tint val="50000"/>
                  <a:shade val="100000"/>
                  <a:satMod val="35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5" name="Connector 144">
            <a:extLst>
              <a:ext uri="{FF2B5EF4-FFF2-40B4-BE49-F238E27FC236}">
                <a16:creationId xmlns:a16="http://schemas.microsoft.com/office/drawing/2014/main" id="{837EC365-D303-2840-9BF6-96466C9C6E1C}"/>
              </a:ext>
            </a:extLst>
          </p:cNvPr>
          <p:cNvSpPr/>
          <p:nvPr/>
        </p:nvSpPr>
        <p:spPr>
          <a:xfrm>
            <a:off x="5252468" y="4040973"/>
            <a:ext cx="94861" cy="114115"/>
          </a:xfrm>
          <a:prstGeom prst="flowChartConnector">
            <a:avLst/>
          </a:prstGeom>
          <a:gradFill>
            <a:gsLst>
              <a:gs pos="0">
                <a:schemeClr val="tx1"/>
              </a:gs>
              <a:gs pos="100000">
                <a:schemeClr val="accent1">
                  <a:tint val="50000"/>
                  <a:shade val="100000"/>
                  <a:satMod val="35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6" name="Connector 145">
            <a:extLst>
              <a:ext uri="{FF2B5EF4-FFF2-40B4-BE49-F238E27FC236}">
                <a16:creationId xmlns:a16="http://schemas.microsoft.com/office/drawing/2014/main" id="{9D28529A-5121-3048-97A6-52B3224B69CF}"/>
              </a:ext>
            </a:extLst>
          </p:cNvPr>
          <p:cNvSpPr/>
          <p:nvPr/>
        </p:nvSpPr>
        <p:spPr>
          <a:xfrm>
            <a:off x="5404868" y="4193373"/>
            <a:ext cx="94861" cy="114115"/>
          </a:xfrm>
          <a:prstGeom prst="flowChartConnector">
            <a:avLst/>
          </a:prstGeom>
          <a:gradFill>
            <a:gsLst>
              <a:gs pos="0">
                <a:schemeClr val="tx1"/>
              </a:gs>
              <a:gs pos="100000">
                <a:schemeClr val="accent1">
                  <a:tint val="50000"/>
                  <a:shade val="100000"/>
                  <a:satMod val="35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7" name="Connector 146">
            <a:extLst>
              <a:ext uri="{FF2B5EF4-FFF2-40B4-BE49-F238E27FC236}">
                <a16:creationId xmlns:a16="http://schemas.microsoft.com/office/drawing/2014/main" id="{3D3391CB-9F2D-7E40-B65D-ED0013E65D16}"/>
              </a:ext>
            </a:extLst>
          </p:cNvPr>
          <p:cNvSpPr/>
          <p:nvPr/>
        </p:nvSpPr>
        <p:spPr>
          <a:xfrm>
            <a:off x="5557268" y="4345773"/>
            <a:ext cx="94861" cy="114115"/>
          </a:xfrm>
          <a:prstGeom prst="flowChartConnector">
            <a:avLst/>
          </a:prstGeom>
          <a:gradFill>
            <a:gsLst>
              <a:gs pos="0">
                <a:schemeClr val="tx1"/>
              </a:gs>
              <a:gs pos="100000">
                <a:schemeClr val="accent1">
                  <a:tint val="50000"/>
                  <a:shade val="100000"/>
                  <a:satMod val="35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8" name="Connector 147">
            <a:extLst>
              <a:ext uri="{FF2B5EF4-FFF2-40B4-BE49-F238E27FC236}">
                <a16:creationId xmlns:a16="http://schemas.microsoft.com/office/drawing/2014/main" id="{08DF1E30-8473-E740-86CF-6F812C8FC2FF}"/>
              </a:ext>
            </a:extLst>
          </p:cNvPr>
          <p:cNvSpPr/>
          <p:nvPr/>
        </p:nvSpPr>
        <p:spPr>
          <a:xfrm>
            <a:off x="5709668" y="4498173"/>
            <a:ext cx="94861" cy="114115"/>
          </a:xfrm>
          <a:prstGeom prst="flowChartConnector">
            <a:avLst/>
          </a:prstGeom>
          <a:gradFill>
            <a:gsLst>
              <a:gs pos="0">
                <a:schemeClr val="tx1"/>
              </a:gs>
              <a:gs pos="100000">
                <a:schemeClr val="accent1">
                  <a:tint val="50000"/>
                  <a:shade val="100000"/>
                  <a:satMod val="35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9" name="Connector 148">
            <a:extLst>
              <a:ext uri="{FF2B5EF4-FFF2-40B4-BE49-F238E27FC236}">
                <a16:creationId xmlns:a16="http://schemas.microsoft.com/office/drawing/2014/main" id="{E2B0C2F3-DD7F-BB4C-BA26-7A0B1CC4F08A}"/>
              </a:ext>
            </a:extLst>
          </p:cNvPr>
          <p:cNvSpPr/>
          <p:nvPr/>
        </p:nvSpPr>
        <p:spPr>
          <a:xfrm>
            <a:off x="5862068" y="4650573"/>
            <a:ext cx="94861" cy="114115"/>
          </a:xfrm>
          <a:prstGeom prst="flowChartConnector">
            <a:avLst/>
          </a:prstGeom>
          <a:gradFill>
            <a:gsLst>
              <a:gs pos="0">
                <a:schemeClr val="tx1"/>
              </a:gs>
              <a:gs pos="100000">
                <a:schemeClr val="accent1">
                  <a:tint val="50000"/>
                  <a:shade val="100000"/>
                  <a:satMod val="35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0" name="Connector 149">
            <a:extLst>
              <a:ext uri="{FF2B5EF4-FFF2-40B4-BE49-F238E27FC236}">
                <a16:creationId xmlns:a16="http://schemas.microsoft.com/office/drawing/2014/main" id="{774CA53A-5FF6-8D4D-8A04-FA35517A2D18}"/>
              </a:ext>
            </a:extLst>
          </p:cNvPr>
          <p:cNvSpPr/>
          <p:nvPr/>
        </p:nvSpPr>
        <p:spPr>
          <a:xfrm>
            <a:off x="6014468" y="4802973"/>
            <a:ext cx="94861" cy="114115"/>
          </a:xfrm>
          <a:prstGeom prst="flowChartConnector">
            <a:avLst/>
          </a:prstGeom>
          <a:gradFill>
            <a:gsLst>
              <a:gs pos="0">
                <a:schemeClr val="tx1"/>
              </a:gs>
              <a:gs pos="100000">
                <a:schemeClr val="accent1">
                  <a:tint val="50000"/>
                  <a:shade val="100000"/>
                  <a:satMod val="35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1" name="Connector 150">
            <a:extLst>
              <a:ext uri="{FF2B5EF4-FFF2-40B4-BE49-F238E27FC236}">
                <a16:creationId xmlns:a16="http://schemas.microsoft.com/office/drawing/2014/main" id="{B94B8B0A-FA2C-EF43-BC9E-B31F89E59657}"/>
              </a:ext>
            </a:extLst>
          </p:cNvPr>
          <p:cNvSpPr/>
          <p:nvPr/>
        </p:nvSpPr>
        <p:spPr>
          <a:xfrm>
            <a:off x="6166868" y="4955373"/>
            <a:ext cx="94861" cy="114115"/>
          </a:xfrm>
          <a:prstGeom prst="flowChartConnector">
            <a:avLst/>
          </a:prstGeom>
          <a:gradFill>
            <a:gsLst>
              <a:gs pos="0">
                <a:schemeClr val="tx1"/>
              </a:gs>
              <a:gs pos="100000">
                <a:schemeClr val="accent1">
                  <a:tint val="50000"/>
                  <a:shade val="100000"/>
                  <a:satMod val="35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2" name="Connector 151">
            <a:extLst>
              <a:ext uri="{FF2B5EF4-FFF2-40B4-BE49-F238E27FC236}">
                <a16:creationId xmlns:a16="http://schemas.microsoft.com/office/drawing/2014/main" id="{76613CC9-5376-C34E-AF9F-DF5440D27746}"/>
              </a:ext>
            </a:extLst>
          </p:cNvPr>
          <p:cNvSpPr/>
          <p:nvPr/>
        </p:nvSpPr>
        <p:spPr>
          <a:xfrm>
            <a:off x="6319268" y="5107773"/>
            <a:ext cx="94861" cy="114115"/>
          </a:xfrm>
          <a:prstGeom prst="flowChartConnector">
            <a:avLst/>
          </a:prstGeom>
          <a:gradFill>
            <a:gsLst>
              <a:gs pos="0">
                <a:schemeClr val="tx1"/>
              </a:gs>
              <a:gs pos="100000">
                <a:schemeClr val="accent1">
                  <a:tint val="50000"/>
                  <a:shade val="100000"/>
                  <a:satMod val="35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3" name="Connector 152">
            <a:extLst>
              <a:ext uri="{FF2B5EF4-FFF2-40B4-BE49-F238E27FC236}">
                <a16:creationId xmlns:a16="http://schemas.microsoft.com/office/drawing/2014/main" id="{D55156E0-7A28-334F-A9EE-BA612458DB4D}"/>
              </a:ext>
            </a:extLst>
          </p:cNvPr>
          <p:cNvSpPr/>
          <p:nvPr/>
        </p:nvSpPr>
        <p:spPr>
          <a:xfrm>
            <a:off x="6471668" y="5260173"/>
            <a:ext cx="94861" cy="114115"/>
          </a:xfrm>
          <a:prstGeom prst="flowChartConnector">
            <a:avLst/>
          </a:prstGeom>
          <a:gradFill>
            <a:gsLst>
              <a:gs pos="0">
                <a:schemeClr val="tx1"/>
              </a:gs>
              <a:gs pos="100000">
                <a:schemeClr val="accent1">
                  <a:tint val="50000"/>
                  <a:shade val="100000"/>
                  <a:satMod val="35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4" name="Connector 153">
            <a:extLst>
              <a:ext uri="{FF2B5EF4-FFF2-40B4-BE49-F238E27FC236}">
                <a16:creationId xmlns:a16="http://schemas.microsoft.com/office/drawing/2014/main" id="{90830D62-6E16-8549-9D20-93D5526E37A4}"/>
              </a:ext>
            </a:extLst>
          </p:cNvPr>
          <p:cNvSpPr/>
          <p:nvPr/>
        </p:nvSpPr>
        <p:spPr>
          <a:xfrm>
            <a:off x="6624068" y="5412573"/>
            <a:ext cx="94861" cy="114115"/>
          </a:xfrm>
          <a:prstGeom prst="flowChartConnector">
            <a:avLst/>
          </a:prstGeom>
          <a:gradFill>
            <a:gsLst>
              <a:gs pos="0">
                <a:schemeClr val="tx1"/>
              </a:gs>
              <a:gs pos="100000">
                <a:schemeClr val="accent1">
                  <a:tint val="50000"/>
                  <a:shade val="100000"/>
                  <a:satMod val="35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5" name="Connector 154">
            <a:extLst>
              <a:ext uri="{FF2B5EF4-FFF2-40B4-BE49-F238E27FC236}">
                <a16:creationId xmlns:a16="http://schemas.microsoft.com/office/drawing/2014/main" id="{5C1E1AA3-B95F-8E4B-B674-8ED6DD2861C1}"/>
              </a:ext>
            </a:extLst>
          </p:cNvPr>
          <p:cNvSpPr/>
          <p:nvPr/>
        </p:nvSpPr>
        <p:spPr>
          <a:xfrm>
            <a:off x="6776468" y="5564973"/>
            <a:ext cx="94861" cy="114115"/>
          </a:xfrm>
          <a:prstGeom prst="flowChartConnector">
            <a:avLst/>
          </a:prstGeom>
          <a:gradFill>
            <a:gsLst>
              <a:gs pos="0">
                <a:schemeClr val="tx1"/>
              </a:gs>
              <a:gs pos="100000">
                <a:schemeClr val="accent1">
                  <a:tint val="50000"/>
                  <a:shade val="100000"/>
                  <a:satMod val="35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9503916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Log Mining Example</a:t>
            </a:r>
          </a:p>
        </p:txBody>
      </p:sp>
      <p:sp>
        <p:nvSpPr>
          <p:cNvPr id="3" name="Content Placeholder 2"/>
          <p:cNvSpPr>
            <a:spLocks noGrp="1"/>
          </p:cNvSpPr>
          <p:nvPr>
            <p:ph idx="1"/>
          </p:nvPr>
        </p:nvSpPr>
        <p:spPr/>
        <p:txBody>
          <a:bodyPr>
            <a:normAutofit/>
          </a:bodyPr>
          <a:lstStyle/>
          <a:p>
            <a:pPr marL="0" indent="0">
              <a:buNone/>
            </a:pPr>
            <a:r>
              <a:rPr lang="en-US" sz="1800" dirty="0">
                <a:latin typeface="Courier" charset="0"/>
                <a:ea typeface="Courier" charset="0"/>
                <a:cs typeface="Courier" charset="0"/>
              </a:rPr>
              <a:t>// load log messages into memory and then </a:t>
            </a:r>
            <a:br>
              <a:rPr lang="en-US" sz="1800" dirty="0">
                <a:latin typeface="Courier" charset="0"/>
                <a:ea typeface="Courier" charset="0"/>
                <a:cs typeface="Courier" charset="0"/>
              </a:rPr>
            </a:br>
            <a:r>
              <a:rPr lang="en-US" sz="1800" dirty="0">
                <a:latin typeface="Courier" charset="0"/>
                <a:ea typeface="Courier" charset="0"/>
                <a:cs typeface="Courier" charset="0"/>
              </a:rPr>
              <a:t>// interactively search various patterns </a:t>
            </a:r>
          </a:p>
          <a:p>
            <a:pPr marL="0" indent="0">
              <a:buNone/>
            </a:pPr>
            <a:endParaRPr lang="en-US" sz="1800" dirty="0">
              <a:latin typeface="Courier" charset="0"/>
              <a:ea typeface="Courier" charset="0"/>
              <a:cs typeface="Courier" charset="0"/>
            </a:endParaRPr>
          </a:p>
          <a:p>
            <a:pPr marL="0" indent="0">
              <a:buNone/>
            </a:pPr>
            <a:r>
              <a:rPr lang="en-US" sz="1800" dirty="0">
                <a:latin typeface="Courier" charset="0"/>
                <a:ea typeface="Courier" charset="0"/>
                <a:cs typeface="Courier" charset="0"/>
              </a:rPr>
              <a:t>// </a:t>
            </a:r>
            <a:r>
              <a:rPr lang="en-US" sz="1800" i="1" dirty="0">
                <a:latin typeface="Courier" charset="0"/>
                <a:ea typeface="Courier" charset="0"/>
                <a:cs typeface="Courier" charset="0"/>
              </a:rPr>
              <a:t>base RDD</a:t>
            </a:r>
            <a:br>
              <a:rPr lang="en-US" sz="1800" dirty="0">
                <a:latin typeface="Courier" charset="0"/>
                <a:ea typeface="Courier" charset="0"/>
                <a:cs typeface="Courier" charset="0"/>
              </a:rPr>
            </a:br>
            <a:r>
              <a:rPr lang="en-US" sz="1800" b="1" dirty="0" err="1">
                <a:latin typeface="Courier" charset="0"/>
                <a:ea typeface="Courier" charset="0"/>
                <a:cs typeface="Courier" charset="0"/>
              </a:rPr>
              <a:t>val</a:t>
            </a:r>
            <a:r>
              <a:rPr lang="en-US" sz="1800" b="1" dirty="0">
                <a:latin typeface="Courier" charset="0"/>
                <a:ea typeface="Courier" charset="0"/>
                <a:cs typeface="Courier" charset="0"/>
              </a:rPr>
              <a:t> </a:t>
            </a:r>
            <a:r>
              <a:rPr lang="en-US" sz="1800" dirty="0">
                <a:latin typeface="Courier" charset="0"/>
                <a:ea typeface="Courier" charset="0"/>
                <a:cs typeface="Courier" charset="0"/>
              </a:rPr>
              <a:t>lines </a:t>
            </a:r>
            <a:r>
              <a:rPr lang="en-US" sz="1800" b="1" dirty="0">
                <a:latin typeface="Courier" charset="0"/>
                <a:ea typeface="Courier" charset="0"/>
                <a:cs typeface="Courier" charset="0"/>
              </a:rPr>
              <a:t>= </a:t>
            </a:r>
            <a:r>
              <a:rPr lang="en-US" sz="1800" dirty="0" err="1">
                <a:latin typeface="Courier" charset="0"/>
                <a:ea typeface="Courier" charset="0"/>
                <a:cs typeface="Courier" charset="0"/>
              </a:rPr>
              <a:t>sc</a:t>
            </a:r>
            <a:r>
              <a:rPr lang="en-US" sz="1800" b="1" dirty="0" err="1">
                <a:latin typeface="Courier" charset="0"/>
                <a:ea typeface="Courier" charset="0"/>
                <a:cs typeface="Courier" charset="0"/>
              </a:rPr>
              <a:t>.</a:t>
            </a:r>
            <a:r>
              <a:rPr lang="en-US" sz="1800" dirty="0" err="1">
                <a:latin typeface="Courier" charset="0"/>
                <a:ea typeface="Courier" charset="0"/>
                <a:cs typeface="Courier" charset="0"/>
              </a:rPr>
              <a:t>textFile</a:t>
            </a:r>
            <a:r>
              <a:rPr lang="en-US" sz="1800" b="1" dirty="0">
                <a:latin typeface="Courier" charset="0"/>
                <a:ea typeface="Courier" charset="0"/>
                <a:cs typeface="Courier" charset="0"/>
              </a:rPr>
              <a:t>(</a:t>
            </a:r>
            <a:r>
              <a:rPr lang="en-US" sz="1800" dirty="0">
                <a:latin typeface="Courier" charset="0"/>
                <a:ea typeface="Courier" charset="0"/>
                <a:cs typeface="Courier" charset="0"/>
              </a:rPr>
              <a:t>“</a:t>
            </a:r>
            <a:r>
              <a:rPr lang="en-US" sz="1800" dirty="0" err="1">
                <a:latin typeface="Courier" charset="0"/>
                <a:ea typeface="Courier" charset="0"/>
                <a:cs typeface="Courier" charset="0"/>
              </a:rPr>
              <a:t>hdfs</a:t>
            </a:r>
            <a:r>
              <a:rPr lang="en-US" sz="1800" dirty="0">
                <a:latin typeface="Courier" charset="0"/>
                <a:ea typeface="Courier" charset="0"/>
                <a:cs typeface="Courier" charset="0"/>
              </a:rPr>
              <a:t>://data/logs”</a:t>
            </a:r>
            <a:r>
              <a:rPr lang="en-US" sz="1800" b="1" dirty="0">
                <a:latin typeface="Courier" charset="0"/>
                <a:ea typeface="Courier" charset="0"/>
                <a:cs typeface="Courier" charset="0"/>
              </a:rPr>
              <a:t>)</a:t>
            </a:r>
          </a:p>
          <a:p>
            <a:pPr marL="0" indent="0">
              <a:buNone/>
            </a:pPr>
            <a:endParaRPr lang="en-US" sz="1800" b="1" dirty="0">
              <a:latin typeface="Courier" charset="0"/>
              <a:ea typeface="Courier" charset="0"/>
              <a:cs typeface="Courier" charset="0"/>
            </a:endParaRPr>
          </a:p>
          <a:p>
            <a:pPr marL="0" indent="0">
              <a:buNone/>
            </a:pPr>
            <a:r>
              <a:rPr lang="en-US" sz="1800" i="1" dirty="0">
                <a:latin typeface="Courier" charset="0"/>
                <a:ea typeface="Courier" charset="0"/>
                <a:cs typeface="Courier" charset="0"/>
              </a:rPr>
              <a:t>// transformed RDDs</a:t>
            </a:r>
            <a:br>
              <a:rPr lang="en-US" sz="1800" b="1" dirty="0">
                <a:latin typeface="Courier" charset="0"/>
                <a:ea typeface="Courier" charset="0"/>
                <a:cs typeface="Courier" charset="0"/>
              </a:rPr>
            </a:br>
            <a:r>
              <a:rPr lang="en-US" sz="1800" b="1" dirty="0" err="1">
                <a:latin typeface="Courier" charset="0"/>
                <a:ea typeface="Courier" charset="0"/>
                <a:cs typeface="Courier" charset="0"/>
              </a:rPr>
              <a:t>val</a:t>
            </a:r>
            <a:r>
              <a:rPr lang="en-US" sz="1800" b="1" dirty="0">
                <a:latin typeface="Courier" charset="0"/>
                <a:ea typeface="Courier" charset="0"/>
                <a:cs typeface="Courier" charset="0"/>
              </a:rPr>
              <a:t> </a:t>
            </a:r>
            <a:r>
              <a:rPr lang="en-US" sz="1800" dirty="0">
                <a:latin typeface="Courier" charset="0"/>
                <a:ea typeface="Courier" charset="0"/>
                <a:cs typeface="Courier" charset="0"/>
              </a:rPr>
              <a:t>errors </a:t>
            </a:r>
            <a:r>
              <a:rPr lang="en-US" sz="1800" b="1" dirty="0">
                <a:latin typeface="Courier" charset="0"/>
                <a:ea typeface="Courier" charset="0"/>
                <a:cs typeface="Courier" charset="0"/>
              </a:rPr>
              <a:t>= </a:t>
            </a:r>
            <a:r>
              <a:rPr lang="en-US" sz="1800" dirty="0" err="1">
                <a:latin typeface="Courier" charset="0"/>
                <a:ea typeface="Courier" charset="0"/>
                <a:cs typeface="Courier" charset="0"/>
              </a:rPr>
              <a:t>lines</a:t>
            </a:r>
            <a:r>
              <a:rPr lang="en-US" sz="1800" b="1" dirty="0" err="1">
                <a:latin typeface="Courier" charset="0"/>
                <a:ea typeface="Courier" charset="0"/>
                <a:cs typeface="Courier" charset="0"/>
              </a:rPr>
              <a:t>.</a:t>
            </a:r>
            <a:r>
              <a:rPr lang="en-US" sz="1800" dirty="0" err="1">
                <a:latin typeface="Courier" charset="0"/>
                <a:ea typeface="Courier" charset="0"/>
                <a:cs typeface="Courier" charset="0"/>
              </a:rPr>
              <a:t>filter</a:t>
            </a:r>
            <a:r>
              <a:rPr lang="en-US" sz="1800" b="1" dirty="0">
                <a:latin typeface="Courier" charset="0"/>
                <a:ea typeface="Courier" charset="0"/>
                <a:cs typeface="Courier" charset="0"/>
              </a:rPr>
              <a:t>(_.</a:t>
            </a:r>
            <a:r>
              <a:rPr lang="en-US" sz="1800" dirty="0" err="1">
                <a:latin typeface="Courier" charset="0"/>
                <a:ea typeface="Courier" charset="0"/>
                <a:cs typeface="Courier" charset="0"/>
              </a:rPr>
              <a:t>startsWith</a:t>
            </a:r>
            <a:r>
              <a:rPr lang="en-US" sz="1800" b="1" dirty="0">
                <a:latin typeface="Courier" charset="0"/>
                <a:ea typeface="Courier" charset="0"/>
                <a:cs typeface="Courier" charset="0"/>
              </a:rPr>
              <a:t>(</a:t>
            </a:r>
            <a:r>
              <a:rPr lang="en-US" sz="1800" dirty="0">
                <a:latin typeface="Courier" charset="0"/>
                <a:ea typeface="Courier" charset="0"/>
                <a:cs typeface="Courier" charset="0"/>
              </a:rPr>
              <a:t>"ERROR"</a:t>
            </a:r>
            <a:r>
              <a:rPr lang="en-US" sz="1800" b="1" dirty="0">
                <a:latin typeface="Courier" charset="0"/>
                <a:ea typeface="Courier" charset="0"/>
                <a:cs typeface="Courier" charset="0"/>
              </a:rPr>
              <a:t>))</a:t>
            </a:r>
            <a:br>
              <a:rPr lang="en-US" sz="1800" dirty="0">
                <a:latin typeface="Courier" charset="0"/>
                <a:ea typeface="Courier" charset="0"/>
                <a:cs typeface="Courier" charset="0"/>
              </a:rPr>
            </a:br>
            <a:r>
              <a:rPr lang="en-US" sz="1800" b="1" dirty="0" err="1">
                <a:latin typeface="Courier" charset="0"/>
                <a:ea typeface="Courier" charset="0"/>
                <a:cs typeface="Courier" charset="0"/>
              </a:rPr>
              <a:t>val</a:t>
            </a:r>
            <a:r>
              <a:rPr lang="en-US" sz="1800" b="1" dirty="0">
                <a:latin typeface="Courier" charset="0"/>
                <a:ea typeface="Courier" charset="0"/>
                <a:cs typeface="Courier" charset="0"/>
              </a:rPr>
              <a:t> </a:t>
            </a:r>
            <a:r>
              <a:rPr lang="en-US" sz="1800" dirty="0">
                <a:latin typeface="Courier" charset="0"/>
                <a:ea typeface="Courier" charset="0"/>
                <a:cs typeface="Courier" charset="0"/>
              </a:rPr>
              <a:t>messages </a:t>
            </a:r>
            <a:r>
              <a:rPr lang="en-US" sz="1800" b="1" dirty="0">
                <a:latin typeface="Courier" charset="0"/>
                <a:ea typeface="Courier" charset="0"/>
                <a:cs typeface="Courier" charset="0"/>
              </a:rPr>
              <a:t>= </a:t>
            </a:r>
            <a:r>
              <a:rPr lang="en-US" sz="1800" dirty="0" err="1">
                <a:latin typeface="Courier" charset="0"/>
                <a:ea typeface="Courier" charset="0"/>
                <a:cs typeface="Courier" charset="0"/>
              </a:rPr>
              <a:t>errors</a:t>
            </a:r>
            <a:r>
              <a:rPr lang="en-US" sz="1800" b="1" dirty="0" err="1">
                <a:latin typeface="Courier" charset="0"/>
                <a:ea typeface="Courier" charset="0"/>
                <a:cs typeface="Courier" charset="0"/>
              </a:rPr>
              <a:t>.</a:t>
            </a:r>
            <a:r>
              <a:rPr lang="en-US" sz="1800" dirty="0" err="1">
                <a:latin typeface="Courier" charset="0"/>
                <a:ea typeface="Courier" charset="0"/>
                <a:cs typeface="Courier" charset="0"/>
              </a:rPr>
              <a:t>map</a:t>
            </a:r>
            <a:r>
              <a:rPr lang="en-US" sz="1800" b="1" dirty="0">
                <a:latin typeface="Courier" charset="0"/>
                <a:ea typeface="Courier" charset="0"/>
                <a:cs typeface="Courier" charset="0"/>
              </a:rPr>
              <a:t>(_.</a:t>
            </a:r>
            <a:r>
              <a:rPr lang="en-US" sz="1800" dirty="0">
                <a:latin typeface="Courier" charset="0"/>
                <a:ea typeface="Courier" charset="0"/>
                <a:cs typeface="Courier" charset="0"/>
              </a:rPr>
              <a:t>split</a:t>
            </a:r>
            <a:r>
              <a:rPr lang="en-US" sz="1800" b="1" dirty="0">
                <a:latin typeface="Courier" charset="0"/>
                <a:ea typeface="Courier" charset="0"/>
                <a:cs typeface="Courier" charset="0"/>
              </a:rPr>
              <a:t>(</a:t>
            </a:r>
            <a:r>
              <a:rPr lang="en-US" sz="1800" dirty="0">
                <a:latin typeface="Courier" charset="0"/>
                <a:ea typeface="Courier" charset="0"/>
                <a:cs typeface="Courier" charset="0"/>
              </a:rPr>
              <a:t>"\t"</a:t>
            </a:r>
            <a:r>
              <a:rPr lang="en-US" sz="1800" b="1" dirty="0">
                <a:latin typeface="Courier" charset="0"/>
                <a:ea typeface="Courier" charset="0"/>
                <a:cs typeface="Courier" charset="0"/>
              </a:rPr>
              <a:t>)).</a:t>
            </a:r>
            <a:r>
              <a:rPr lang="en-US" sz="1800" dirty="0">
                <a:latin typeface="Courier" charset="0"/>
                <a:ea typeface="Courier" charset="0"/>
                <a:cs typeface="Courier" charset="0"/>
              </a:rPr>
              <a:t>map</a:t>
            </a:r>
            <a:r>
              <a:rPr lang="en-US" sz="1800" b="1" dirty="0">
                <a:latin typeface="Courier" charset="0"/>
                <a:ea typeface="Courier" charset="0"/>
                <a:cs typeface="Courier" charset="0"/>
              </a:rPr>
              <a:t>(</a:t>
            </a:r>
            <a:r>
              <a:rPr lang="en-US" sz="1800" dirty="0">
                <a:latin typeface="Courier" charset="0"/>
                <a:ea typeface="Courier" charset="0"/>
                <a:cs typeface="Courier" charset="0"/>
              </a:rPr>
              <a:t>r </a:t>
            </a:r>
            <a:r>
              <a:rPr lang="en-US" sz="1800" b="1" dirty="0">
                <a:latin typeface="Courier" charset="0"/>
                <a:ea typeface="Courier" charset="0"/>
                <a:cs typeface="Courier" charset="0"/>
              </a:rPr>
              <a:t>=&gt; </a:t>
            </a:r>
            <a:r>
              <a:rPr lang="en-US" sz="1800" dirty="0">
                <a:latin typeface="Courier" charset="0"/>
                <a:ea typeface="Courier" charset="0"/>
                <a:cs typeface="Courier" charset="0"/>
              </a:rPr>
              <a:t>r</a:t>
            </a:r>
            <a:r>
              <a:rPr lang="en-US" sz="1800" b="1" dirty="0">
                <a:latin typeface="Courier" charset="0"/>
                <a:ea typeface="Courier" charset="0"/>
                <a:cs typeface="Courier" charset="0"/>
              </a:rPr>
              <a:t>(</a:t>
            </a:r>
            <a:r>
              <a:rPr lang="en-US" sz="1800" dirty="0">
                <a:latin typeface="Courier" charset="0"/>
                <a:ea typeface="Courier" charset="0"/>
                <a:cs typeface="Courier" charset="0"/>
              </a:rPr>
              <a:t>1</a:t>
            </a:r>
            <a:r>
              <a:rPr lang="en-US" sz="1800" b="1" dirty="0">
                <a:latin typeface="Courier" charset="0"/>
                <a:ea typeface="Courier" charset="0"/>
                <a:cs typeface="Courier" charset="0"/>
              </a:rPr>
              <a:t>))</a:t>
            </a:r>
            <a:endParaRPr lang="en-US" sz="1800" dirty="0">
              <a:latin typeface="Courier" charset="0"/>
              <a:ea typeface="Courier" charset="0"/>
              <a:cs typeface="Courier" charset="0"/>
            </a:endParaRPr>
          </a:p>
          <a:p>
            <a:pPr marL="0" indent="0">
              <a:buNone/>
            </a:pPr>
            <a:r>
              <a:rPr lang="en-US" sz="1800" dirty="0" err="1">
                <a:latin typeface="Courier" charset="0"/>
                <a:ea typeface="Courier" charset="0"/>
                <a:cs typeface="Courier" charset="0"/>
              </a:rPr>
              <a:t>messages</a:t>
            </a:r>
            <a:r>
              <a:rPr lang="en-US" sz="1800" b="1" dirty="0" err="1">
                <a:latin typeface="Courier" charset="0"/>
                <a:ea typeface="Courier" charset="0"/>
                <a:cs typeface="Courier" charset="0"/>
              </a:rPr>
              <a:t>.</a:t>
            </a:r>
            <a:r>
              <a:rPr lang="en-US" sz="1800" dirty="0" err="1">
                <a:latin typeface="Courier" charset="0"/>
                <a:ea typeface="Courier" charset="0"/>
                <a:cs typeface="Courier" charset="0"/>
              </a:rPr>
              <a:t>cache</a:t>
            </a:r>
            <a:r>
              <a:rPr lang="en-US" sz="1800" b="1" dirty="0">
                <a:latin typeface="Courier" charset="0"/>
                <a:ea typeface="Courier" charset="0"/>
                <a:cs typeface="Courier" charset="0"/>
              </a:rPr>
              <a:t>()</a:t>
            </a:r>
            <a:endParaRPr lang="en-US" sz="1800" dirty="0">
              <a:latin typeface="Courier" charset="0"/>
              <a:ea typeface="Courier" charset="0"/>
              <a:cs typeface="Courier" charset="0"/>
            </a:endParaRPr>
          </a:p>
          <a:p>
            <a:pPr marL="0" indent="0">
              <a:buNone/>
            </a:pPr>
            <a:endParaRPr lang="en-US" sz="1800" i="1" dirty="0">
              <a:latin typeface="Courier" charset="0"/>
              <a:ea typeface="Courier" charset="0"/>
              <a:cs typeface="Courier" charset="0"/>
            </a:endParaRPr>
          </a:p>
          <a:p>
            <a:pPr marL="0" indent="0">
              <a:buNone/>
            </a:pPr>
            <a:endParaRPr lang="en-US" sz="1800" dirty="0"/>
          </a:p>
        </p:txBody>
      </p:sp>
    </p:spTree>
    <p:extLst>
      <p:ext uri="{BB962C8B-B14F-4D97-AF65-F5344CB8AC3E}">
        <p14:creationId xmlns:p14="http://schemas.microsoft.com/office/powerpoint/2010/main" val="366521260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Transformed RDD Graph</a:t>
            </a:r>
          </a:p>
        </p:txBody>
      </p:sp>
      <p:sp>
        <p:nvSpPr>
          <p:cNvPr id="3" name="Content Placeholder 2"/>
          <p:cNvSpPr>
            <a:spLocks noGrp="1"/>
          </p:cNvSpPr>
          <p:nvPr>
            <p:ph idx="1"/>
          </p:nvPr>
        </p:nvSpPr>
        <p:spPr>
          <a:xfrm>
            <a:off x="1676400" y="1600211"/>
            <a:ext cx="8915400" cy="4525963"/>
          </a:xfrm>
        </p:spPr>
        <p:txBody>
          <a:bodyPr>
            <a:normAutofit/>
          </a:bodyPr>
          <a:lstStyle/>
          <a:p>
            <a:pPr marL="0" indent="0">
              <a:buNone/>
            </a:pPr>
            <a:r>
              <a:rPr lang="en-US" sz="1800" dirty="0" err="1">
                <a:solidFill>
                  <a:srgbClr val="303030"/>
                </a:solidFill>
                <a:latin typeface="Courier" charset="0"/>
              </a:rPr>
              <a:t>scala</a:t>
            </a:r>
            <a:r>
              <a:rPr lang="en-US" sz="1800" b="1" dirty="0">
                <a:solidFill>
                  <a:srgbClr val="303030"/>
                </a:solidFill>
                <a:latin typeface="Courier" charset="0"/>
              </a:rPr>
              <a:t>&gt; </a:t>
            </a:r>
            <a:r>
              <a:rPr lang="en-US" sz="1800" dirty="0" err="1">
                <a:solidFill>
                  <a:srgbClr val="303030"/>
                </a:solidFill>
                <a:latin typeface="Courier" charset="0"/>
              </a:rPr>
              <a:t>messages</a:t>
            </a:r>
            <a:r>
              <a:rPr lang="en-US" sz="1800" b="1" dirty="0" err="1">
                <a:solidFill>
                  <a:srgbClr val="303030"/>
                </a:solidFill>
                <a:latin typeface="Courier" charset="0"/>
              </a:rPr>
              <a:t>.</a:t>
            </a:r>
            <a:r>
              <a:rPr lang="en-US" sz="1800" dirty="0" err="1">
                <a:solidFill>
                  <a:srgbClr val="303030"/>
                </a:solidFill>
                <a:latin typeface="Courier" charset="0"/>
              </a:rPr>
              <a:t>toDebugString</a:t>
            </a:r>
            <a:br>
              <a:rPr lang="en-US" sz="1800" dirty="0">
                <a:solidFill>
                  <a:srgbClr val="303030"/>
                </a:solidFill>
                <a:latin typeface="Courier" charset="0"/>
              </a:rPr>
            </a:br>
            <a:r>
              <a:rPr lang="en-US" sz="1800" dirty="0">
                <a:solidFill>
                  <a:srgbClr val="303030"/>
                </a:solidFill>
                <a:latin typeface="Courier" charset="0"/>
              </a:rPr>
              <a:t>res5</a:t>
            </a:r>
            <a:r>
              <a:rPr lang="en-US" sz="1800" b="1" dirty="0">
                <a:solidFill>
                  <a:srgbClr val="303030"/>
                </a:solidFill>
                <a:latin typeface="Courier" charset="0"/>
              </a:rPr>
              <a:t>: </a:t>
            </a:r>
            <a:r>
              <a:rPr lang="en-US" sz="1800" b="1" dirty="0">
                <a:solidFill>
                  <a:srgbClr val="425487"/>
                </a:solidFill>
                <a:latin typeface="Courier" charset="0"/>
              </a:rPr>
              <a:t>String </a:t>
            </a:r>
            <a:r>
              <a:rPr lang="en-US" sz="1800" b="1" dirty="0">
                <a:solidFill>
                  <a:srgbClr val="303030"/>
                </a:solidFill>
                <a:latin typeface="Courier" charset="0"/>
              </a:rPr>
              <a:t>= </a:t>
            </a:r>
            <a:br>
              <a:rPr lang="en-US" sz="1800" dirty="0">
                <a:solidFill>
                  <a:srgbClr val="303030"/>
                </a:solidFill>
                <a:latin typeface="Courier" charset="0"/>
              </a:rPr>
            </a:br>
            <a:r>
              <a:rPr lang="en-US" sz="1800" b="1" dirty="0" err="1">
                <a:solidFill>
                  <a:srgbClr val="425487"/>
                </a:solidFill>
                <a:latin typeface="Courier" charset="0"/>
              </a:rPr>
              <a:t>MappedRDD</a:t>
            </a:r>
            <a:r>
              <a:rPr lang="en-US" sz="1800" b="1" dirty="0">
                <a:solidFill>
                  <a:srgbClr val="303030"/>
                </a:solidFill>
                <a:latin typeface="Courier" charset="0"/>
              </a:rPr>
              <a:t>[</a:t>
            </a:r>
            <a:r>
              <a:rPr lang="en-US" sz="1800" dirty="0">
                <a:solidFill>
                  <a:srgbClr val="A51616"/>
                </a:solidFill>
                <a:latin typeface="Courier" charset="0"/>
              </a:rPr>
              <a:t>4</a:t>
            </a:r>
            <a:r>
              <a:rPr lang="en-US" sz="1800" b="1" dirty="0">
                <a:solidFill>
                  <a:srgbClr val="303030"/>
                </a:solidFill>
                <a:latin typeface="Courier" charset="0"/>
              </a:rPr>
              <a:t>] </a:t>
            </a:r>
            <a:r>
              <a:rPr lang="en-US" sz="1800" dirty="0">
                <a:solidFill>
                  <a:srgbClr val="303030"/>
                </a:solidFill>
                <a:latin typeface="Courier" charset="0"/>
              </a:rPr>
              <a:t>at map at </a:t>
            </a:r>
            <a:r>
              <a:rPr lang="en-US" sz="1800" b="1" dirty="0">
                <a:solidFill>
                  <a:srgbClr val="303030"/>
                </a:solidFill>
                <a:latin typeface="Courier" charset="0"/>
              </a:rPr>
              <a:t>&lt;</a:t>
            </a:r>
            <a:r>
              <a:rPr lang="en-US" sz="1800" dirty="0">
                <a:solidFill>
                  <a:srgbClr val="303030"/>
                </a:solidFill>
                <a:latin typeface="Courier" charset="0"/>
              </a:rPr>
              <a:t>console</a:t>
            </a:r>
            <a:r>
              <a:rPr lang="en-US" sz="1800" b="1" dirty="0">
                <a:solidFill>
                  <a:srgbClr val="303030"/>
                </a:solidFill>
                <a:latin typeface="Courier" charset="0"/>
              </a:rPr>
              <a:t>&gt;:</a:t>
            </a:r>
            <a:r>
              <a:rPr lang="en-US" sz="1800" dirty="0">
                <a:solidFill>
                  <a:srgbClr val="009999"/>
                </a:solidFill>
                <a:latin typeface="Courier" charset="0"/>
              </a:rPr>
              <a:t>16 </a:t>
            </a:r>
            <a:r>
              <a:rPr lang="en-US" sz="1800" b="1" dirty="0">
                <a:solidFill>
                  <a:srgbClr val="303030"/>
                </a:solidFill>
                <a:latin typeface="Courier" charset="0"/>
              </a:rPr>
              <a:t>(</a:t>
            </a:r>
            <a:r>
              <a:rPr lang="en-US" sz="1800" dirty="0">
                <a:solidFill>
                  <a:srgbClr val="009999"/>
                </a:solidFill>
                <a:latin typeface="Courier" charset="0"/>
              </a:rPr>
              <a:t>3 </a:t>
            </a:r>
            <a:r>
              <a:rPr lang="en-US" sz="1800" dirty="0">
                <a:solidFill>
                  <a:srgbClr val="303030"/>
                </a:solidFill>
                <a:latin typeface="Courier" charset="0"/>
              </a:rPr>
              <a:t>partitions</a:t>
            </a:r>
            <a:r>
              <a:rPr lang="en-US" sz="1800" b="1" dirty="0">
                <a:solidFill>
                  <a:srgbClr val="303030"/>
                </a:solidFill>
                <a:latin typeface="Courier" charset="0"/>
              </a:rPr>
              <a:t>)</a:t>
            </a:r>
            <a:r>
              <a:rPr lang="en-US" sz="1800" dirty="0">
                <a:solidFill>
                  <a:srgbClr val="303030"/>
                </a:solidFill>
                <a:latin typeface="Courier" charset="0"/>
              </a:rPr>
              <a:t> </a:t>
            </a:r>
            <a:endParaRPr lang="en-US" sz="1800" dirty="0"/>
          </a:p>
          <a:p>
            <a:pPr marL="0" indent="0">
              <a:buNone/>
            </a:pPr>
            <a:r>
              <a:rPr lang="en-US" sz="1800" b="1" dirty="0">
                <a:solidFill>
                  <a:srgbClr val="425487"/>
                </a:solidFill>
                <a:latin typeface="Courier" charset="0"/>
              </a:rPr>
              <a:t>  </a:t>
            </a:r>
            <a:r>
              <a:rPr lang="en-US" sz="1800" b="1" dirty="0" err="1">
                <a:solidFill>
                  <a:srgbClr val="425487"/>
                </a:solidFill>
                <a:latin typeface="Courier" charset="0"/>
              </a:rPr>
              <a:t>MappedRDD</a:t>
            </a:r>
            <a:r>
              <a:rPr lang="en-US" sz="1800" b="1" dirty="0">
                <a:solidFill>
                  <a:srgbClr val="303030"/>
                </a:solidFill>
                <a:latin typeface="Courier" charset="0"/>
              </a:rPr>
              <a:t>[</a:t>
            </a:r>
            <a:r>
              <a:rPr lang="en-US" sz="1800" dirty="0">
                <a:solidFill>
                  <a:srgbClr val="A51616"/>
                </a:solidFill>
                <a:latin typeface="Courier" charset="0"/>
              </a:rPr>
              <a:t>3</a:t>
            </a:r>
            <a:r>
              <a:rPr lang="en-US" sz="1800" b="1" dirty="0">
                <a:solidFill>
                  <a:srgbClr val="303030"/>
                </a:solidFill>
                <a:latin typeface="Courier" charset="0"/>
              </a:rPr>
              <a:t>] </a:t>
            </a:r>
            <a:r>
              <a:rPr lang="en-US" sz="1800" dirty="0">
                <a:solidFill>
                  <a:srgbClr val="303030"/>
                </a:solidFill>
                <a:latin typeface="Courier" charset="0"/>
              </a:rPr>
              <a:t>at map at </a:t>
            </a:r>
            <a:r>
              <a:rPr lang="en-US" sz="1800" b="1" dirty="0">
                <a:solidFill>
                  <a:srgbClr val="303030"/>
                </a:solidFill>
                <a:latin typeface="Courier" charset="0"/>
              </a:rPr>
              <a:t>&lt;</a:t>
            </a:r>
            <a:r>
              <a:rPr lang="en-US" sz="1800" dirty="0">
                <a:solidFill>
                  <a:srgbClr val="303030"/>
                </a:solidFill>
                <a:latin typeface="Courier" charset="0"/>
              </a:rPr>
              <a:t>console</a:t>
            </a:r>
            <a:r>
              <a:rPr lang="en-US" sz="1800" b="1" dirty="0">
                <a:solidFill>
                  <a:srgbClr val="303030"/>
                </a:solidFill>
                <a:latin typeface="Courier" charset="0"/>
              </a:rPr>
              <a:t>&gt;:</a:t>
            </a:r>
            <a:r>
              <a:rPr lang="en-US" sz="1800" dirty="0">
                <a:solidFill>
                  <a:srgbClr val="009999"/>
                </a:solidFill>
                <a:latin typeface="Courier" charset="0"/>
              </a:rPr>
              <a:t>16 </a:t>
            </a:r>
            <a:r>
              <a:rPr lang="en-US" sz="1800" b="1" dirty="0">
                <a:solidFill>
                  <a:srgbClr val="303030"/>
                </a:solidFill>
                <a:latin typeface="Courier" charset="0"/>
              </a:rPr>
              <a:t>(</a:t>
            </a:r>
            <a:r>
              <a:rPr lang="en-US" sz="1800" dirty="0">
                <a:solidFill>
                  <a:srgbClr val="009999"/>
                </a:solidFill>
                <a:latin typeface="Courier" charset="0"/>
              </a:rPr>
              <a:t>3 </a:t>
            </a:r>
            <a:r>
              <a:rPr lang="en-US" sz="1800" dirty="0">
                <a:solidFill>
                  <a:srgbClr val="303030"/>
                </a:solidFill>
                <a:latin typeface="Courier" charset="0"/>
              </a:rPr>
              <a:t>partitions</a:t>
            </a:r>
            <a:r>
              <a:rPr lang="en-US" sz="1800" b="1" dirty="0">
                <a:solidFill>
                  <a:srgbClr val="303030"/>
                </a:solidFill>
                <a:latin typeface="Courier" charset="0"/>
              </a:rPr>
              <a:t>)</a:t>
            </a:r>
            <a:r>
              <a:rPr lang="en-US" sz="1800" dirty="0">
                <a:solidFill>
                  <a:srgbClr val="303030"/>
                </a:solidFill>
                <a:latin typeface="Courier" charset="0"/>
              </a:rPr>
              <a:t>  </a:t>
            </a:r>
          </a:p>
          <a:p>
            <a:pPr marL="0" indent="0">
              <a:buNone/>
            </a:pPr>
            <a:r>
              <a:rPr lang="en-US" sz="1800" b="1" dirty="0">
                <a:solidFill>
                  <a:srgbClr val="425487"/>
                </a:solidFill>
                <a:latin typeface="Courier" charset="0"/>
              </a:rPr>
              <a:t>    </a:t>
            </a:r>
            <a:r>
              <a:rPr lang="en-US" sz="1800" b="1" dirty="0" err="1">
                <a:solidFill>
                  <a:srgbClr val="425487"/>
                </a:solidFill>
                <a:latin typeface="Courier" charset="0"/>
              </a:rPr>
              <a:t>FilteredRDD</a:t>
            </a:r>
            <a:r>
              <a:rPr lang="en-US" sz="1800" b="1" dirty="0">
                <a:solidFill>
                  <a:srgbClr val="303030"/>
                </a:solidFill>
                <a:latin typeface="Courier" charset="0"/>
              </a:rPr>
              <a:t>[</a:t>
            </a:r>
            <a:r>
              <a:rPr lang="en-US" sz="1800" dirty="0">
                <a:solidFill>
                  <a:srgbClr val="A51616"/>
                </a:solidFill>
                <a:latin typeface="Courier" charset="0"/>
              </a:rPr>
              <a:t>2</a:t>
            </a:r>
            <a:r>
              <a:rPr lang="en-US" sz="1800" b="1" dirty="0">
                <a:solidFill>
                  <a:srgbClr val="303030"/>
                </a:solidFill>
                <a:latin typeface="Courier" charset="0"/>
              </a:rPr>
              <a:t>] </a:t>
            </a:r>
            <a:r>
              <a:rPr lang="en-US" sz="1800" dirty="0">
                <a:solidFill>
                  <a:srgbClr val="303030"/>
                </a:solidFill>
                <a:latin typeface="Courier" charset="0"/>
              </a:rPr>
              <a:t>at filter at </a:t>
            </a:r>
            <a:r>
              <a:rPr lang="en-US" sz="1800" b="1" dirty="0">
                <a:solidFill>
                  <a:srgbClr val="303030"/>
                </a:solidFill>
                <a:latin typeface="Courier" charset="0"/>
              </a:rPr>
              <a:t>&lt;</a:t>
            </a:r>
            <a:r>
              <a:rPr lang="en-US" sz="1800" dirty="0">
                <a:solidFill>
                  <a:srgbClr val="303030"/>
                </a:solidFill>
                <a:latin typeface="Courier" charset="0"/>
              </a:rPr>
              <a:t>console</a:t>
            </a:r>
            <a:r>
              <a:rPr lang="en-US" sz="1800" b="1" dirty="0">
                <a:solidFill>
                  <a:srgbClr val="303030"/>
                </a:solidFill>
                <a:latin typeface="Courier" charset="0"/>
              </a:rPr>
              <a:t>&gt;:</a:t>
            </a:r>
            <a:r>
              <a:rPr lang="en-US" sz="1800" dirty="0">
                <a:solidFill>
                  <a:srgbClr val="009999"/>
                </a:solidFill>
                <a:latin typeface="Courier" charset="0"/>
              </a:rPr>
              <a:t>14 </a:t>
            </a:r>
            <a:r>
              <a:rPr lang="en-US" sz="1800" b="1" dirty="0">
                <a:solidFill>
                  <a:srgbClr val="303030"/>
                </a:solidFill>
                <a:latin typeface="Courier" charset="0"/>
              </a:rPr>
              <a:t>(</a:t>
            </a:r>
            <a:r>
              <a:rPr lang="en-US" sz="1800" dirty="0">
                <a:solidFill>
                  <a:srgbClr val="009999"/>
                </a:solidFill>
                <a:latin typeface="Courier" charset="0"/>
              </a:rPr>
              <a:t>3 </a:t>
            </a:r>
            <a:r>
              <a:rPr lang="en-US" sz="1800" dirty="0">
                <a:solidFill>
                  <a:srgbClr val="303030"/>
                </a:solidFill>
                <a:latin typeface="Courier" charset="0"/>
              </a:rPr>
              <a:t>partitions</a:t>
            </a:r>
            <a:r>
              <a:rPr lang="en-US" sz="1800" b="1" dirty="0">
                <a:solidFill>
                  <a:srgbClr val="303030"/>
                </a:solidFill>
                <a:latin typeface="Courier" charset="0"/>
              </a:rPr>
              <a:t>)</a:t>
            </a:r>
            <a:r>
              <a:rPr lang="en-US" sz="1800" dirty="0">
                <a:solidFill>
                  <a:srgbClr val="303030"/>
                </a:solidFill>
                <a:latin typeface="Courier" charset="0"/>
              </a:rPr>
              <a:t> </a:t>
            </a:r>
            <a:endParaRPr lang="en-US" sz="1800" dirty="0"/>
          </a:p>
          <a:p>
            <a:pPr marL="0" indent="0">
              <a:buNone/>
            </a:pPr>
            <a:r>
              <a:rPr lang="en-US" sz="1800" b="1" dirty="0">
                <a:solidFill>
                  <a:srgbClr val="425487"/>
                </a:solidFill>
                <a:latin typeface="Courier" charset="0"/>
              </a:rPr>
              <a:t>      </a:t>
            </a:r>
            <a:r>
              <a:rPr lang="en-US" sz="1800" b="1" dirty="0" err="1">
                <a:solidFill>
                  <a:srgbClr val="425487"/>
                </a:solidFill>
                <a:latin typeface="Courier" charset="0"/>
              </a:rPr>
              <a:t>MappedRDD</a:t>
            </a:r>
            <a:r>
              <a:rPr lang="en-US" sz="1800" b="1" dirty="0">
                <a:solidFill>
                  <a:srgbClr val="303030"/>
                </a:solidFill>
                <a:latin typeface="Courier" charset="0"/>
              </a:rPr>
              <a:t>[</a:t>
            </a:r>
            <a:r>
              <a:rPr lang="en-US" sz="1800" dirty="0">
                <a:solidFill>
                  <a:srgbClr val="A51616"/>
                </a:solidFill>
                <a:latin typeface="Courier" charset="0"/>
              </a:rPr>
              <a:t>1</a:t>
            </a:r>
            <a:r>
              <a:rPr lang="en-US" sz="1800" b="1" dirty="0">
                <a:solidFill>
                  <a:srgbClr val="303030"/>
                </a:solidFill>
                <a:latin typeface="Courier" charset="0"/>
              </a:rPr>
              <a:t>] </a:t>
            </a:r>
            <a:r>
              <a:rPr lang="en-US" sz="1800" dirty="0">
                <a:solidFill>
                  <a:srgbClr val="303030"/>
                </a:solidFill>
                <a:latin typeface="Courier" charset="0"/>
              </a:rPr>
              <a:t>at </a:t>
            </a:r>
            <a:r>
              <a:rPr lang="en-US" sz="1800" dirty="0" err="1">
                <a:solidFill>
                  <a:srgbClr val="303030"/>
                </a:solidFill>
                <a:latin typeface="Courier" charset="0"/>
              </a:rPr>
              <a:t>textFile</a:t>
            </a:r>
            <a:r>
              <a:rPr lang="en-US" sz="1800" dirty="0">
                <a:solidFill>
                  <a:srgbClr val="303030"/>
                </a:solidFill>
                <a:latin typeface="Courier" charset="0"/>
              </a:rPr>
              <a:t> at </a:t>
            </a:r>
            <a:r>
              <a:rPr lang="en-US" sz="1800" b="1" dirty="0">
                <a:solidFill>
                  <a:srgbClr val="303030"/>
                </a:solidFill>
                <a:latin typeface="Courier" charset="0"/>
              </a:rPr>
              <a:t>&lt;</a:t>
            </a:r>
            <a:r>
              <a:rPr lang="en-US" sz="1800" dirty="0">
                <a:solidFill>
                  <a:srgbClr val="303030"/>
                </a:solidFill>
                <a:latin typeface="Courier" charset="0"/>
              </a:rPr>
              <a:t>console</a:t>
            </a:r>
            <a:r>
              <a:rPr lang="en-US" sz="1800" b="1" dirty="0">
                <a:solidFill>
                  <a:srgbClr val="303030"/>
                </a:solidFill>
                <a:latin typeface="Courier" charset="0"/>
              </a:rPr>
              <a:t>&gt;:</a:t>
            </a:r>
            <a:r>
              <a:rPr lang="en-US" sz="1800" dirty="0">
                <a:solidFill>
                  <a:srgbClr val="009999"/>
                </a:solidFill>
                <a:latin typeface="Courier" charset="0"/>
              </a:rPr>
              <a:t>12 </a:t>
            </a:r>
            <a:r>
              <a:rPr lang="en-US" sz="1800" b="1" dirty="0">
                <a:solidFill>
                  <a:srgbClr val="303030"/>
                </a:solidFill>
                <a:latin typeface="Courier" charset="0"/>
              </a:rPr>
              <a:t>(</a:t>
            </a:r>
            <a:r>
              <a:rPr lang="en-US" sz="1800" dirty="0">
                <a:solidFill>
                  <a:srgbClr val="009999"/>
                </a:solidFill>
                <a:latin typeface="Courier" charset="0"/>
              </a:rPr>
              <a:t>3 </a:t>
            </a:r>
            <a:r>
              <a:rPr lang="en-US" sz="1800" dirty="0">
                <a:solidFill>
                  <a:srgbClr val="303030"/>
                </a:solidFill>
                <a:latin typeface="Courier" charset="0"/>
              </a:rPr>
              <a:t>partitions</a:t>
            </a:r>
            <a:r>
              <a:rPr lang="en-US" sz="1800" b="1" dirty="0">
                <a:solidFill>
                  <a:srgbClr val="303030"/>
                </a:solidFill>
                <a:latin typeface="Courier" charset="0"/>
              </a:rPr>
              <a:t>)</a:t>
            </a:r>
            <a:r>
              <a:rPr lang="en-US" sz="1800" dirty="0">
                <a:solidFill>
                  <a:srgbClr val="303030"/>
                </a:solidFill>
                <a:latin typeface="Courier" charset="0"/>
              </a:rPr>
              <a:t> </a:t>
            </a:r>
          </a:p>
          <a:p>
            <a:pPr marL="0" indent="0">
              <a:buNone/>
            </a:pPr>
            <a:r>
              <a:rPr lang="en-US" sz="1800" b="1" dirty="0">
                <a:solidFill>
                  <a:srgbClr val="303030"/>
                </a:solidFill>
                <a:latin typeface="Courier" charset="0"/>
              </a:rPr>
              <a:t>        </a:t>
            </a:r>
            <a:r>
              <a:rPr lang="en-US" sz="1800" b="1" dirty="0" err="1">
                <a:solidFill>
                  <a:srgbClr val="425487"/>
                </a:solidFill>
                <a:latin typeface="Courier" charset="0"/>
              </a:rPr>
              <a:t>HadoopRDD</a:t>
            </a:r>
            <a:r>
              <a:rPr lang="en-US" sz="1800" b="1" dirty="0">
                <a:solidFill>
                  <a:srgbClr val="303030"/>
                </a:solidFill>
                <a:latin typeface="Courier" charset="0"/>
              </a:rPr>
              <a:t>[</a:t>
            </a:r>
            <a:r>
              <a:rPr lang="en-US" sz="1800" dirty="0">
                <a:solidFill>
                  <a:srgbClr val="A51616"/>
                </a:solidFill>
                <a:latin typeface="Courier" charset="0"/>
              </a:rPr>
              <a:t>0</a:t>
            </a:r>
            <a:r>
              <a:rPr lang="en-US" sz="1800" b="1" dirty="0">
                <a:solidFill>
                  <a:srgbClr val="303030"/>
                </a:solidFill>
                <a:latin typeface="Courier" charset="0"/>
              </a:rPr>
              <a:t>] </a:t>
            </a:r>
            <a:r>
              <a:rPr lang="en-US" sz="1800" dirty="0">
                <a:solidFill>
                  <a:srgbClr val="303030"/>
                </a:solidFill>
                <a:latin typeface="Courier" charset="0"/>
              </a:rPr>
              <a:t>at </a:t>
            </a:r>
            <a:r>
              <a:rPr lang="en-US" sz="1800" dirty="0" err="1">
                <a:solidFill>
                  <a:srgbClr val="303030"/>
                </a:solidFill>
                <a:latin typeface="Courier" charset="0"/>
              </a:rPr>
              <a:t>textFile</a:t>
            </a:r>
            <a:r>
              <a:rPr lang="en-US" sz="1800" dirty="0">
                <a:solidFill>
                  <a:srgbClr val="303030"/>
                </a:solidFill>
                <a:latin typeface="Courier" charset="0"/>
              </a:rPr>
              <a:t> at </a:t>
            </a:r>
            <a:r>
              <a:rPr lang="en-US" sz="1800" b="1" dirty="0">
                <a:solidFill>
                  <a:srgbClr val="303030"/>
                </a:solidFill>
                <a:latin typeface="Courier" charset="0"/>
              </a:rPr>
              <a:t>&lt;</a:t>
            </a:r>
            <a:r>
              <a:rPr lang="en-US" sz="1800" dirty="0">
                <a:solidFill>
                  <a:srgbClr val="303030"/>
                </a:solidFill>
                <a:latin typeface="Courier" charset="0"/>
              </a:rPr>
              <a:t>console</a:t>
            </a:r>
            <a:r>
              <a:rPr lang="en-US" sz="1800" b="1" dirty="0">
                <a:solidFill>
                  <a:srgbClr val="303030"/>
                </a:solidFill>
                <a:latin typeface="Courier" charset="0"/>
              </a:rPr>
              <a:t>&gt;:</a:t>
            </a:r>
            <a:r>
              <a:rPr lang="en-US" sz="1800" dirty="0">
                <a:solidFill>
                  <a:srgbClr val="009999"/>
                </a:solidFill>
                <a:latin typeface="Courier" charset="0"/>
              </a:rPr>
              <a:t>12 </a:t>
            </a:r>
            <a:r>
              <a:rPr lang="en-US" sz="1800" b="1" dirty="0">
                <a:solidFill>
                  <a:srgbClr val="303030"/>
                </a:solidFill>
                <a:latin typeface="Courier" charset="0"/>
              </a:rPr>
              <a:t>(</a:t>
            </a:r>
            <a:r>
              <a:rPr lang="en-US" sz="1800" dirty="0">
                <a:solidFill>
                  <a:srgbClr val="009999"/>
                </a:solidFill>
                <a:latin typeface="Courier" charset="0"/>
              </a:rPr>
              <a:t>3 </a:t>
            </a:r>
            <a:r>
              <a:rPr lang="en-US" sz="1800" dirty="0">
                <a:solidFill>
                  <a:srgbClr val="303030"/>
                </a:solidFill>
                <a:latin typeface="Courier" charset="0"/>
              </a:rPr>
              <a:t>partitions</a:t>
            </a:r>
            <a:r>
              <a:rPr lang="en-US" sz="1800" b="1" dirty="0">
                <a:solidFill>
                  <a:srgbClr val="303030"/>
                </a:solidFill>
                <a:latin typeface="Courier" charset="0"/>
              </a:rPr>
              <a:t>) </a:t>
            </a:r>
            <a:endParaRPr lang="en-US" sz="1800" dirty="0"/>
          </a:p>
          <a:p>
            <a:pPr marL="0" indent="0">
              <a:buNone/>
            </a:pPr>
            <a:endParaRPr lang="en-US" sz="1800" dirty="0"/>
          </a:p>
        </p:txBody>
      </p:sp>
    </p:spTree>
    <p:extLst>
      <p:ext uri="{BB962C8B-B14F-4D97-AF65-F5344CB8AC3E}">
        <p14:creationId xmlns:p14="http://schemas.microsoft.com/office/powerpoint/2010/main" val="88336674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Log Mining Example</a:t>
            </a:r>
          </a:p>
        </p:txBody>
      </p:sp>
      <p:sp>
        <p:nvSpPr>
          <p:cNvPr id="3" name="Content Placeholder 2"/>
          <p:cNvSpPr>
            <a:spLocks noGrp="1"/>
          </p:cNvSpPr>
          <p:nvPr>
            <p:ph idx="1"/>
          </p:nvPr>
        </p:nvSpPr>
        <p:spPr/>
        <p:txBody>
          <a:bodyPr>
            <a:noAutofit/>
          </a:bodyPr>
          <a:lstStyle/>
          <a:p>
            <a:pPr marL="0" indent="0">
              <a:buNone/>
            </a:pPr>
            <a:r>
              <a:rPr lang="en-US" sz="1800" dirty="0">
                <a:latin typeface="Courier" charset="0"/>
                <a:ea typeface="Courier" charset="0"/>
                <a:cs typeface="Courier" charset="0"/>
              </a:rPr>
              <a:t>// load log messages into memory and then </a:t>
            </a:r>
            <a:br>
              <a:rPr lang="en-US" sz="1800" dirty="0">
                <a:latin typeface="Courier" charset="0"/>
                <a:ea typeface="Courier" charset="0"/>
                <a:cs typeface="Courier" charset="0"/>
              </a:rPr>
            </a:br>
            <a:r>
              <a:rPr lang="en-US" sz="1800" dirty="0">
                <a:latin typeface="Courier" charset="0"/>
                <a:ea typeface="Courier" charset="0"/>
                <a:cs typeface="Courier" charset="0"/>
              </a:rPr>
              <a:t>// interactively search various patterns </a:t>
            </a:r>
          </a:p>
          <a:p>
            <a:pPr marL="0" indent="0">
              <a:buNone/>
            </a:pPr>
            <a:endParaRPr lang="en-US" sz="1800" dirty="0">
              <a:latin typeface="Courier" charset="0"/>
              <a:ea typeface="Courier" charset="0"/>
              <a:cs typeface="Courier" charset="0"/>
            </a:endParaRPr>
          </a:p>
          <a:p>
            <a:pPr marL="0" indent="0">
              <a:buNone/>
            </a:pPr>
            <a:r>
              <a:rPr lang="en-US" sz="1800" dirty="0">
                <a:latin typeface="Courier" charset="0"/>
                <a:ea typeface="Courier" charset="0"/>
                <a:cs typeface="Courier" charset="0"/>
              </a:rPr>
              <a:t>// </a:t>
            </a:r>
            <a:r>
              <a:rPr lang="en-US" sz="1800" i="1" dirty="0">
                <a:latin typeface="Courier" charset="0"/>
                <a:ea typeface="Courier" charset="0"/>
                <a:cs typeface="Courier" charset="0"/>
              </a:rPr>
              <a:t>base RDD</a:t>
            </a:r>
            <a:br>
              <a:rPr lang="en-US" sz="1800" dirty="0">
                <a:latin typeface="Courier" charset="0"/>
                <a:ea typeface="Courier" charset="0"/>
                <a:cs typeface="Courier" charset="0"/>
              </a:rPr>
            </a:br>
            <a:r>
              <a:rPr lang="en-US" sz="1800" b="1" dirty="0" err="1">
                <a:latin typeface="Courier" charset="0"/>
                <a:ea typeface="Courier" charset="0"/>
                <a:cs typeface="Courier" charset="0"/>
              </a:rPr>
              <a:t>val</a:t>
            </a:r>
            <a:r>
              <a:rPr lang="en-US" sz="1800" b="1" dirty="0">
                <a:latin typeface="Courier" charset="0"/>
                <a:ea typeface="Courier" charset="0"/>
                <a:cs typeface="Courier" charset="0"/>
              </a:rPr>
              <a:t> </a:t>
            </a:r>
            <a:r>
              <a:rPr lang="en-US" sz="1800" dirty="0">
                <a:latin typeface="Courier" charset="0"/>
                <a:ea typeface="Courier" charset="0"/>
                <a:cs typeface="Courier" charset="0"/>
              </a:rPr>
              <a:t>lines </a:t>
            </a:r>
            <a:r>
              <a:rPr lang="en-US" sz="1800" b="1" dirty="0">
                <a:latin typeface="Courier" charset="0"/>
                <a:ea typeface="Courier" charset="0"/>
                <a:cs typeface="Courier" charset="0"/>
              </a:rPr>
              <a:t>= </a:t>
            </a:r>
            <a:r>
              <a:rPr lang="en-US" sz="1800" dirty="0" err="1">
                <a:latin typeface="Courier" charset="0"/>
                <a:ea typeface="Courier" charset="0"/>
                <a:cs typeface="Courier" charset="0"/>
              </a:rPr>
              <a:t>sc</a:t>
            </a:r>
            <a:r>
              <a:rPr lang="en-US" sz="1800" b="1" dirty="0" err="1">
                <a:latin typeface="Courier" charset="0"/>
                <a:ea typeface="Courier" charset="0"/>
                <a:cs typeface="Courier" charset="0"/>
              </a:rPr>
              <a:t>.</a:t>
            </a:r>
            <a:r>
              <a:rPr lang="en-US" sz="1800" dirty="0" err="1">
                <a:latin typeface="Courier" charset="0"/>
                <a:ea typeface="Courier" charset="0"/>
                <a:cs typeface="Courier" charset="0"/>
              </a:rPr>
              <a:t>textFile</a:t>
            </a:r>
            <a:r>
              <a:rPr lang="en-US" sz="1800" b="1" dirty="0">
                <a:latin typeface="Courier" charset="0"/>
                <a:ea typeface="Courier" charset="0"/>
                <a:cs typeface="Courier" charset="0"/>
              </a:rPr>
              <a:t>(</a:t>
            </a:r>
            <a:r>
              <a:rPr lang="en-US" sz="1800" dirty="0">
                <a:latin typeface="Courier" charset="0"/>
                <a:ea typeface="Courier" charset="0"/>
                <a:cs typeface="Courier" charset="0"/>
              </a:rPr>
              <a:t>“</a:t>
            </a:r>
            <a:r>
              <a:rPr lang="en-US" sz="1800" dirty="0" err="1">
                <a:latin typeface="Courier" charset="0"/>
                <a:ea typeface="Courier" charset="0"/>
                <a:cs typeface="Courier" charset="0"/>
              </a:rPr>
              <a:t>hdfs</a:t>
            </a:r>
            <a:r>
              <a:rPr lang="en-US" sz="1800" dirty="0">
                <a:latin typeface="Courier" charset="0"/>
                <a:ea typeface="Courier" charset="0"/>
                <a:cs typeface="Courier" charset="0"/>
              </a:rPr>
              <a:t>://data/logs”</a:t>
            </a:r>
            <a:r>
              <a:rPr lang="en-US" sz="1800" b="1" dirty="0">
                <a:latin typeface="Courier" charset="0"/>
                <a:ea typeface="Courier" charset="0"/>
                <a:cs typeface="Courier" charset="0"/>
              </a:rPr>
              <a:t>)</a:t>
            </a:r>
          </a:p>
          <a:p>
            <a:pPr marL="0" indent="0">
              <a:buNone/>
            </a:pPr>
            <a:endParaRPr lang="en-US" sz="1800" b="1" dirty="0">
              <a:latin typeface="Courier" charset="0"/>
              <a:ea typeface="Courier" charset="0"/>
              <a:cs typeface="Courier" charset="0"/>
            </a:endParaRPr>
          </a:p>
          <a:p>
            <a:pPr marL="0" indent="0">
              <a:buNone/>
            </a:pPr>
            <a:r>
              <a:rPr lang="en-US" sz="1800" i="1" dirty="0">
                <a:latin typeface="Courier" charset="0"/>
                <a:ea typeface="Courier" charset="0"/>
                <a:cs typeface="Courier" charset="0"/>
              </a:rPr>
              <a:t>// transformed RDDs</a:t>
            </a:r>
            <a:br>
              <a:rPr lang="en-US" sz="1800" b="1" dirty="0">
                <a:latin typeface="Courier" charset="0"/>
                <a:ea typeface="Courier" charset="0"/>
                <a:cs typeface="Courier" charset="0"/>
              </a:rPr>
            </a:br>
            <a:r>
              <a:rPr lang="en-US" sz="1800" b="1" dirty="0" err="1">
                <a:latin typeface="Courier" charset="0"/>
                <a:ea typeface="Courier" charset="0"/>
                <a:cs typeface="Courier" charset="0"/>
              </a:rPr>
              <a:t>val</a:t>
            </a:r>
            <a:r>
              <a:rPr lang="en-US" sz="1800" b="1" dirty="0">
                <a:latin typeface="Courier" charset="0"/>
                <a:ea typeface="Courier" charset="0"/>
                <a:cs typeface="Courier" charset="0"/>
              </a:rPr>
              <a:t> </a:t>
            </a:r>
            <a:r>
              <a:rPr lang="en-US" sz="1800" dirty="0">
                <a:latin typeface="Courier" charset="0"/>
                <a:ea typeface="Courier" charset="0"/>
                <a:cs typeface="Courier" charset="0"/>
              </a:rPr>
              <a:t>errors </a:t>
            </a:r>
            <a:r>
              <a:rPr lang="en-US" sz="1800" b="1" dirty="0">
                <a:latin typeface="Courier" charset="0"/>
                <a:ea typeface="Courier" charset="0"/>
                <a:cs typeface="Courier" charset="0"/>
              </a:rPr>
              <a:t>= </a:t>
            </a:r>
            <a:r>
              <a:rPr lang="en-US" sz="1800" dirty="0" err="1">
                <a:latin typeface="Courier" charset="0"/>
                <a:ea typeface="Courier" charset="0"/>
                <a:cs typeface="Courier" charset="0"/>
              </a:rPr>
              <a:t>lines</a:t>
            </a:r>
            <a:r>
              <a:rPr lang="en-US" sz="1800" b="1" dirty="0" err="1">
                <a:latin typeface="Courier" charset="0"/>
                <a:ea typeface="Courier" charset="0"/>
                <a:cs typeface="Courier" charset="0"/>
              </a:rPr>
              <a:t>.</a:t>
            </a:r>
            <a:r>
              <a:rPr lang="en-US" sz="1800" dirty="0" err="1">
                <a:latin typeface="Courier" charset="0"/>
                <a:ea typeface="Courier" charset="0"/>
                <a:cs typeface="Courier" charset="0"/>
              </a:rPr>
              <a:t>filter</a:t>
            </a:r>
            <a:r>
              <a:rPr lang="en-US" sz="1800" b="1" dirty="0">
                <a:latin typeface="Courier" charset="0"/>
                <a:ea typeface="Courier" charset="0"/>
                <a:cs typeface="Courier" charset="0"/>
              </a:rPr>
              <a:t>(_.</a:t>
            </a:r>
            <a:r>
              <a:rPr lang="en-US" sz="1800" dirty="0" err="1">
                <a:latin typeface="Courier" charset="0"/>
                <a:ea typeface="Courier" charset="0"/>
                <a:cs typeface="Courier" charset="0"/>
              </a:rPr>
              <a:t>startsWith</a:t>
            </a:r>
            <a:r>
              <a:rPr lang="en-US" sz="1800" b="1" dirty="0">
                <a:latin typeface="Courier" charset="0"/>
                <a:ea typeface="Courier" charset="0"/>
                <a:cs typeface="Courier" charset="0"/>
              </a:rPr>
              <a:t>(</a:t>
            </a:r>
            <a:r>
              <a:rPr lang="en-US" sz="1800" dirty="0">
                <a:latin typeface="Courier" charset="0"/>
                <a:ea typeface="Courier" charset="0"/>
                <a:cs typeface="Courier" charset="0"/>
              </a:rPr>
              <a:t>"ERROR"</a:t>
            </a:r>
            <a:r>
              <a:rPr lang="en-US" sz="1800" b="1" dirty="0">
                <a:latin typeface="Courier" charset="0"/>
                <a:ea typeface="Courier" charset="0"/>
                <a:cs typeface="Courier" charset="0"/>
              </a:rPr>
              <a:t>))</a:t>
            </a:r>
            <a:br>
              <a:rPr lang="en-US" sz="1800" dirty="0">
                <a:latin typeface="Courier" charset="0"/>
                <a:ea typeface="Courier" charset="0"/>
                <a:cs typeface="Courier" charset="0"/>
              </a:rPr>
            </a:br>
            <a:r>
              <a:rPr lang="en-US" sz="1800" b="1" dirty="0" err="1">
                <a:latin typeface="Courier" charset="0"/>
                <a:ea typeface="Courier" charset="0"/>
                <a:cs typeface="Courier" charset="0"/>
              </a:rPr>
              <a:t>val</a:t>
            </a:r>
            <a:r>
              <a:rPr lang="en-US" sz="1800" b="1" dirty="0">
                <a:latin typeface="Courier" charset="0"/>
                <a:ea typeface="Courier" charset="0"/>
                <a:cs typeface="Courier" charset="0"/>
              </a:rPr>
              <a:t> </a:t>
            </a:r>
            <a:r>
              <a:rPr lang="en-US" sz="1800" dirty="0">
                <a:latin typeface="Courier" charset="0"/>
                <a:ea typeface="Courier" charset="0"/>
                <a:cs typeface="Courier" charset="0"/>
              </a:rPr>
              <a:t>messages </a:t>
            </a:r>
            <a:r>
              <a:rPr lang="en-US" sz="1800" b="1" dirty="0">
                <a:latin typeface="Courier" charset="0"/>
                <a:ea typeface="Courier" charset="0"/>
                <a:cs typeface="Courier" charset="0"/>
              </a:rPr>
              <a:t>= </a:t>
            </a:r>
            <a:r>
              <a:rPr lang="en-US" sz="1800" dirty="0" err="1">
                <a:latin typeface="Courier" charset="0"/>
                <a:ea typeface="Courier" charset="0"/>
                <a:cs typeface="Courier" charset="0"/>
              </a:rPr>
              <a:t>errors</a:t>
            </a:r>
            <a:r>
              <a:rPr lang="en-US" sz="1800" b="1" dirty="0" err="1">
                <a:latin typeface="Courier" charset="0"/>
                <a:ea typeface="Courier" charset="0"/>
                <a:cs typeface="Courier" charset="0"/>
              </a:rPr>
              <a:t>.</a:t>
            </a:r>
            <a:r>
              <a:rPr lang="en-US" sz="1800" dirty="0" err="1">
                <a:latin typeface="Courier" charset="0"/>
                <a:ea typeface="Courier" charset="0"/>
                <a:cs typeface="Courier" charset="0"/>
              </a:rPr>
              <a:t>map</a:t>
            </a:r>
            <a:r>
              <a:rPr lang="en-US" sz="1800" b="1" dirty="0">
                <a:latin typeface="Courier" charset="0"/>
                <a:ea typeface="Courier" charset="0"/>
                <a:cs typeface="Courier" charset="0"/>
              </a:rPr>
              <a:t>(_.</a:t>
            </a:r>
            <a:r>
              <a:rPr lang="en-US" sz="1800" dirty="0">
                <a:latin typeface="Courier" charset="0"/>
                <a:ea typeface="Courier" charset="0"/>
                <a:cs typeface="Courier" charset="0"/>
              </a:rPr>
              <a:t>split</a:t>
            </a:r>
            <a:r>
              <a:rPr lang="en-US" sz="1800" b="1" dirty="0">
                <a:latin typeface="Courier" charset="0"/>
                <a:ea typeface="Courier" charset="0"/>
                <a:cs typeface="Courier" charset="0"/>
              </a:rPr>
              <a:t>(</a:t>
            </a:r>
            <a:r>
              <a:rPr lang="en-US" sz="1800" dirty="0">
                <a:latin typeface="Courier" charset="0"/>
                <a:ea typeface="Courier" charset="0"/>
                <a:cs typeface="Courier" charset="0"/>
              </a:rPr>
              <a:t>"\t"</a:t>
            </a:r>
            <a:r>
              <a:rPr lang="en-US" sz="1800" b="1" dirty="0">
                <a:latin typeface="Courier" charset="0"/>
                <a:ea typeface="Courier" charset="0"/>
                <a:cs typeface="Courier" charset="0"/>
              </a:rPr>
              <a:t>)).</a:t>
            </a:r>
            <a:r>
              <a:rPr lang="en-US" sz="1800" dirty="0">
                <a:latin typeface="Courier" charset="0"/>
                <a:ea typeface="Courier" charset="0"/>
                <a:cs typeface="Courier" charset="0"/>
              </a:rPr>
              <a:t>map</a:t>
            </a:r>
            <a:r>
              <a:rPr lang="en-US" sz="1800" b="1" dirty="0">
                <a:latin typeface="Courier" charset="0"/>
                <a:ea typeface="Courier" charset="0"/>
                <a:cs typeface="Courier" charset="0"/>
              </a:rPr>
              <a:t>(</a:t>
            </a:r>
            <a:r>
              <a:rPr lang="en-US" sz="1800" dirty="0">
                <a:latin typeface="Courier" charset="0"/>
                <a:ea typeface="Courier" charset="0"/>
                <a:cs typeface="Courier" charset="0"/>
              </a:rPr>
              <a:t>r </a:t>
            </a:r>
            <a:r>
              <a:rPr lang="en-US" sz="1800" b="1" dirty="0">
                <a:latin typeface="Courier" charset="0"/>
                <a:ea typeface="Courier" charset="0"/>
                <a:cs typeface="Courier" charset="0"/>
              </a:rPr>
              <a:t>=&gt; </a:t>
            </a:r>
            <a:r>
              <a:rPr lang="en-US" sz="1800" dirty="0">
                <a:latin typeface="Courier" charset="0"/>
                <a:ea typeface="Courier" charset="0"/>
                <a:cs typeface="Courier" charset="0"/>
              </a:rPr>
              <a:t>r</a:t>
            </a:r>
            <a:r>
              <a:rPr lang="en-US" sz="1800" b="1" dirty="0">
                <a:latin typeface="Courier" charset="0"/>
                <a:ea typeface="Courier" charset="0"/>
                <a:cs typeface="Courier" charset="0"/>
              </a:rPr>
              <a:t>(</a:t>
            </a:r>
            <a:r>
              <a:rPr lang="en-US" sz="1800" dirty="0">
                <a:latin typeface="Courier" charset="0"/>
                <a:ea typeface="Courier" charset="0"/>
                <a:cs typeface="Courier" charset="0"/>
              </a:rPr>
              <a:t>1</a:t>
            </a:r>
            <a:r>
              <a:rPr lang="en-US" sz="1800" b="1" dirty="0">
                <a:latin typeface="Courier" charset="0"/>
                <a:ea typeface="Courier" charset="0"/>
                <a:cs typeface="Courier" charset="0"/>
              </a:rPr>
              <a:t>))</a:t>
            </a:r>
            <a:endParaRPr lang="en-US" sz="1800" dirty="0">
              <a:latin typeface="Courier" charset="0"/>
              <a:ea typeface="Courier" charset="0"/>
              <a:cs typeface="Courier" charset="0"/>
            </a:endParaRPr>
          </a:p>
          <a:p>
            <a:pPr marL="0" indent="0">
              <a:buNone/>
            </a:pPr>
            <a:r>
              <a:rPr lang="en-US" sz="1800" dirty="0" err="1">
                <a:latin typeface="Courier" charset="0"/>
                <a:ea typeface="Courier" charset="0"/>
                <a:cs typeface="Courier" charset="0"/>
              </a:rPr>
              <a:t>messages</a:t>
            </a:r>
            <a:r>
              <a:rPr lang="en-US" sz="1800" b="1" dirty="0" err="1">
                <a:latin typeface="Courier" charset="0"/>
                <a:ea typeface="Courier" charset="0"/>
                <a:cs typeface="Courier" charset="0"/>
              </a:rPr>
              <a:t>.</a:t>
            </a:r>
            <a:r>
              <a:rPr lang="en-US" sz="1800" dirty="0" err="1">
                <a:latin typeface="Courier" charset="0"/>
                <a:ea typeface="Courier" charset="0"/>
                <a:cs typeface="Courier" charset="0"/>
              </a:rPr>
              <a:t>cache</a:t>
            </a:r>
            <a:r>
              <a:rPr lang="en-US" sz="1800" b="1" dirty="0">
                <a:latin typeface="Courier" charset="0"/>
                <a:ea typeface="Courier" charset="0"/>
                <a:cs typeface="Courier" charset="0"/>
              </a:rPr>
              <a:t>()</a:t>
            </a:r>
            <a:endParaRPr lang="en-US" sz="1800" dirty="0">
              <a:latin typeface="Courier" charset="0"/>
              <a:ea typeface="Courier" charset="0"/>
              <a:cs typeface="Courier" charset="0"/>
            </a:endParaRPr>
          </a:p>
          <a:p>
            <a:pPr marL="0" indent="0">
              <a:buNone/>
            </a:pPr>
            <a:endParaRPr lang="en-US" sz="1800" i="1" dirty="0">
              <a:latin typeface="Courier" charset="0"/>
              <a:ea typeface="Courier" charset="0"/>
              <a:cs typeface="Courier" charset="0"/>
            </a:endParaRPr>
          </a:p>
          <a:p>
            <a:pPr marL="0" indent="0">
              <a:buNone/>
            </a:pPr>
            <a:r>
              <a:rPr lang="en-US" sz="1800" i="1" dirty="0">
                <a:latin typeface="Courier" charset="0"/>
                <a:ea typeface="Courier" charset="0"/>
                <a:cs typeface="Courier" charset="0"/>
              </a:rPr>
              <a:t>// action</a:t>
            </a:r>
            <a:br>
              <a:rPr lang="en-US" sz="1800" dirty="0">
                <a:latin typeface="Courier" charset="0"/>
                <a:ea typeface="Courier" charset="0"/>
                <a:cs typeface="Courier" charset="0"/>
              </a:rPr>
            </a:br>
            <a:r>
              <a:rPr lang="en-US" sz="1800" dirty="0" err="1">
                <a:latin typeface="Courier" charset="0"/>
                <a:ea typeface="Courier" charset="0"/>
                <a:cs typeface="Courier" charset="0"/>
              </a:rPr>
              <a:t>messages</a:t>
            </a:r>
            <a:r>
              <a:rPr lang="en-US" sz="1800" b="1" dirty="0" err="1">
                <a:latin typeface="Courier" charset="0"/>
                <a:ea typeface="Courier" charset="0"/>
                <a:cs typeface="Courier" charset="0"/>
              </a:rPr>
              <a:t>.</a:t>
            </a:r>
            <a:r>
              <a:rPr lang="en-US" sz="1800" dirty="0" err="1">
                <a:latin typeface="Courier" charset="0"/>
                <a:ea typeface="Courier" charset="0"/>
                <a:cs typeface="Courier" charset="0"/>
              </a:rPr>
              <a:t>filter</a:t>
            </a:r>
            <a:r>
              <a:rPr lang="en-US" sz="1800" b="1" dirty="0">
                <a:latin typeface="Courier" charset="0"/>
                <a:ea typeface="Courier" charset="0"/>
                <a:cs typeface="Courier" charset="0"/>
              </a:rPr>
              <a:t>(_.</a:t>
            </a:r>
            <a:r>
              <a:rPr lang="en-US" sz="1800" dirty="0">
                <a:latin typeface="Courier" charset="0"/>
                <a:ea typeface="Courier" charset="0"/>
                <a:cs typeface="Courier" charset="0"/>
              </a:rPr>
              <a:t>contains</a:t>
            </a:r>
            <a:r>
              <a:rPr lang="en-US" sz="1800" b="1" dirty="0">
                <a:latin typeface="Courier" charset="0"/>
                <a:ea typeface="Courier" charset="0"/>
                <a:cs typeface="Courier" charset="0"/>
              </a:rPr>
              <a:t>(</a:t>
            </a:r>
            <a:r>
              <a:rPr lang="en-US" sz="1800" dirty="0">
                <a:latin typeface="Courier" charset="0"/>
                <a:ea typeface="Courier" charset="0"/>
                <a:cs typeface="Courier" charset="0"/>
              </a:rPr>
              <a:t>“</a:t>
            </a:r>
            <a:r>
              <a:rPr lang="en-US" sz="1800" dirty="0" err="1">
                <a:latin typeface="Courier" charset="0"/>
                <a:ea typeface="Courier" charset="0"/>
                <a:cs typeface="Courier" charset="0"/>
              </a:rPr>
              <a:t>httpd</a:t>
            </a:r>
            <a:r>
              <a:rPr lang="en-US" sz="1800" dirty="0">
                <a:latin typeface="Courier" charset="0"/>
                <a:ea typeface="Courier" charset="0"/>
                <a:cs typeface="Courier" charset="0"/>
              </a:rPr>
              <a:t>”</a:t>
            </a:r>
            <a:r>
              <a:rPr lang="en-US" sz="1800" b="1" dirty="0">
                <a:latin typeface="Courier" charset="0"/>
                <a:ea typeface="Courier" charset="0"/>
                <a:cs typeface="Courier" charset="0"/>
              </a:rPr>
              <a:t>)).</a:t>
            </a:r>
            <a:r>
              <a:rPr lang="en-US" sz="1800" dirty="0">
                <a:latin typeface="Courier" charset="0"/>
                <a:ea typeface="Courier" charset="0"/>
                <a:cs typeface="Courier" charset="0"/>
              </a:rPr>
              <a:t>count</a:t>
            </a:r>
            <a:r>
              <a:rPr lang="en-US" sz="1800" b="1" dirty="0">
                <a:latin typeface="Courier" charset="0"/>
                <a:ea typeface="Courier" charset="0"/>
                <a:cs typeface="Courier" charset="0"/>
              </a:rPr>
              <a:t>()</a:t>
            </a:r>
            <a:br>
              <a:rPr lang="en-US" sz="1800" dirty="0">
                <a:latin typeface="Courier" charset="0"/>
                <a:ea typeface="Courier" charset="0"/>
                <a:cs typeface="Courier" charset="0"/>
              </a:rPr>
            </a:br>
            <a:endParaRPr lang="en-US" sz="1800" dirty="0">
              <a:latin typeface="Courier" charset="0"/>
              <a:ea typeface="Courier" charset="0"/>
              <a:cs typeface="Courier" charset="0"/>
            </a:endParaRPr>
          </a:p>
          <a:p>
            <a:pPr marL="0" indent="0">
              <a:buNone/>
            </a:pPr>
            <a:br>
              <a:rPr lang="en-US" sz="1800" dirty="0"/>
            </a:br>
            <a:endParaRPr lang="en-US" sz="1800" dirty="0"/>
          </a:p>
          <a:p>
            <a:pPr marL="0" indent="0">
              <a:buNone/>
            </a:pPr>
            <a:br>
              <a:rPr lang="en-US" sz="1800" dirty="0"/>
            </a:br>
            <a:endParaRPr lang="en-US" sz="1800" dirty="0"/>
          </a:p>
          <a:p>
            <a:pPr marL="0" indent="0">
              <a:buNone/>
            </a:pPr>
            <a:endParaRPr lang="en-US" sz="1800" dirty="0"/>
          </a:p>
        </p:txBody>
      </p:sp>
    </p:spTree>
    <p:extLst>
      <p:ext uri="{BB962C8B-B14F-4D97-AF65-F5344CB8AC3E}">
        <p14:creationId xmlns:p14="http://schemas.microsoft.com/office/powerpoint/2010/main" val="246648807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Log Mining Execution</a:t>
            </a:r>
          </a:p>
        </p:txBody>
      </p:sp>
      <p:sp>
        <p:nvSpPr>
          <p:cNvPr id="4" name="Rectangle 3"/>
          <p:cNvSpPr/>
          <p:nvPr/>
        </p:nvSpPr>
        <p:spPr>
          <a:xfrm>
            <a:off x="3733800" y="3528127"/>
            <a:ext cx="914400" cy="38100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Driver</a:t>
            </a:r>
          </a:p>
        </p:txBody>
      </p:sp>
      <p:sp>
        <p:nvSpPr>
          <p:cNvPr id="5" name="Rectangle 4"/>
          <p:cNvSpPr/>
          <p:nvPr/>
        </p:nvSpPr>
        <p:spPr>
          <a:xfrm>
            <a:off x="5638800" y="1621972"/>
            <a:ext cx="1295400" cy="129540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Worker</a:t>
            </a:r>
          </a:p>
        </p:txBody>
      </p:sp>
      <p:sp>
        <p:nvSpPr>
          <p:cNvPr id="8" name="Rectangle 7"/>
          <p:cNvSpPr/>
          <p:nvPr/>
        </p:nvSpPr>
        <p:spPr>
          <a:xfrm>
            <a:off x="5791200" y="2536372"/>
            <a:ext cx="990600" cy="3048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t>block1</a:t>
            </a:r>
          </a:p>
        </p:txBody>
      </p:sp>
      <p:sp>
        <p:nvSpPr>
          <p:cNvPr id="9" name="Rectangle 8"/>
          <p:cNvSpPr/>
          <p:nvPr/>
        </p:nvSpPr>
        <p:spPr>
          <a:xfrm>
            <a:off x="7467600" y="2804227"/>
            <a:ext cx="1295400" cy="129540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Worker</a:t>
            </a:r>
          </a:p>
        </p:txBody>
      </p:sp>
      <p:sp>
        <p:nvSpPr>
          <p:cNvPr id="10" name="Rectangle 9"/>
          <p:cNvSpPr/>
          <p:nvPr/>
        </p:nvSpPr>
        <p:spPr>
          <a:xfrm>
            <a:off x="7620000" y="3718627"/>
            <a:ext cx="990600" cy="3048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block2</a:t>
            </a:r>
          </a:p>
        </p:txBody>
      </p:sp>
      <p:sp>
        <p:nvSpPr>
          <p:cNvPr id="11" name="Rectangle 10"/>
          <p:cNvSpPr/>
          <p:nvPr/>
        </p:nvSpPr>
        <p:spPr>
          <a:xfrm>
            <a:off x="5629564" y="4517572"/>
            <a:ext cx="1295400" cy="129540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Worker</a:t>
            </a:r>
          </a:p>
        </p:txBody>
      </p:sp>
      <p:sp>
        <p:nvSpPr>
          <p:cNvPr id="12" name="Rectangle 11"/>
          <p:cNvSpPr/>
          <p:nvPr/>
        </p:nvSpPr>
        <p:spPr>
          <a:xfrm>
            <a:off x="5781964" y="5431972"/>
            <a:ext cx="990600" cy="3048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block3</a:t>
            </a:r>
          </a:p>
        </p:txBody>
      </p:sp>
    </p:spTree>
    <p:extLst>
      <p:ext uri="{BB962C8B-B14F-4D97-AF65-F5344CB8AC3E}">
        <p14:creationId xmlns:p14="http://schemas.microsoft.com/office/powerpoint/2010/main" val="105075379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Log Mining Execution</a:t>
            </a:r>
          </a:p>
        </p:txBody>
      </p:sp>
      <p:sp>
        <p:nvSpPr>
          <p:cNvPr id="4" name="Rectangle 3"/>
          <p:cNvSpPr/>
          <p:nvPr/>
        </p:nvSpPr>
        <p:spPr>
          <a:xfrm>
            <a:off x="3733800" y="3593443"/>
            <a:ext cx="914400" cy="38100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1"/>
                </a:solidFill>
              </a:rPr>
              <a:t>Driver</a:t>
            </a:r>
          </a:p>
        </p:txBody>
      </p:sp>
      <p:sp>
        <p:nvSpPr>
          <p:cNvPr id="5" name="Rectangle 4"/>
          <p:cNvSpPr/>
          <p:nvPr/>
        </p:nvSpPr>
        <p:spPr>
          <a:xfrm>
            <a:off x="5638800" y="1687288"/>
            <a:ext cx="1295400" cy="129540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Worker</a:t>
            </a:r>
          </a:p>
        </p:txBody>
      </p:sp>
      <p:sp>
        <p:nvSpPr>
          <p:cNvPr id="8" name="Rectangle 7"/>
          <p:cNvSpPr/>
          <p:nvPr/>
        </p:nvSpPr>
        <p:spPr>
          <a:xfrm>
            <a:off x="5791200" y="2601688"/>
            <a:ext cx="990600" cy="3048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t>block1</a:t>
            </a:r>
          </a:p>
        </p:txBody>
      </p:sp>
      <p:sp>
        <p:nvSpPr>
          <p:cNvPr id="9" name="Rectangle 8"/>
          <p:cNvSpPr/>
          <p:nvPr/>
        </p:nvSpPr>
        <p:spPr>
          <a:xfrm>
            <a:off x="7467600" y="2869543"/>
            <a:ext cx="1295400" cy="129540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Worker</a:t>
            </a:r>
          </a:p>
        </p:txBody>
      </p:sp>
      <p:sp>
        <p:nvSpPr>
          <p:cNvPr id="10" name="Rectangle 9"/>
          <p:cNvSpPr/>
          <p:nvPr/>
        </p:nvSpPr>
        <p:spPr>
          <a:xfrm>
            <a:off x="7620000" y="3783943"/>
            <a:ext cx="990600" cy="3048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block2</a:t>
            </a:r>
          </a:p>
        </p:txBody>
      </p:sp>
      <p:sp>
        <p:nvSpPr>
          <p:cNvPr id="11" name="Rectangle 10"/>
          <p:cNvSpPr/>
          <p:nvPr/>
        </p:nvSpPr>
        <p:spPr>
          <a:xfrm>
            <a:off x="5629564" y="4582888"/>
            <a:ext cx="1295400" cy="129540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Worker</a:t>
            </a:r>
          </a:p>
        </p:txBody>
      </p:sp>
      <p:sp>
        <p:nvSpPr>
          <p:cNvPr id="12" name="Rectangle 11"/>
          <p:cNvSpPr/>
          <p:nvPr/>
        </p:nvSpPr>
        <p:spPr>
          <a:xfrm>
            <a:off x="5781964" y="5497288"/>
            <a:ext cx="990600" cy="3048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block3</a:t>
            </a:r>
          </a:p>
        </p:txBody>
      </p:sp>
      <p:sp>
        <p:nvSpPr>
          <p:cNvPr id="13" name="Rectangle 12"/>
          <p:cNvSpPr/>
          <p:nvPr/>
        </p:nvSpPr>
        <p:spPr>
          <a:xfrm>
            <a:off x="5793510" y="1809526"/>
            <a:ext cx="990600" cy="304800"/>
          </a:xfrm>
          <a:prstGeom prst="rect">
            <a:avLst/>
          </a:prstGeom>
          <a:gradFill>
            <a:gsLst>
              <a:gs pos="0">
                <a:schemeClr val="accent3">
                  <a:lumMod val="60000"/>
                  <a:lumOff val="40000"/>
                </a:schemeClr>
              </a:gs>
              <a:gs pos="100000">
                <a:schemeClr val="accent1">
                  <a:tint val="50000"/>
                  <a:shade val="100000"/>
                  <a:satMod val="35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ko-KR" altLang="en-US" dirty="0"/>
              <a:t> </a:t>
            </a:r>
            <a:r>
              <a:rPr lang="en-US" altLang="ko-KR" dirty="0"/>
              <a:t>cache1</a:t>
            </a:r>
            <a:endParaRPr lang="en-US" dirty="0"/>
          </a:p>
        </p:txBody>
      </p:sp>
      <p:sp>
        <p:nvSpPr>
          <p:cNvPr id="14" name="Rectangle 13"/>
          <p:cNvSpPr/>
          <p:nvPr/>
        </p:nvSpPr>
        <p:spPr>
          <a:xfrm>
            <a:off x="7620000" y="2961906"/>
            <a:ext cx="990600" cy="304800"/>
          </a:xfrm>
          <a:prstGeom prst="rect">
            <a:avLst/>
          </a:prstGeom>
          <a:gradFill>
            <a:gsLst>
              <a:gs pos="0">
                <a:schemeClr val="accent3">
                  <a:lumMod val="60000"/>
                  <a:lumOff val="40000"/>
                </a:schemeClr>
              </a:gs>
              <a:gs pos="100000">
                <a:schemeClr val="accent1">
                  <a:tint val="50000"/>
                  <a:shade val="100000"/>
                  <a:satMod val="35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cache2</a:t>
            </a:r>
          </a:p>
        </p:txBody>
      </p:sp>
      <p:sp>
        <p:nvSpPr>
          <p:cNvPr id="15" name="Rectangle 14"/>
          <p:cNvSpPr/>
          <p:nvPr/>
        </p:nvSpPr>
        <p:spPr>
          <a:xfrm>
            <a:off x="5791200" y="4735288"/>
            <a:ext cx="990600" cy="304800"/>
          </a:xfrm>
          <a:prstGeom prst="rect">
            <a:avLst/>
          </a:prstGeom>
          <a:gradFill>
            <a:gsLst>
              <a:gs pos="0">
                <a:schemeClr val="accent3">
                  <a:lumMod val="60000"/>
                  <a:lumOff val="40000"/>
                </a:schemeClr>
              </a:gs>
              <a:gs pos="100000">
                <a:schemeClr val="accent1">
                  <a:tint val="50000"/>
                  <a:shade val="100000"/>
                  <a:satMod val="35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cache3</a:t>
            </a:r>
          </a:p>
        </p:txBody>
      </p:sp>
      <p:sp>
        <p:nvSpPr>
          <p:cNvPr id="22" name="TextBox 21"/>
          <p:cNvSpPr txBox="1"/>
          <p:nvPr/>
        </p:nvSpPr>
        <p:spPr>
          <a:xfrm>
            <a:off x="7058892" y="1769511"/>
            <a:ext cx="1723549" cy="707886"/>
          </a:xfrm>
          <a:prstGeom prst="rect">
            <a:avLst/>
          </a:prstGeom>
          <a:noFill/>
        </p:spPr>
        <p:txBody>
          <a:bodyPr wrap="none" rtlCol="0">
            <a:spAutoFit/>
          </a:bodyPr>
          <a:lstStyle/>
          <a:p>
            <a:r>
              <a:rPr lang="en-US" sz="2000" dirty="0">
                <a:latin typeface="Courier" charset="0"/>
                <a:ea typeface="Courier" charset="0"/>
                <a:cs typeface="Courier" charset="0"/>
              </a:rPr>
              <a:t>process, </a:t>
            </a:r>
          </a:p>
          <a:p>
            <a:r>
              <a:rPr lang="en-US" sz="2000" dirty="0">
                <a:latin typeface="Courier" charset="0"/>
                <a:ea typeface="Courier" charset="0"/>
                <a:cs typeface="Courier" charset="0"/>
              </a:rPr>
              <a:t>cache data</a:t>
            </a:r>
          </a:p>
        </p:txBody>
      </p:sp>
    </p:spTree>
    <p:extLst>
      <p:ext uri="{BB962C8B-B14F-4D97-AF65-F5344CB8AC3E}">
        <p14:creationId xmlns:p14="http://schemas.microsoft.com/office/powerpoint/2010/main" val="326587750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Log Mining Execution</a:t>
            </a:r>
          </a:p>
        </p:txBody>
      </p:sp>
      <p:sp>
        <p:nvSpPr>
          <p:cNvPr id="4" name="Rectangle 3"/>
          <p:cNvSpPr/>
          <p:nvPr/>
        </p:nvSpPr>
        <p:spPr>
          <a:xfrm>
            <a:off x="3733800" y="3593442"/>
            <a:ext cx="914400" cy="38100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1"/>
                </a:solidFill>
              </a:rPr>
              <a:t>Driver</a:t>
            </a:r>
          </a:p>
        </p:txBody>
      </p:sp>
      <p:sp>
        <p:nvSpPr>
          <p:cNvPr id="5" name="Rectangle 4"/>
          <p:cNvSpPr/>
          <p:nvPr/>
        </p:nvSpPr>
        <p:spPr>
          <a:xfrm>
            <a:off x="5638800" y="1687287"/>
            <a:ext cx="1295400" cy="129540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Worker</a:t>
            </a:r>
          </a:p>
        </p:txBody>
      </p:sp>
      <p:sp>
        <p:nvSpPr>
          <p:cNvPr id="8" name="Rectangle 7"/>
          <p:cNvSpPr/>
          <p:nvPr/>
        </p:nvSpPr>
        <p:spPr>
          <a:xfrm>
            <a:off x="5791200" y="2601687"/>
            <a:ext cx="990600" cy="3048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t>block1</a:t>
            </a:r>
          </a:p>
        </p:txBody>
      </p:sp>
      <p:sp>
        <p:nvSpPr>
          <p:cNvPr id="9" name="Rectangle 8"/>
          <p:cNvSpPr/>
          <p:nvPr/>
        </p:nvSpPr>
        <p:spPr>
          <a:xfrm>
            <a:off x="7467600" y="3135087"/>
            <a:ext cx="1295400" cy="129540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Worker</a:t>
            </a:r>
          </a:p>
        </p:txBody>
      </p:sp>
      <p:sp>
        <p:nvSpPr>
          <p:cNvPr id="10" name="Rectangle 9"/>
          <p:cNvSpPr/>
          <p:nvPr/>
        </p:nvSpPr>
        <p:spPr>
          <a:xfrm>
            <a:off x="7620000" y="4049487"/>
            <a:ext cx="990600" cy="3048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block2</a:t>
            </a:r>
          </a:p>
        </p:txBody>
      </p:sp>
      <p:sp>
        <p:nvSpPr>
          <p:cNvPr id="11" name="Rectangle 10"/>
          <p:cNvSpPr/>
          <p:nvPr/>
        </p:nvSpPr>
        <p:spPr>
          <a:xfrm>
            <a:off x="5629564" y="4582887"/>
            <a:ext cx="1295400" cy="129540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Worker</a:t>
            </a:r>
          </a:p>
        </p:txBody>
      </p:sp>
      <p:sp>
        <p:nvSpPr>
          <p:cNvPr id="12" name="Rectangle 11"/>
          <p:cNvSpPr/>
          <p:nvPr/>
        </p:nvSpPr>
        <p:spPr>
          <a:xfrm>
            <a:off x="5781964" y="5497287"/>
            <a:ext cx="990600" cy="3048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block3</a:t>
            </a:r>
          </a:p>
        </p:txBody>
      </p:sp>
      <p:sp>
        <p:nvSpPr>
          <p:cNvPr id="13" name="Rectangle 12"/>
          <p:cNvSpPr/>
          <p:nvPr/>
        </p:nvSpPr>
        <p:spPr>
          <a:xfrm>
            <a:off x="5793510" y="1809525"/>
            <a:ext cx="990600" cy="304800"/>
          </a:xfrm>
          <a:prstGeom prst="rect">
            <a:avLst/>
          </a:prstGeom>
          <a:gradFill>
            <a:gsLst>
              <a:gs pos="0">
                <a:schemeClr val="accent3">
                  <a:lumMod val="60000"/>
                  <a:lumOff val="40000"/>
                </a:schemeClr>
              </a:gs>
              <a:gs pos="100000">
                <a:schemeClr val="accent1">
                  <a:tint val="50000"/>
                  <a:shade val="100000"/>
                  <a:satMod val="35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ko-KR" altLang="en-US" dirty="0"/>
              <a:t> </a:t>
            </a:r>
            <a:r>
              <a:rPr lang="en-US" altLang="ko-KR" dirty="0"/>
              <a:t>cache1</a:t>
            </a:r>
            <a:endParaRPr lang="en-US" dirty="0"/>
          </a:p>
        </p:txBody>
      </p:sp>
      <p:sp>
        <p:nvSpPr>
          <p:cNvPr id="14" name="Rectangle 13"/>
          <p:cNvSpPr/>
          <p:nvPr/>
        </p:nvSpPr>
        <p:spPr>
          <a:xfrm>
            <a:off x="7620000" y="3227450"/>
            <a:ext cx="990600" cy="304800"/>
          </a:xfrm>
          <a:prstGeom prst="rect">
            <a:avLst/>
          </a:prstGeom>
          <a:gradFill>
            <a:gsLst>
              <a:gs pos="0">
                <a:schemeClr val="accent3">
                  <a:lumMod val="60000"/>
                  <a:lumOff val="40000"/>
                </a:schemeClr>
              </a:gs>
              <a:gs pos="100000">
                <a:schemeClr val="accent1">
                  <a:tint val="50000"/>
                  <a:shade val="100000"/>
                  <a:satMod val="35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cache2</a:t>
            </a:r>
          </a:p>
        </p:txBody>
      </p:sp>
      <p:sp>
        <p:nvSpPr>
          <p:cNvPr id="15" name="Rectangle 14"/>
          <p:cNvSpPr/>
          <p:nvPr/>
        </p:nvSpPr>
        <p:spPr>
          <a:xfrm>
            <a:off x="5791200" y="4735287"/>
            <a:ext cx="990600" cy="304800"/>
          </a:xfrm>
          <a:prstGeom prst="rect">
            <a:avLst/>
          </a:prstGeom>
          <a:gradFill>
            <a:gsLst>
              <a:gs pos="0">
                <a:schemeClr val="accent3">
                  <a:lumMod val="60000"/>
                  <a:lumOff val="40000"/>
                </a:schemeClr>
              </a:gs>
              <a:gs pos="100000">
                <a:schemeClr val="accent1">
                  <a:tint val="50000"/>
                  <a:shade val="100000"/>
                  <a:satMod val="35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cache3</a:t>
            </a:r>
          </a:p>
        </p:txBody>
      </p:sp>
      <p:cxnSp>
        <p:nvCxnSpPr>
          <p:cNvPr id="7" name="Straight Arrow Connector 6"/>
          <p:cNvCxnSpPr>
            <a:stCxn id="5" idx="1"/>
            <a:endCxn id="4" idx="0"/>
          </p:cNvCxnSpPr>
          <p:nvPr/>
        </p:nvCxnSpPr>
        <p:spPr>
          <a:xfrm flipH="1">
            <a:off x="4191000" y="2334988"/>
            <a:ext cx="1447800" cy="125845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a:stCxn id="9" idx="1"/>
            <a:endCxn id="4" idx="3"/>
          </p:cNvCxnSpPr>
          <p:nvPr/>
        </p:nvCxnSpPr>
        <p:spPr>
          <a:xfrm flipH="1">
            <a:off x="4648200" y="3782788"/>
            <a:ext cx="2819400" cy="115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a:stCxn id="11" idx="1"/>
            <a:endCxn id="4" idx="2"/>
          </p:cNvCxnSpPr>
          <p:nvPr/>
        </p:nvCxnSpPr>
        <p:spPr>
          <a:xfrm flipH="1" flipV="1">
            <a:off x="4191000" y="3974443"/>
            <a:ext cx="1438564" cy="125614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5935152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Log Mining Example</a:t>
            </a:r>
          </a:p>
        </p:txBody>
      </p:sp>
      <p:sp>
        <p:nvSpPr>
          <p:cNvPr id="3" name="Content Placeholder 2"/>
          <p:cNvSpPr>
            <a:spLocks noGrp="1"/>
          </p:cNvSpPr>
          <p:nvPr>
            <p:ph idx="1"/>
          </p:nvPr>
        </p:nvSpPr>
        <p:spPr>
          <a:xfrm>
            <a:off x="838200" y="1428060"/>
            <a:ext cx="10515600" cy="4351338"/>
          </a:xfrm>
        </p:spPr>
        <p:txBody>
          <a:bodyPr>
            <a:noAutofit/>
          </a:bodyPr>
          <a:lstStyle/>
          <a:p>
            <a:pPr marL="0" indent="0">
              <a:buNone/>
            </a:pPr>
            <a:r>
              <a:rPr lang="en-US" sz="1800" dirty="0">
                <a:latin typeface="Courier" charset="0"/>
                <a:ea typeface="Courier" charset="0"/>
                <a:cs typeface="Courier" charset="0"/>
              </a:rPr>
              <a:t>// load log messages into memory and then </a:t>
            </a:r>
            <a:br>
              <a:rPr lang="en-US" sz="1800" dirty="0">
                <a:latin typeface="Courier" charset="0"/>
                <a:ea typeface="Courier" charset="0"/>
                <a:cs typeface="Courier" charset="0"/>
              </a:rPr>
            </a:br>
            <a:r>
              <a:rPr lang="en-US" sz="1800" dirty="0">
                <a:latin typeface="Courier" charset="0"/>
                <a:ea typeface="Courier" charset="0"/>
                <a:cs typeface="Courier" charset="0"/>
              </a:rPr>
              <a:t>// interactively search various patterns </a:t>
            </a:r>
          </a:p>
          <a:p>
            <a:pPr marL="0" indent="0">
              <a:buNone/>
            </a:pPr>
            <a:endParaRPr lang="en-US" sz="1800" dirty="0">
              <a:latin typeface="Courier" charset="0"/>
              <a:ea typeface="Courier" charset="0"/>
              <a:cs typeface="Courier" charset="0"/>
            </a:endParaRPr>
          </a:p>
          <a:p>
            <a:pPr marL="0" indent="0">
              <a:buNone/>
            </a:pPr>
            <a:r>
              <a:rPr lang="en-US" sz="1800" dirty="0">
                <a:latin typeface="Courier" charset="0"/>
                <a:ea typeface="Courier" charset="0"/>
                <a:cs typeface="Courier" charset="0"/>
              </a:rPr>
              <a:t>// </a:t>
            </a:r>
            <a:r>
              <a:rPr lang="en-US" sz="1800" i="1" dirty="0">
                <a:latin typeface="Courier" charset="0"/>
                <a:ea typeface="Courier" charset="0"/>
                <a:cs typeface="Courier" charset="0"/>
              </a:rPr>
              <a:t>base RDD</a:t>
            </a:r>
            <a:br>
              <a:rPr lang="en-US" sz="1800" dirty="0">
                <a:latin typeface="Courier" charset="0"/>
                <a:ea typeface="Courier" charset="0"/>
                <a:cs typeface="Courier" charset="0"/>
              </a:rPr>
            </a:br>
            <a:r>
              <a:rPr lang="en-US" sz="1800" b="1" dirty="0" err="1">
                <a:latin typeface="Courier" charset="0"/>
                <a:ea typeface="Courier" charset="0"/>
                <a:cs typeface="Courier" charset="0"/>
              </a:rPr>
              <a:t>val</a:t>
            </a:r>
            <a:r>
              <a:rPr lang="en-US" sz="1800" b="1" dirty="0">
                <a:latin typeface="Courier" charset="0"/>
                <a:ea typeface="Courier" charset="0"/>
                <a:cs typeface="Courier" charset="0"/>
              </a:rPr>
              <a:t> </a:t>
            </a:r>
            <a:r>
              <a:rPr lang="en-US" sz="1800" dirty="0">
                <a:latin typeface="Courier" charset="0"/>
                <a:ea typeface="Courier" charset="0"/>
                <a:cs typeface="Courier" charset="0"/>
              </a:rPr>
              <a:t>lines </a:t>
            </a:r>
            <a:r>
              <a:rPr lang="en-US" sz="1800" b="1" dirty="0">
                <a:latin typeface="Courier" charset="0"/>
                <a:ea typeface="Courier" charset="0"/>
                <a:cs typeface="Courier" charset="0"/>
              </a:rPr>
              <a:t>= </a:t>
            </a:r>
            <a:r>
              <a:rPr lang="en-US" sz="1800" dirty="0" err="1">
                <a:latin typeface="Courier" charset="0"/>
                <a:ea typeface="Courier" charset="0"/>
                <a:cs typeface="Courier" charset="0"/>
              </a:rPr>
              <a:t>sc</a:t>
            </a:r>
            <a:r>
              <a:rPr lang="en-US" sz="1800" b="1" dirty="0" err="1">
                <a:latin typeface="Courier" charset="0"/>
                <a:ea typeface="Courier" charset="0"/>
                <a:cs typeface="Courier" charset="0"/>
              </a:rPr>
              <a:t>.</a:t>
            </a:r>
            <a:r>
              <a:rPr lang="en-US" sz="1800" dirty="0" err="1">
                <a:latin typeface="Courier" charset="0"/>
                <a:ea typeface="Courier" charset="0"/>
                <a:cs typeface="Courier" charset="0"/>
              </a:rPr>
              <a:t>textFile</a:t>
            </a:r>
            <a:r>
              <a:rPr lang="en-US" sz="1800" b="1" dirty="0">
                <a:latin typeface="Courier" charset="0"/>
                <a:ea typeface="Courier" charset="0"/>
                <a:cs typeface="Courier" charset="0"/>
              </a:rPr>
              <a:t>(</a:t>
            </a:r>
            <a:r>
              <a:rPr lang="en-US" sz="1800" dirty="0">
                <a:latin typeface="Courier" charset="0"/>
                <a:ea typeface="Courier" charset="0"/>
                <a:cs typeface="Courier" charset="0"/>
              </a:rPr>
              <a:t>“</a:t>
            </a:r>
            <a:r>
              <a:rPr lang="en-US" sz="1800" dirty="0" err="1">
                <a:latin typeface="Courier" charset="0"/>
                <a:ea typeface="Courier" charset="0"/>
                <a:cs typeface="Courier" charset="0"/>
              </a:rPr>
              <a:t>hdfs</a:t>
            </a:r>
            <a:r>
              <a:rPr lang="en-US" sz="1800" dirty="0">
                <a:latin typeface="Courier" charset="0"/>
                <a:ea typeface="Courier" charset="0"/>
                <a:cs typeface="Courier" charset="0"/>
              </a:rPr>
              <a:t>://data/logs”</a:t>
            </a:r>
            <a:r>
              <a:rPr lang="en-US" sz="1800" b="1" dirty="0">
                <a:latin typeface="Courier" charset="0"/>
                <a:ea typeface="Courier" charset="0"/>
                <a:cs typeface="Courier" charset="0"/>
              </a:rPr>
              <a:t>)</a:t>
            </a:r>
          </a:p>
          <a:p>
            <a:pPr marL="0" indent="0">
              <a:buNone/>
            </a:pPr>
            <a:endParaRPr lang="en-US" sz="1800" b="1" dirty="0">
              <a:latin typeface="Courier" charset="0"/>
              <a:ea typeface="Courier" charset="0"/>
              <a:cs typeface="Courier" charset="0"/>
            </a:endParaRPr>
          </a:p>
          <a:p>
            <a:pPr marL="0" indent="0">
              <a:buNone/>
            </a:pPr>
            <a:r>
              <a:rPr lang="en-US" sz="1800" i="1" dirty="0">
                <a:latin typeface="Courier" charset="0"/>
                <a:ea typeface="Courier" charset="0"/>
                <a:cs typeface="Courier" charset="0"/>
              </a:rPr>
              <a:t>// transformed RDDs</a:t>
            </a:r>
            <a:br>
              <a:rPr lang="en-US" sz="1800" b="1" dirty="0">
                <a:latin typeface="Courier" charset="0"/>
                <a:ea typeface="Courier" charset="0"/>
                <a:cs typeface="Courier" charset="0"/>
              </a:rPr>
            </a:br>
            <a:r>
              <a:rPr lang="en-US" sz="1800" b="1" dirty="0" err="1">
                <a:latin typeface="Courier" charset="0"/>
                <a:ea typeface="Courier" charset="0"/>
                <a:cs typeface="Courier" charset="0"/>
              </a:rPr>
              <a:t>val</a:t>
            </a:r>
            <a:r>
              <a:rPr lang="en-US" sz="1800" b="1" dirty="0">
                <a:latin typeface="Courier" charset="0"/>
                <a:ea typeface="Courier" charset="0"/>
                <a:cs typeface="Courier" charset="0"/>
              </a:rPr>
              <a:t> </a:t>
            </a:r>
            <a:r>
              <a:rPr lang="en-US" sz="1800" dirty="0">
                <a:latin typeface="Courier" charset="0"/>
                <a:ea typeface="Courier" charset="0"/>
                <a:cs typeface="Courier" charset="0"/>
              </a:rPr>
              <a:t>errors </a:t>
            </a:r>
            <a:r>
              <a:rPr lang="en-US" sz="1800" b="1" dirty="0">
                <a:latin typeface="Courier" charset="0"/>
                <a:ea typeface="Courier" charset="0"/>
                <a:cs typeface="Courier" charset="0"/>
              </a:rPr>
              <a:t>= </a:t>
            </a:r>
            <a:r>
              <a:rPr lang="en-US" sz="1800" dirty="0" err="1">
                <a:latin typeface="Courier" charset="0"/>
                <a:ea typeface="Courier" charset="0"/>
                <a:cs typeface="Courier" charset="0"/>
              </a:rPr>
              <a:t>lines</a:t>
            </a:r>
            <a:r>
              <a:rPr lang="en-US" sz="1800" b="1" dirty="0" err="1">
                <a:latin typeface="Courier" charset="0"/>
                <a:ea typeface="Courier" charset="0"/>
                <a:cs typeface="Courier" charset="0"/>
              </a:rPr>
              <a:t>.</a:t>
            </a:r>
            <a:r>
              <a:rPr lang="en-US" sz="1800" dirty="0" err="1">
                <a:latin typeface="Courier" charset="0"/>
                <a:ea typeface="Courier" charset="0"/>
                <a:cs typeface="Courier" charset="0"/>
              </a:rPr>
              <a:t>filter</a:t>
            </a:r>
            <a:r>
              <a:rPr lang="en-US" sz="1800" b="1" dirty="0">
                <a:latin typeface="Courier" charset="0"/>
                <a:ea typeface="Courier" charset="0"/>
                <a:cs typeface="Courier" charset="0"/>
              </a:rPr>
              <a:t>(_.</a:t>
            </a:r>
            <a:r>
              <a:rPr lang="en-US" sz="1800" dirty="0" err="1">
                <a:latin typeface="Courier" charset="0"/>
                <a:ea typeface="Courier" charset="0"/>
                <a:cs typeface="Courier" charset="0"/>
              </a:rPr>
              <a:t>startsWith</a:t>
            </a:r>
            <a:r>
              <a:rPr lang="en-US" sz="1800" b="1" dirty="0">
                <a:latin typeface="Courier" charset="0"/>
                <a:ea typeface="Courier" charset="0"/>
                <a:cs typeface="Courier" charset="0"/>
              </a:rPr>
              <a:t>(</a:t>
            </a:r>
            <a:r>
              <a:rPr lang="en-US" sz="1800" dirty="0">
                <a:latin typeface="Courier" charset="0"/>
                <a:ea typeface="Courier" charset="0"/>
                <a:cs typeface="Courier" charset="0"/>
              </a:rPr>
              <a:t>"ERROR"</a:t>
            </a:r>
            <a:r>
              <a:rPr lang="en-US" sz="1800" b="1" dirty="0">
                <a:latin typeface="Courier" charset="0"/>
                <a:ea typeface="Courier" charset="0"/>
                <a:cs typeface="Courier" charset="0"/>
              </a:rPr>
              <a:t>))</a:t>
            </a:r>
            <a:br>
              <a:rPr lang="en-US" sz="1800" dirty="0">
                <a:latin typeface="Courier" charset="0"/>
                <a:ea typeface="Courier" charset="0"/>
                <a:cs typeface="Courier" charset="0"/>
              </a:rPr>
            </a:br>
            <a:r>
              <a:rPr lang="en-US" sz="1800" b="1" dirty="0" err="1">
                <a:latin typeface="Courier" charset="0"/>
                <a:ea typeface="Courier" charset="0"/>
                <a:cs typeface="Courier" charset="0"/>
              </a:rPr>
              <a:t>val</a:t>
            </a:r>
            <a:r>
              <a:rPr lang="en-US" sz="1800" b="1" dirty="0">
                <a:latin typeface="Courier" charset="0"/>
                <a:ea typeface="Courier" charset="0"/>
                <a:cs typeface="Courier" charset="0"/>
              </a:rPr>
              <a:t> </a:t>
            </a:r>
            <a:r>
              <a:rPr lang="en-US" sz="1800" dirty="0">
                <a:latin typeface="Courier" charset="0"/>
                <a:ea typeface="Courier" charset="0"/>
                <a:cs typeface="Courier" charset="0"/>
              </a:rPr>
              <a:t>messages </a:t>
            </a:r>
            <a:r>
              <a:rPr lang="en-US" sz="1800" b="1" dirty="0">
                <a:latin typeface="Courier" charset="0"/>
                <a:ea typeface="Courier" charset="0"/>
                <a:cs typeface="Courier" charset="0"/>
              </a:rPr>
              <a:t>= </a:t>
            </a:r>
            <a:r>
              <a:rPr lang="en-US" sz="1800" dirty="0" err="1">
                <a:latin typeface="Courier" charset="0"/>
                <a:ea typeface="Courier" charset="0"/>
                <a:cs typeface="Courier" charset="0"/>
              </a:rPr>
              <a:t>errors</a:t>
            </a:r>
            <a:r>
              <a:rPr lang="en-US" sz="1800" b="1" dirty="0" err="1">
                <a:latin typeface="Courier" charset="0"/>
                <a:ea typeface="Courier" charset="0"/>
                <a:cs typeface="Courier" charset="0"/>
              </a:rPr>
              <a:t>.</a:t>
            </a:r>
            <a:r>
              <a:rPr lang="en-US" sz="1800" dirty="0" err="1">
                <a:latin typeface="Courier" charset="0"/>
                <a:ea typeface="Courier" charset="0"/>
                <a:cs typeface="Courier" charset="0"/>
              </a:rPr>
              <a:t>map</a:t>
            </a:r>
            <a:r>
              <a:rPr lang="en-US" sz="1800" b="1" dirty="0">
                <a:latin typeface="Courier" charset="0"/>
                <a:ea typeface="Courier" charset="0"/>
                <a:cs typeface="Courier" charset="0"/>
              </a:rPr>
              <a:t>(_.</a:t>
            </a:r>
            <a:r>
              <a:rPr lang="en-US" sz="1800" dirty="0">
                <a:latin typeface="Courier" charset="0"/>
                <a:ea typeface="Courier" charset="0"/>
                <a:cs typeface="Courier" charset="0"/>
              </a:rPr>
              <a:t>split</a:t>
            </a:r>
            <a:r>
              <a:rPr lang="en-US" sz="1800" b="1" dirty="0">
                <a:latin typeface="Courier" charset="0"/>
                <a:ea typeface="Courier" charset="0"/>
                <a:cs typeface="Courier" charset="0"/>
              </a:rPr>
              <a:t>(</a:t>
            </a:r>
            <a:r>
              <a:rPr lang="en-US" sz="1800" dirty="0">
                <a:latin typeface="Courier" charset="0"/>
                <a:ea typeface="Courier" charset="0"/>
                <a:cs typeface="Courier" charset="0"/>
              </a:rPr>
              <a:t>"\t"</a:t>
            </a:r>
            <a:r>
              <a:rPr lang="en-US" sz="1800" b="1" dirty="0">
                <a:latin typeface="Courier" charset="0"/>
                <a:ea typeface="Courier" charset="0"/>
                <a:cs typeface="Courier" charset="0"/>
              </a:rPr>
              <a:t>)).</a:t>
            </a:r>
            <a:r>
              <a:rPr lang="en-US" sz="1800" dirty="0">
                <a:latin typeface="Courier" charset="0"/>
                <a:ea typeface="Courier" charset="0"/>
                <a:cs typeface="Courier" charset="0"/>
              </a:rPr>
              <a:t>map</a:t>
            </a:r>
            <a:r>
              <a:rPr lang="en-US" sz="1800" b="1" dirty="0">
                <a:latin typeface="Courier" charset="0"/>
                <a:ea typeface="Courier" charset="0"/>
                <a:cs typeface="Courier" charset="0"/>
              </a:rPr>
              <a:t>(</a:t>
            </a:r>
            <a:r>
              <a:rPr lang="en-US" sz="1800" dirty="0">
                <a:latin typeface="Courier" charset="0"/>
                <a:ea typeface="Courier" charset="0"/>
                <a:cs typeface="Courier" charset="0"/>
              </a:rPr>
              <a:t>r </a:t>
            </a:r>
            <a:r>
              <a:rPr lang="en-US" sz="1800" b="1" dirty="0">
                <a:latin typeface="Courier" charset="0"/>
                <a:ea typeface="Courier" charset="0"/>
                <a:cs typeface="Courier" charset="0"/>
              </a:rPr>
              <a:t>=&gt; </a:t>
            </a:r>
            <a:r>
              <a:rPr lang="en-US" sz="1800" dirty="0">
                <a:latin typeface="Courier" charset="0"/>
                <a:ea typeface="Courier" charset="0"/>
                <a:cs typeface="Courier" charset="0"/>
              </a:rPr>
              <a:t>r</a:t>
            </a:r>
            <a:r>
              <a:rPr lang="en-US" sz="1800" b="1" dirty="0">
                <a:latin typeface="Courier" charset="0"/>
                <a:ea typeface="Courier" charset="0"/>
                <a:cs typeface="Courier" charset="0"/>
              </a:rPr>
              <a:t>(</a:t>
            </a:r>
            <a:r>
              <a:rPr lang="en-US" sz="1800" dirty="0">
                <a:latin typeface="Courier" charset="0"/>
                <a:ea typeface="Courier" charset="0"/>
                <a:cs typeface="Courier" charset="0"/>
              </a:rPr>
              <a:t>1</a:t>
            </a:r>
            <a:r>
              <a:rPr lang="en-US" sz="1800" b="1" dirty="0">
                <a:latin typeface="Courier" charset="0"/>
                <a:ea typeface="Courier" charset="0"/>
                <a:cs typeface="Courier" charset="0"/>
              </a:rPr>
              <a:t>))</a:t>
            </a:r>
            <a:endParaRPr lang="en-US" sz="1800" dirty="0">
              <a:latin typeface="Courier" charset="0"/>
              <a:ea typeface="Courier" charset="0"/>
              <a:cs typeface="Courier" charset="0"/>
            </a:endParaRPr>
          </a:p>
          <a:p>
            <a:pPr marL="0" indent="0">
              <a:buNone/>
            </a:pPr>
            <a:r>
              <a:rPr lang="en-US" sz="1800" dirty="0" err="1">
                <a:latin typeface="Courier" charset="0"/>
                <a:ea typeface="Courier" charset="0"/>
                <a:cs typeface="Courier" charset="0"/>
              </a:rPr>
              <a:t>messages</a:t>
            </a:r>
            <a:r>
              <a:rPr lang="en-US" sz="1800" b="1" dirty="0" err="1">
                <a:latin typeface="Courier" charset="0"/>
                <a:ea typeface="Courier" charset="0"/>
                <a:cs typeface="Courier" charset="0"/>
              </a:rPr>
              <a:t>.</a:t>
            </a:r>
            <a:r>
              <a:rPr lang="en-US" sz="1800" dirty="0" err="1">
                <a:latin typeface="Courier" charset="0"/>
                <a:ea typeface="Courier" charset="0"/>
                <a:cs typeface="Courier" charset="0"/>
              </a:rPr>
              <a:t>cache</a:t>
            </a:r>
            <a:r>
              <a:rPr lang="en-US" sz="1800" b="1" dirty="0">
                <a:latin typeface="Courier" charset="0"/>
                <a:ea typeface="Courier" charset="0"/>
                <a:cs typeface="Courier" charset="0"/>
              </a:rPr>
              <a:t>()</a:t>
            </a:r>
            <a:endParaRPr lang="en-US" sz="1800" dirty="0">
              <a:latin typeface="Courier" charset="0"/>
              <a:ea typeface="Courier" charset="0"/>
              <a:cs typeface="Courier" charset="0"/>
            </a:endParaRPr>
          </a:p>
          <a:p>
            <a:pPr marL="0" indent="0">
              <a:buNone/>
            </a:pPr>
            <a:endParaRPr lang="en-US" sz="1800" i="1" dirty="0">
              <a:latin typeface="Courier" charset="0"/>
              <a:ea typeface="Courier" charset="0"/>
              <a:cs typeface="Courier" charset="0"/>
            </a:endParaRPr>
          </a:p>
          <a:p>
            <a:pPr marL="0" indent="0">
              <a:buNone/>
            </a:pPr>
            <a:r>
              <a:rPr lang="en-US" sz="1800" i="1" dirty="0">
                <a:latin typeface="Courier" charset="0"/>
                <a:ea typeface="Courier" charset="0"/>
                <a:cs typeface="Courier" charset="0"/>
              </a:rPr>
              <a:t>// action</a:t>
            </a:r>
            <a:br>
              <a:rPr lang="en-US" sz="1800" dirty="0">
                <a:latin typeface="Courier" charset="0"/>
                <a:ea typeface="Courier" charset="0"/>
                <a:cs typeface="Courier" charset="0"/>
              </a:rPr>
            </a:br>
            <a:r>
              <a:rPr lang="en-US" sz="1800" dirty="0" err="1">
                <a:latin typeface="Courier" charset="0"/>
                <a:ea typeface="Courier" charset="0"/>
                <a:cs typeface="Courier" charset="0"/>
              </a:rPr>
              <a:t>messages</a:t>
            </a:r>
            <a:r>
              <a:rPr lang="en-US" sz="1800" b="1" dirty="0" err="1">
                <a:latin typeface="Courier" charset="0"/>
                <a:ea typeface="Courier" charset="0"/>
                <a:cs typeface="Courier" charset="0"/>
              </a:rPr>
              <a:t>.</a:t>
            </a:r>
            <a:r>
              <a:rPr lang="en-US" sz="1800" dirty="0" err="1">
                <a:latin typeface="Courier" charset="0"/>
                <a:ea typeface="Courier" charset="0"/>
                <a:cs typeface="Courier" charset="0"/>
              </a:rPr>
              <a:t>filter</a:t>
            </a:r>
            <a:r>
              <a:rPr lang="en-US" sz="1800" b="1" dirty="0">
                <a:latin typeface="Courier" charset="0"/>
                <a:ea typeface="Courier" charset="0"/>
                <a:cs typeface="Courier" charset="0"/>
              </a:rPr>
              <a:t>(_.</a:t>
            </a:r>
            <a:r>
              <a:rPr lang="en-US" sz="1800" dirty="0">
                <a:latin typeface="Courier" charset="0"/>
                <a:ea typeface="Courier" charset="0"/>
                <a:cs typeface="Courier" charset="0"/>
              </a:rPr>
              <a:t>contains</a:t>
            </a:r>
            <a:r>
              <a:rPr lang="en-US" sz="1800" b="1" dirty="0">
                <a:latin typeface="Courier" charset="0"/>
                <a:ea typeface="Courier" charset="0"/>
                <a:cs typeface="Courier" charset="0"/>
              </a:rPr>
              <a:t>(</a:t>
            </a:r>
            <a:r>
              <a:rPr lang="en-US" sz="1800" dirty="0">
                <a:latin typeface="Courier" charset="0"/>
                <a:ea typeface="Courier" charset="0"/>
                <a:cs typeface="Courier" charset="0"/>
              </a:rPr>
              <a:t>“</a:t>
            </a:r>
            <a:r>
              <a:rPr lang="en-US" sz="1800" dirty="0" err="1">
                <a:latin typeface="Courier" charset="0"/>
                <a:ea typeface="Courier" charset="0"/>
                <a:cs typeface="Courier" charset="0"/>
              </a:rPr>
              <a:t>httpd</a:t>
            </a:r>
            <a:r>
              <a:rPr lang="en-US" sz="1800" dirty="0">
                <a:latin typeface="Courier" charset="0"/>
                <a:ea typeface="Courier" charset="0"/>
                <a:cs typeface="Courier" charset="0"/>
              </a:rPr>
              <a:t>”</a:t>
            </a:r>
            <a:r>
              <a:rPr lang="en-US" sz="1800" b="1" dirty="0">
                <a:latin typeface="Courier" charset="0"/>
                <a:ea typeface="Courier" charset="0"/>
                <a:cs typeface="Courier" charset="0"/>
              </a:rPr>
              <a:t>)).</a:t>
            </a:r>
            <a:r>
              <a:rPr lang="en-US" sz="1800" dirty="0">
                <a:latin typeface="Courier" charset="0"/>
                <a:ea typeface="Courier" charset="0"/>
                <a:cs typeface="Courier" charset="0"/>
              </a:rPr>
              <a:t>count</a:t>
            </a:r>
            <a:r>
              <a:rPr lang="en-US" sz="1800" b="1" dirty="0">
                <a:latin typeface="Courier" charset="0"/>
                <a:ea typeface="Courier" charset="0"/>
                <a:cs typeface="Courier" charset="0"/>
              </a:rPr>
              <a:t>()</a:t>
            </a:r>
            <a:br>
              <a:rPr lang="en-US" sz="1800" dirty="0">
                <a:latin typeface="Courier" charset="0"/>
                <a:ea typeface="Courier" charset="0"/>
                <a:cs typeface="Courier" charset="0"/>
              </a:rPr>
            </a:br>
            <a:endParaRPr lang="en-US" sz="1800" dirty="0">
              <a:latin typeface="Courier" charset="0"/>
              <a:ea typeface="Courier" charset="0"/>
              <a:cs typeface="Courier" charset="0"/>
            </a:endParaRPr>
          </a:p>
          <a:p>
            <a:pPr marL="0" indent="0">
              <a:buNone/>
            </a:pPr>
            <a:r>
              <a:rPr lang="en-US" sz="1800" i="1" dirty="0">
                <a:latin typeface="Courier" charset="0"/>
                <a:ea typeface="Courier" charset="0"/>
                <a:cs typeface="Courier" charset="0"/>
              </a:rPr>
              <a:t>// action</a:t>
            </a:r>
            <a:br>
              <a:rPr lang="en-US" sz="1800" dirty="0">
                <a:latin typeface="Courier" charset="0"/>
                <a:ea typeface="Courier" charset="0"/>
                <a:cs typeface="Courier" charset="0"/>
              </a:rPr>
            </a:br>
            <a:r>
              <a:rPr lang="en-US" sz="1800" dirty="0" err="1">
                <a:solidFill>
                  <a:srgbClr val="C00000"/>
                </a:solidFill>
                <a:latin typeface="Courier" charset="0"/>
                <a:ea typeface="Courier" charset="0"/>
                <a:cs typeface="Courier" charset="0"/>
              </a:rPr>
              <a:t>messages</a:t>
            </a:r>
            <a:r>
              <a:rPr lang="en-US" sz="1800" b="1" dirty="0" err="1">
                <a:solidFill>
                  <a:srgbClr val="C00000"/>
                </a:solidFill>
                <a:latin typeface="Courier" charset="0"/>
                <a:ea typeface="Courier" charset="0"/>
                <a:cs typeface="Courier" charset="0"/>
              </a:rPr>
              <a:t>.</a:t>
            </a:r>
            <a:r>
              <a:rPr lang="en-US" sz="1800" dirty="0" err="1">
                <a:solidFill>
                  <a:srgbClr val="C00000"/>
                </a:solidFill>
                <a:latin typeface="Courier" charset="0"/>
                <a:ea typeface="Courier" charset="0"/>
                <a:cs typeface="Courier" charset="0"/>
              </a:rPr>
              <a:t>filter</a:t>
            </a:r>
            <a:r>
              <a:rPr lang="en-US" sz="1800" b="1" dirty="0">
                <a:solidFill>
                  <a:srgbClr val="C00000"/>
                </a:solidFill>
                <a:latin typeface="Courier" charset="0"/>
                <a:ea typeface="Courier" charset="0"/>
                <a:cs typeface="Courier" charset="0"/>
              </a:rPr>
              <a:t>(_.</a:t>
            </a:r>
            <a:r>
              <a:rPr lang="en-US" sz="1800" dirty="0">
                <a:solidFill>
                  <a:srgbClr val="C00000"/>
                </a:solidFill>
                <a:latin typeface="Courier" charset="0"/>
                <a:ea typeface="Courier" charset="0"/>
                <a:cs typeface="Courier" charset="0"/>
              </a:rPr>
              <a:t>contains</a:t>
            </a:r>
            <a:r>
              <a:rPr lang="en-US" sz="1800" b="1" dirty="0">
                <a:solidFill>
                  <a:srgbClr val="C00000"/>
                </a:solidFill>
                <a:latin typeface="Courier" charset="0"/>
                <a:ea typeface="Courier" charset="0"/>
                <a:cs typeface="Courier" charset="0"/>
              </a:rPr>
              <a:t>(</a:t>
            </a:r>
            <a:r>
              <a:rPr lang="en-US" sz="1800" dirty="0">
                <a:solidFill>
                  <a:srgbClr val="C00000"/>
                </a:solidFill>
                <a:latin typeface="Courier" charset="0"/>
                <a:ea typeface="Courier" charset="0"/>
                <a:cs typeface="Courier" charset="0"/>
              </a:rPr>
              <a:t>“</a:t>
            </a:r>
            <a:r>
              <a:rPr lang="en-US" sz="1800" dirty="0" err="1">
                <a:solidFill>
                  <a:srgbClr val="C00000"/>
                </a:solidFill>
                <a:latin typeface="Courier" charset="0"/>
                <a:ea typeface="Courier" charset="0"/>
                <a:cs typeface="Courier" charset="0"/>
              </a:rPr>
              <a:t>php</a:t>
            </a:r>
            <a:r>
              <a:rPr lang="en-US" sz="1800" dirty="0">
                <a:solidFill>
                  <a:srgbClr val="C00000"/>
                </a:solidFill>
                <a:latin typeface="Courier" charset="0"/>
                <a:ea typeface="Courier" charset="0"/>
                <a:cs typeface="Courier" charset="0"/>
              </a:rPr>
              <a:t>”</a:t>
            </a:r>
            <a:r>
              <a:rPr lang="en-US" sz="1800" b="1" dirty="0">
                <a:solidFill>
                  <a:srgbClr val="C00000"/>
                </a:solidFill>
                <a:latin typeface="Courier" charset="0"/>
                <a:ea typeface="Courier" charset="0"/>
                <a:cs typeface="Courier" charset="0"/>
              </a:rPr>
              <a:t>)).</a:t>
            </a:r>
            <a:r>
              <a:rPr lang="en-US" sz="1800" dirty="0">
                <a:solidFill>
                  <a:srgbClr val="C00000"/>
                </a:solidFill>
                <a:latin typeface="Courier" charset="0"/>
                <a:ea typeface="Courier" charset="0"/>
                <a:cs typeface="Courier" charset="0"/>
              </a:rPr>
              <a:t>count</a:t>
            </a:r>
            <a:r>
              <a:rPr lang="en-US" sz="1800" b="1" dirty="0">
                <a:solidFill>
                  <a:srgbClr val="C00000"/>
                </a:solidFill>
                <a:latin typeface="Courier" charset="0"/>
                <a:ea typeface="Courier" charset="0"/>
                <a:cs typeface="Courier" charset="0"/>
              </a:rPr>
              <a:t>()</a:t>
            </a:r>
            <a:br>
              <a:rPr lang="en-US" sz="1800" dirty="0">
                <a:solidFill>
                  <a:srgbClr val="C00000"/>
                </a:solidFill>
                <a:latin typeface="Courier" charset="0"/>
                <a:ea typeface="Courier" charset="0"/>
                <a:cs typeface="Courier" charset="0"/>
              </a:rPr>
            </a:br>
            <a:endParaRPr lang="en-US" sz="1800" dirty="0">
              <a:solidFill>
                <a:srgbClr val="C00000"/>
              </a:solidFill>
              <a:latin typeface="Courier" charset="0"/>
              <a:ea typeface="Courier" charset="0"/>
              <a:cs typeface="Courier" charset="0"/>
            </a:endParaRPr>
          </a:p>
          <a:p>
            <a:pPr marL="0" indent="0">
              <a:buNone/>
            </a:pPr>
            <a:br>
              <a:rPr lang="en-US" sz="1800" dirty="0"/>
            </a:br>
            <a:endParaRPr lang="en-US" sz="1800" dirty="0"/>
          </a:p>
          <a:p>
            <a:pPr marL="0" indent="0">
              <a:buNone/>
            </a:pPr>
            <a:br>
              <a:rPr lang="en-US" sz="1800" dirty="0"/>
            </a:br>
            <a:endParaRPr lang="en-US" sz="1800" dirty="0"/>
          </a:p>
          <a:p>
            <a:pPr marL="0" indent="0">
              <a:buNone/>
            </a:pPr>
            <a:endParaRPr lang="en-US" sz="1800" dirty="0"/>
          </a:p>
        </p:txBody>
      </p:sp>
    </p:spTree>
    <p:extLst>
      <p:ext uri="{BB962C8B-B14F-4D97-AF65-F5344CB8AC3E}">
        <p14:creationId xmlns:p14="http://schemas.microsoft.com/office/powerpoint/2010/main" val="246389362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Log Mining Execution</a:t>
            </a:r>
          </a:p>
        </p:txBody>
      </p:sp>
      <p:sp>
        <p:nvSpPr>
          <p:cNvPr id="4" name="Rectangle 3"/>
          <p:cNvSpPr/>
          <p:nvPr/>
        </p:nvSpPr>
        <p:spPr>
          <a:xfrm>
            <a:off x="3733800" y="3536291"/>
            <a:ext cx="914400" cy="38100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1"/>
                </a:solidFill>
              </a:rPr>
              <a:t>Driver</a:t>
            </a:r>
          </a:p>
        </p:txBody>
      </p:sp>
      <p:sp>
        <p:nvSpPr>
          <p:cNvPr id="5" name="Rectangle 4"/>
          <p:cNvSpPr/>
          <p:nvPr/>
        </p:nvSpPr>
        <p:spPr>
          <a:xfrm>
            <a:off x="5638800" y="1630136"/>
            <a:ext cx="1295400" cy="129540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Worker</a:t>
            </a:r>
          </a:p>
        </p:txBody>
      </p:sp>
      <p:sp>
        <p:nvSpPr>
          <p:cNvPr id="8" name="Rectangle 7"/>
          <p:cNvSpPr/>
          <p:nvPr/>
        </p:nvSpPr>
        <p:spPr>
          <a:xfrm>
            <a:off x="5791200" y="2544536"/>
            <a:ext cx="990600" cy="3048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t>block1</a:t>
            </a:r>
          </a:p>
        </p:txBody>
      </p:sp>
      <p:sp>
        <p:nvSpPr>
          <p:cNvPr id="9" name="Rectangle 8"/>
          <p:cNvSpPr/>
          <p:nvPr/>
        </p:nvSpPr>
        <p:spPr>
          <a:xfrm>
            <a:off x="7467600" y="3077936"/>
            <a:ext cx="1295400" cy="129540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Worker</a:t>
            </a:r>
          </a:p>
        </p:txBody>
      </p:sp>
      <p:sp>
        <p:nvSpPr>
          <p:cNvPr id="10" name="Rectangle 9"/>
          <p:cNvSpPr/>
          <p:nvPr/>
        </p:nvSpPr>
        <p:spPr>
          <a:xfrm>
            <a:off x="7620000" y="3992336"/>
            <a:ext cx="990600" cy="3048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block2</a:t>
            </a:r>
          </a:p>
        </p:txBody>
      </p:sp>
      <p:sp>
        <p:nvSpPr>
          <p:cNvPr id="11" name="Rectangle 10"/>
          <p:cNvSpPr/>
          <p:nvPr/>
        </p:nvSpPr>
        <p:spPr>
          <a:xfrm>
            <a:off x="5629564" y="4525736"/>
            <a:ext cx="1295400" cy="129540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Worker</a:t>
            </a:r>
          </a:p>
        </p:txBody>
      </p:sp>
      <p:sp>
        <p:nvSpPr>
          <p:cNvPr id="12" name="Rectangle 11"/>
          <p:cNvSpPr/>
          <p:nvPr/>
        </p:nvSpPr>
        <p:spPr>
          <a:xfrm>
            <a:off x="5781964" y="5440136"/>
            <a:ext cx="990600" cy="3048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block3</a:t>
            </a:r>
          </a:p>
        </p:txBody>
      </p:sp>
      <p:sp>
        <p:nvSpPr>
          <p:cNvPr id="13" name="Rectangle 12"/>
          <p:cNvSpPr/>
          <p:nvPr/>
        </p:nvSpPr>
        <p:spPr>
          <a:xfrm>
            <a:off x="5793510" y="1752374"/>
            <a:ext cx="990600" cy="304800"/>
          </a:xfrm>
          <a:prstGeom prst="rect">
            <a:avLst/>
          </a:prstGeom>
          <a:gradFill>
            <a:gsLst>
              <a:gs pos="0">
                <a:schemeClr val="accent3">
                  <a:lumMod val="60000"/>
                  <a:lumOff val="40000"/>
                </a:schemeClr>
              </a:gs>
              <a:gs pos="100000">
                <a:schemeClr val="accent1">
                  <a:tint val="50000"/>
                  <a:shade val="100000"/>
                  <a:satMod val="35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ko-KR" altLang="en-US" dirty="0"/>
              <a:t> </a:t>
            </a:r>
            <a:r>
              <a:rPr lang="en-US" altLang="ko-KR" dirty="0"/>
              <a:t>cache1</a:t>
            </a:r>
            <a:endParaRPr lang="en-US" dirty="0"/>
          </a:p>
        </p:txBody>
      </p:sp>
      <p:sp>
        <p:nvSpPr>
          <p:cNvPr id="14" name="Rectangle 13"/>
          <p:cNvSpPr/>
          <p:nvPr/>
        </p:nvSpPr>
        <p:spPr>
          <a:xfrm>
            <a:off x="7620000" y="3170299"/>
            <a:ext cx="990600" cy="304800"/>
          </a:xfrm>
          <a:prstGeom prst="rect">
            <a:avLst/>
          </a:prstGeom>
          <a:gradFill>
            <a:gsLst>
              <a:gs pos="0">
                <a:schemeClr val="accent3">
                  <a:lumMod val="60000"/>
                  <a:lumOff val="40000"/>
                </a:schemeClr>
              </a:gs>
              <a:gs pos="100000">
                <a:schemeClr val="accent1">
                  <a:tint val="50000"/>
                  <a:shade val="100000"/>
                  <a:satMod val="35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cache2</a:t>
            </a:r>
          </a:p>
        </p:txBody>
      </p:sp>
      <p:sp>
        <p:nvSpPr>
          <p:cNvPr id="15" name="Rectangle 14"/>
          <p:cNvSpPr/>
          <p:nvPr/>
        </p:nvSpPr>
        <p:spPr>
          <a:xfrm>
            <a:off x="5791200" y="4678136"/>
            <a:ext cx="990600" cy="304800"/>
          </a:xfrm>
          <a:prstGeom prst="rect">
            <a:avLst/>
          </a:prstGeom>
          <a:gradFill>
            <a:gsLst>
              <a:gs pos="0">
                <a:schemeClr val="accent3">
                  <a:lumMod val="60000"/>
                  <a:lumOff val="40000"/>
                </a:schemeClr>
              </a:gs>
              <a:gs pos="100000">
                <a:schemeClr val="accent1">
                  <a:tint val="50000"/>
                  <a:shade val="100000"/>
                  <a:satMod val="35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cache3</a:t>
            </a:r>
          </a:p>
        </p:txBody>
      </p:sp>
      <p:cxnSp>
        <p:nvCxnSpPr>
          <p:cNvPr id="7" name="Straight Arrow Connector 6"/>
          <p:cNvCxnSpPr>
            <a:stCxn id="5" idx="1"/>
            <a:endCxn id="4" idx="0"/>
          </p:cNvCxnSpPr>
          <p:nvPr/>
        </p:nvCxnSpPr>
        <p:spPr>
          <a:xfrm flipH="1">
            <a:off x="4191000" y="2277837"/>
            <a:ext cx="1447800" cy="125845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a:stCxn id="9" idx="1"/>
            <a:endCxn id="4" idx="3"/>
          </p:cNvCxnSpPr>
          <p:nvPr/>
        </p:nvCxnSpPr>
        <p:spPr>
          <a:xfrm flipH="1">
            <a:off x="4648200" y="3725637"/>
            <a:ext cx="2819400" cy="115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a:stCxn id="11" idx="1"/>
            <a:endCxn id="4" idx="2"/>
          </p:cNvCxnSpPr>
          <p:nvPr/>
        </p:nvCxnSpPr>
        <p:spPr>
          <a:xfrm flipH="1" flipV="1">
            <a:off x="4191000" y="3917292"/>
            <a:ext cx="1438564" cy="125614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6" name="TextBox 15"/>
          <p:cNvSpPr txBox="1"/>
          <p:nvPr/>
        </p:nvSpPr>
        <p:spPr>
          <a:xfrm>
            <a:off x="7058892" y="1712359"/>
            <a:ext cx="1723549" cy="707886"/>
          </a:xfrm>
          <a:prstGeom prst="rect">
            <a:avLst/>
          </a:prstGeom>
          <a:noFill/>
        </p:spPr>
        <p:txBody>
          <a:bodyPr wrap="none" rtlCol="0">
            <a:spAutoFit/>
          </a:bodyPr>
          <a:lstStyle/>
          <a:p>
            <a:r>
              <a:rPr lang="en-US" sz="2000" dirty="0">
                <a:latin typeface="Courier" charset="0"/>
                <a:ea typeface="Courier" charset="0"/>
                <a:cs typeface="Courier" charset="0"/>
              </a:rPr>
              <a:t>process </a:t>
            </a:r>
            <a:br>
              <a:rPr lang="en-US" sz="2000" dirty="0">
                <a:latin typeface="Courier" charset="0"/>
                <a:ea typeface="Courier" charset="0"/>
                <a:cs typeface="Courier" charset="0"/>
              </a:rPr>
            </a:br>
            <a:r>
              <a:rPr lang="en-US" sz="2000" dirty="0">
                <a:latin typeface="Courier" charset="0"/>
                <a:ea typeface="Courier" charset="0"/>
                <a:cs typeface="Courier" charset="0"/>
              </a:rPr>
              <a:t>from cache</a:t>
            </a:r>
          </a:p>
        </p:txBody>
      </p:sp>
    </p:spTree>
    <p:extLst>
      <p:ext uri="{BB962C8B-B14F-4D97-AF65-F5344CB8AC3E}">
        <p14:creationId xmlns:p14="http://schemas.microsoft.com/office/powerpoint/2010/main" val="400577549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Log Mining Execution</a:t>
            </a:r>
          </a:p>
        </p:txBody>
      </p:sp>
      <p:sp>
        <p:nvSpPr>
          <p:cNvPr id="4" name="Rectangle 3"/>
          <p:cNvSpPr/>
          <p:nvPr/>
        </p:nvSpPr>
        <p:spPr>
          <a:xfrm>
            <a:off x="3733800" y="3528127"/>
            <a:ext cx="914400" cy="38100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1"/>
                </a:solidFill>
              </a:rPr>
              <a:t>Driver</a:t>
            </a:r>
          </a:p>
        </p:txBody>
      </p:sp>
      <p:sp>
        <p:nvSpPr>
          <p:cNvPr id="5" name="Rectangle 4"/>
          <p:cNvSpPr/>
          <p:nvPr/>
        </p:nvSpPr>
        <p:spPr>
          <a:xfrm>
            <a:off x="5638800" y="1621972"/>
            <a:ext cx="1295400" cy="129540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Worker</a:t>
            </a:r>
          </a:p>
        </p:txBody>
      </p:sp>
      <p:sp>
        <p:nvSpPr>
          <p:cNvPr id="8" name="Rectangle 7"/>
          <p:cNvSpPr/>
          <p:nvPr/>
        </p:nvSpPr>
        <p:spPr>
          <a:xfrm>
            <a:off x="5791200" y="2536372"/>
            <a:ext cx="990600" cy="3048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t>block1</a:t>
            </a:r>
          </a:p>
        </p:txBody>
      </p:sp>
      <p:sp>
        <p:nvSpPr>
          <p:cNvPr id="9" name="Rectangle 8"/>
          <p:cNvSpPr/>
          <p:nvPr/>
        </p:nvSpPr>
        <p:spPr>
          <a:xfrm>
            <a:off x="7467600" y="3069772"/>
            <a:ext cx="1295400" cy="129540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Worker</a:t>
            </a:r>
          </a:p>
        </p:txBody>
      </p:sp>
      <p:sp>
        <p:nvSpPr>
          <p:cNvPr id="10" name="Rectangle 9"/>
          <p:cNvSpPr/>
          <p:nvPr/>
        </p:nvSpPr>
        <p:spPr>
          <a:xfrm>
            <a:off x="7620000" y="3984172"/>
            <a:ext cx="990600" cy="3048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block2</a:t>
            </a:r>
          </a:p>
        </p:txBody>
      </p:sp>
      <p:sp>
        <p:nvSpPr>
          <p:cNvPr id="11" name="Rectangle 10"/>
          <p:cNvSpPr/>
          <p:nvPr/>
        </p:nvSpPr>
        <p:spPr>
          <a:xfrm>
            <a:off x="5629564" y="4517572"/>
            <a:ext cx="1295400" cy="129540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Worker</a:t>
            </a:r>
          </a:p>
        </p:txBody>
      </p:sp>
      <p:sp>
        <p:nvSpPr>
          <p:cNvPr id="12" name="Rectangle 11"/>
          <p:cNvSpPr/>
          <p:nvPr/>
        </p:nvSpPr>
        <p:spPr>
          <a:xfrm>
            <a:off x="5781964" y="5431972"/>
            <a:ext cx="990600" cy="3048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block3</a:t>
            </a:r>
          </a:p>
        </p:txBody>
      </p:sp>
      <p:sp>
        <p:nvSpPr>
          <p:cNvPr id="13" name="Rectangle 12"/>
          <p:cNvSpPr/>
          <p:nvPr/>
        </p:nvSpPr>
        <p:spPr>
          <a:xfrm>
            <a:off x="5793510" y="1744210"/>
            <a:ext cx="990600" cy="304800"/>
          </a:xfrm>
          <a:prstGeom prst="rect">
            <a:avLst/>
          </a:prstGeom>
          <a:gradFill>
            <a:gsLst>
              <a:gs pos="0">
                <a:schemeClr val="accent3">
                  <a:lumMod val="60000"/>
                  <a:lumOff val="40000"/>
                </a:schemeClr>
              </a:gs>
              <a:gs pos="100000">
                <a:schemeClr val="accent1">
                  <a:tint val="50000"/>
                  <a:shade val="100000"/>
                  <a:satMod val="35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ko-KR" altLang="en-US" dirty="0"/>
              <a:t> </a:t>
            </a:r>
            <a:r>
              <a:rPr lang="en-US" altLang="ko-KR" dirty="0"/>
              <a:t>cache1</a:t>
            </a:r>
            <a:endParaRPr lang="en-US" dirty="0"/>
          </a:p>
        </p:txBody>
      </p:sp>
      <p:sp>
        <p:nvSpPr>
          <p:cNvPr id="14" name="Rectangle 13"/>
          <p:cNvSpPr/>
          <p:nvPr/>
        </p:nvSpPr>
        <p:spPr>
          <a:xfrm>
            <a:off x="7620000" y="3162135"/>
            <a:ext cx="990600" cy="304800"/>
          </a:xfrm>
          <a:prstGeom prst="rect">
            <a:avLst/>
          </a:prstGeom>
          <a:gradFill>
            <a:gsLst>
              <a:gs pos="0">
                <a:schemeClr val="accent3">
                  <a:lumMod val="60000"/>
                  <a:lumOff val="40000"/>
                </a:schemeClr>
              </a:gs>
              <a:gs pos="100000">
                <a:schemeClr val="accent1">
                  <a:tint val="50000"/>
                  <a:shade val="100000"/>
                  <a:satMod val="35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cache2</a:t>
            </a:r>
          </a:p>
        </p:txBody>
      </p:sp>
      <p:sp>
        <p:nvSpPr>
          <p:cNvPr id="15" name="Rectangle 14"/>
          <p:cNvSpPr/>
          <p:nvPr/>
        </p:nvSpPr>
        <p:spPr>
          <a:xfrm>
            <a:off x="5791200" y="4669972"/>
            <a:ext cx="990600" cy="304800"/>
          </a:xfrm>
          <a:prstGeom prst="rect">
            <a:avLst/>
          </a:prstGeom>
          <a:gradFill>
            <a:gsLst>
              <a:gs pos="0">
                <a:schemeClr val="accent3">
                  <a:lumMod val="60000"/>
                  <a:lumOff val="40000"/>
                </a:schemeClr>
              </a:gs>
              <a:gs pos="100000">
                <a:schemeClr val="accent1">
                  <a:tint val="50000"/>
                  <a:shade val="100000"/>
                  <a:satMod val="35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cache3</a:t>
            </a:r>
          </a:p>
        </p:txBody>
      </p:sp>
      <p:cxnSp>
        <p:nvCxnSpPr>
          <p:cNvPr id="7" name="Straight Arrow Connector 6"/>
          <p:cNvCxnSpPr>
            <a:stCxn id="5" idx="1"/>
            <a:endCxn id="4" idx="0"/>
          </p:cNvCxnSpPr>
          <p:nvPr/>
        </p:nvCxnSpPr>
        <p:spPr>
          <a:xfrm flipH="1">
            <a:off x="4191000" y="2269673"/>
            <a:ext cx="1447800" cy="125845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a:stCxn id="9" idx="1"/>
            <a:endCxn id="4" idx="3"/>
          </p:cNvCxnSpPr>
          <p:nvPr/>
        </p:nvCxnSpPr>
        <p:spPr>
          <a:xfrm flipH="1">
            <a:off x="4648200" y="3717473"/>
            <a:ext cx="2819400" cy="115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a:stCxn id="11" idx="1"/>
            <a:endCxn id="4" idx="2"/>
          </p:cNvCxnSpPr>
          <p:nvPr/>
        </p:nvCxnSpPr>
        <p:spPr>
          <a:xfrm flipH="1" flipV="1">
            <a:off x="4191000" y="3909128"/>
            <a:ext cx="1438564" cy="125614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6894775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Example: Processing Events with </a:t>
            </a:r>
            <a:br>
              <a:rPr lang="en-US" dirty="0"/>
            </a:br>
            <a:r>
              <a:rPr lang="en-US" dirty="0" err="1"/>
              <a:t>UserData</a:t>
            </a:r>
            <a:r>
              <a:rPr lang="en-US" dirty="0"/>
              <a:t> </a:t>
            </a:r>
          </a:p>
        </p:txBody>
      </p:sp>
      <p:sp>
        <p:nvSpPr>
          <p:cNvPr id="3" name="Content Placeholder 2"/>
          <p:cNvSpPr>
            <a:spLocks noGrp="1"/>
          </p:cNvSpPr>
          <p:nvPr>
            <p:ph idx="1"/>
          </p:nvPr>
        </p:nvSpPr>
        <p:spPr>
          <a:xfrm>
            <a:off x="212035" y="1825625"/>
            <a:ext cx="11781182" cy="4351338"/>
          </a:xfrm>
        </p:spPr>
        <p:txBody>
          <a:bodyPr>
            <a:noAutofit/>
          </a:bodyPr>
          <a:lstStyle/>
          <a:p>
            <a:endParaRPr lang="en-US" sz="1700" dirty="0">
              <a:latin typeface="Courier" pitchFamily="2" charset="0"/>
              <a:cs typeface="Courier New" panose="02070309020205020404" pitchFamily="49" charset="0"/>
            </a:endParaRPr>
          </a:p>
          <a:p>
            <a:pPr marL="0" indent="0">
              <a:buNone/>
            </a:pPr>
            <a:r>
              <a:rPr lang="en-US" sz="1700" dirty="0" err="1">
                <a:latin typeface="Courier" pitchFamily="2" charset="0"/>
                <a:cs typeface="Courier New" panose="02070309020205020404" pitchFamily="49" charset="0"/>
              </a:rPr>
              <a:t>val</a:t>
            </a:r>
            <a:r>
              <a:rPr lang="en-US" sz="1700" dirty="0">
                <a:latin typeface="Courier" pitchFamily="2" charset="0"/>
                <a:cs typeface="Courier New" panose="02070309020205020404" pitchFamily="49" charset="0"/>
              </a:rPr>
              <a:t> </a:t>
            </a:r>
            <a:r>
              <a:rPr lang="en-US" sz="1700" dirty="0" err="1">
                <a:latin typeface="Courier" pitchFamily="2" charset="0"/>
                <a:cs typeface="Courier New" panose="02070309020205020404" pitchFamily="49" charset="0"/>
              </a:rPr>
              <a:t>sc</a:t>
            </a:r>
            <a:r>
              <a:rPr lang="en-US" sz="1700" dirty="0">
                <a:latin typeface="Courier" pitchFamily="2" charset="0"/>
                <a:cs typeface="Courier New" panose="02070309020205020404" pitchFamily="49" charset="0"/>
              </a:rPr>
              <a:t> = new </a:t>
            </a:r>
            <a:r>
              <a:rPr lang="en-US" sz="1700" dirty="0" err="1">
                <a:latin typeface="Courier" pitchFamily="2" charset="0"/>
                <a:cs typeface="Courier New" panose="02070309020205020404" pitchFamily="49" charset="0"/>
              </a:rPr>
              <a:t>SparkContext</a:t>
            </a:r>
            <a:r>
              <a:rPr lang="en-US" sz="1700" dirty="0">
                <a:latin typeface="Courier" pitchFamily="2" charset="0"/>
                <a:cs typeface="Courier New" panose="02070309020205020404" pitchFamily="49" charset="0"/>
              </a:rPr>
              <a:t>(...)</a:t>
            </a:r>
          </a:p>
          <a:p>
            <a:pPr marL="0" indent="0">
              <a:buNone/>
            </a:pPr>
            <a:r>
              <a:rPr lang="en-US" sz="1700" dirty="0" err="1">
                <a:latin typeface="Courier" pitchFamily="2" charset="0"/>
                <a:cs typeface="Courier New" panose="02070309020205020404" pitchFamily="49" charset="0"/>
              </a:rPr>
              <a:t>val</a:t>
            </a:r>
            <a:r>
              <a:rPr lang="en-US" sz="1700" dirty="0">
                <a:latin typeface="Courier" pitchFamily="2" charset="0"/>
                <a:cs typeface="Courier New" panose="02070309020205020404" pitchFamily="49" charset="0"/>
              </a:rPr>
              <a:t> </a:t>
            </a:r>
            <a:r>
              <a:rPr lang="en-US" sz="1700" dirty="0" err="1">
                <a:latin typeface="Courier" pitchFamily="2" charset="0"/>
                <a:cs typeface="Courier New" panose="02070309020205020404" pitchFamily="49" charset="0"/>
              </a:rPr>
              <a:t>userData</a:t>
            </a:r>
            <a:r>
              <a:rPr lang="en-US" sz="1700" dirty="0">
                <a:latin typeface="Courier" pitchFamily="2" charset="0"/>
                <a:cs typeface="Courier New" panose="02070309020205020404" pitchFamily="49" charset="0"/>
              </a:rPr>
              <a:t> = </a:t>
            </a:r>
            <a:r>
              <a:rPr lang="en-US" sz="1700" dirty="0" err="1">
                <a:latin typeface="Courier" pitchFamily="2" charset="0"/>
                <a:cs typeface="Courier New" panose="02070309020205020404" pitchFamily="49" charset="0"/>
              </a:rPr>
              <a:t>sc.sequenceFile</a:t>
            </a:r>
            <a:r>
              <a:rPr lang="en-US" sz="1700" dirty="0">
                <a:latin typeface="Courier" pitchFamily="2" charset="0"/>
                <a:cs typeface="Courier New" panose="02070309020205020404" pitchFamily="49" charset="0"/>
              </a:rPr>
              <a:t>[</a:t>
            </a:r>
            <a:r>
              <a:rPr lang="en-US" sz="1700" dirty="0" err="1">
                <a:latin typeface="Courier" pitchFamily="2" charset="0"/>
                <a:cs typeface="Courier New" panose="02070309020205020404" pitchFamily="49" charset="0"/>
              </a:rPr>
              <a:t>UserID</a:t>
            </a:r>
            <a:r>
              <a:rPr lang="en-US" sz="1700" dirty="0">
                <a:latin typeface="Courier" pitchFamily="2" charset="0"/>
                <a:cs typeface="Courier New" panose="02070309020205020404" pitchFamily="49" charset="0"/>
              </a:rPr>
              <a:t>, </a:t>
            </a:r>
            <a:r>
              <a:rPr lang="en-US" sz="1700" dirty="0" err="1">
                <a:latin typeface="Courier" pitchFamily="2" charset="0"/>
                <a:cs typeface="Courier New" panose="02070309020205020404" pitchFamily="49" charset="0"/>
              </a:rPr>
              <a:t>UserInfo</a:t>
            </a:r>
            <a:r>
              <a:rPr lang="en-US" sz="1700" dirty="0">
                <a:latin typeface="Courier" pitchFamily="2" charset="0"/>
                <a:cs typeface="Courier New" panose="02070309020205020404" pitchFamily="49" charset="0"/>
              </a:rPr>
              <a:t>]("</a:t>
            </a:r>
            <a:r>
              <a:rPr lang="en-US" sz="1700" dirty="0" err="1">
                <a:latin typeface="Courier" pitchFamily="2" charset="0"/>
                <a:cs typeface="Courier New" panose="02070309020205020404" pitchFamily="49" charset="0"/>
              </a:rPr>
              <a:t>hdfs</a:t>
            </a:r>
            <a:r>
              <a:rPr lang="en-US" sz="1700" dirty="0">
                <a:latin typeface="Courier" pitchFamily="2" charset="0"/>
                <a:cs typeface="Courier New" panose="02070309020205020404" pitchFamily="49" charset="0"/>
              </a:rPr>
              <a:t>://...").persist() </a:t>
            </a:r>
            <a:br>
              <a:rPr lang="en-US" sz="1700" dirty="0">
                <a:latin typeface="Courier" pitchFamily="2" charset="0"/>
                <a:cs typeface="Courier New" panose="02070309020205020404" pitchFamily="49" charset="0"/>
              </a:rPr>
            </a:br>
            <a:endParaRPr lang="en-US" sz="1700" dirty="0">
              <a:latin typeface="Courier" pitchFamily="2" charset="0"/>
              <a:cs typeface="Courier New" panose="02070309020205020404" pitchFamily="49" charset="0"/>
            </a:endParaRPr>
          </a:p>
          <a:p>
            <a:pPr marL="0" indent="0">
              <a:buNone/>
            </a:pPr>
            <a:r>
              <a:rPr lang="en-US" sz="1700" dirty="0" err="1">
                <a:latin typeface="Courier" pitchFamily="2" charset="0"/>
                <a:cs typeface="Courier New" panose="02070309020205020404" pitchFamily="49" charset="0"/>
              </a:rPr>
              <a:t>def</a:t>
            </a:r>
            <a:r>
              <a:rPr lang="en-US" sz="1700" dirty="0">
                <a:latin typeface="Courier" pitchFamily="2" charset="0"/>
                <a:cs typeface="Courier New" panose="02070309020205020404" pitchFamily="49" charset="0"/>
              </a:rPr>
              <a:t> </a:t>
            </a:r>
            <a:r>
              <a:rPr lang="en-US" sz="1700" dirty="0" err="1">
                <a:latin typeface="Courier" pitchFamily="2" charset="0"/>
                <a:cs typeface="Courier New" panose="02070309020205020404" pitchFamily="49" charset="0"/>
              </a:rPr>
              <a:t>processNewLogs</a:t>
            </a:r>
            <a:r>
              <a:rPr lang="en-US" sz="1700" dirty="0">
                <a:latin typeface="Courier" pitchFamily="2" charset="0"/>
                <a:cs typeface="Courier New" panose="02070309020205020404" pitchFamily="49" charset="0"/>
              </a:rPr>
              <a:t>(</a:t>
            </a:r>
            <a:r>
              <a:rPr lang="en-US" sz="1700" dirty="0" err="1">
                <a:latin typeface="Courier" pitchFamily="2" charset="0"/>
                <a:cs typeface="Courier New" panose="02070309020205020404" pitchFamily="49" charset="0"/>
              </a:rPr>
              <a:t>logFileName</a:t>
            </a:r>
            <a:r>
              <a:rPr lang="en-US" sz="1700" dirty="0">
                <a:latin typeface="Courier" pitchFamily="2" charset="0"/>
                <a:cs typeface="Courier New" panose="02070309020205020404" pitchFamily="49" charset="0"/>
              </a:rPr>
              <a:t>: String) {</a:t>
            </a:r>
          </a:p>
          <a:p>
            <a:pPr marL="0" indent="0">
              <a:buNone/>
            </a:pPr>
            <a:r>
              <a:rPr lang="en-US" sz="1700" dirty="0">
                <a:latin typeface="Courier" pitchFamily="2" charset="0"/>
                <a:cs typeface="Courier New" panose="02070309020205020404" pitchFamily="49" charset="0"/>
              </a:rPr>
              <a:t>    </a:t>
            </a:r>
            <a:r>
              <a:rPr lang="en-US" sz="1700" dirty="0" err="1">
                <a:latin typeface="Courier" pitchFamily="2" charset="0"/>
                <a:cs typeface="Courier New" panose="02070309020205020404" pitchFamily="49" charset="0"/>
              </a:rPr>
              <a:t>val</a:t>
            </a:r>
            <a:r>
              <a:rPr lang="en-US" sz="1700" dirty="0">
                <a:latin typeface="Courier" pitchFamily="2" charset="0"/>
                <a:cs typeface="Courier New" panose="02070309020205020404" pitchFamily="49" charset="0"/>
              </a:rPr>
              <a:t> events = </a:t>
            </a:r>
            <a:r>
              <a:rPr lang="en-US" sz="1700" dirty="0" err="1">
                <a:latin typeface="Courier" pitchFamily="2" charset="0"/>
                <a:cs typeface="Courier New" panose="02070309020205020404" pitchFamily="49" charset="0"/>
              </a:rPr>
              <a:t>sc.sequenceFile</a:t>
            </a:r>
            <a:r>
              <a:rPr lang="en-US" sz="1700" dirty="0">
                <a:latin typeface="Courier" pitchFamily="2" charset="0"/>
                <a:cs typeface="Courier New" panose="02070309020205020404" pitchFamily="49" charset="0"/>
              </a:rPr>
              <a:t>[</a:t>
            </a:r>
            <a:r>
              <a:rPr lang="en-US" sz="1700" dirty="0" err="1">
                <a:latin typeface="Courier" pitchFamily="2" charset="0"/>
                <a:cs typeface="Courier New" panose="02070309020205020404" pitchFamily="49" charset="0"/>
              </a:rPr>
              <a:t>UserID</a:t>
            </a:r>
            <a:r>
              <a:rPr lang="en-US" sz="1700" dirty="0">
                <a:latin typeface="Courier" pitchFamily="2" charset="0"/>
                <a:cs typeface="Courier New" panose="02070309020205020404" pitchFamily="49" charset="0"/>
              </a:rPr>
              <a:t>, </a:t>
            </a:r>
            <a:r>
              <a:rPr lang="en-US" sz="1700" dirty="0" err="1">
                <a:latin typeface="Courier" pitchFamily="2" charset="0"/>
                <a:cs typeface="Courier New" panose="02070309020205020404" pitchFamily="49" charset="0"/>
              </a:rPr>
              <a:t>LinkInfo</a:t>
            </a:r>
            <a:r>
              <a:rPr lang="en-US" sz="1700" dirty="0">
                <a:latin typeface="Courier" pitchFamily="2" charset="0"/>
                <a:cs typeface="Courier New" panose="02070309020205020404" pitchFamily="49" charset="0"/>
              </a:rPr>
              <a:t>](</a:t>
            </a:r>
            <a:r>
              <a:rPr lang="en-US" sz="1700" dirty="0" err="1">
                <a:latin typeface="Courier" pitchFamily="2" charset="0"/>
                <a:cs typeface="Courier New" panose="02070309020205020404" pitchFamily="49" charset="0"/>
              </a:rPr>
              <a:t>logFileName</a:t>
            </a:r>
            <a:r>
              <a:rPr lang="en-US" sz="1700" dirty="0">
                <a:latin typeface="Courier" pitchFamily="2" charset="0"/>
                <a:cs typeface="Courier New" panose="02070309020205020404" pitchFamily="49" charset="0"/>
              </a:rPr>
              <a:t>)</a:t>
            </a:r>
          </a:p>
          <a:p>
            <a:pPr marL="0" indent="0">
              <a:buNone/>
            </a:pPr>
            <a:r>
              <a:rPr lang="en-US" sz="1700" dirty="0">
                <a:latin typeface="Courier" pitchFamily="2" charset="0"/>
                <a:cs typeface="Courier New" panose="02070309020205020404" pitchFamily="49" charset="0"/>
              </a:rPr>
              <a:t>    </a:t>
            </a:r>
            <a:r>
              <a:rPr lang="en-US" sz="1700" dirty="0" err="1">
                <a:latin typeface="Courier" pitchFamily="2" charset="0"/>
                <a:cs typeface="Courier New" panose="02070309020205020404" pitchFamily="49" charset="0"/>
              </a:rPr>
              <a:t>val</a:t>
            </a:r>
            <a:r>
              <a:rPr lang="en-US" sz="1700" dirty="0">
                <a:latin typeface="Courier" pitchFamily="2" charset="0"/>
                <a:cs typeface="Courier New" panose="02070309020205020404" pitchFamily="49" charset="0"/>
              </a:rPr>
              <a:t> joined = </a:t>
            </a:r>
            <a:r>
              <a:rPr lang="en-US" sz="1700" dirty="0" err="1">
                <a:latin typeface="Courier" pitchFamily="2" charset="0"/>
                <a:cs typeface="Courier New" panose="02070309020205020404" pitchFamily="49" charset="0"/>
              </a:rPr>
              <a:t>userData.join</a:t>
            </a:r>
            <a:r>
              <a:rPr lang="en-US" sz="1700" dirty="0">
                <a:latin typeface="Courier" pitchFamily="2" charset="0"/>
                <a:cs typeface="Courier New" panose="02070309020205020404" pitchFamily="49" charset="0"/>
              </a:rPr>
              <a:t>(events)// RDD of (</a:t>
            </a:r>
            <a:r>
              <a:rPr lang="en-US" sz="1700" dirty="0" err="1">
                <a:latin typeface="Courier" pitchFamily="2" charset="0"/>
                <a:cs typeface="Courier New" panose="02070309020205020404" pitchFamily="49" charset="0"/>
              </a:rPr>
              <a:t>UserID</a:t>
            </a:r>
            <a:r>
              <a:rPr lang="en-US" sz="1700" dirty="0">
                <a:latin typeface="Courier" pitchFamily="2" charset="0"/>
                <a:cs typeface="Courier New" panose="02070309020205020404" pitchFamily="49" charset="0"/>
              </a:rPr>
              <a:t>, (</a:t>
            </a:r>
            <a:r>
              <a:rPr lang="en-US" sz="1700" dirty="0" err="1">
                <a:latin typeface="Courier" pitchFamily="2" charset="0"/>
                <a:cs typeface="Courier New" panose="02070309020205020404" pitchFamily="49" charset="0"/>
              </a:rPr>
              <a:t>UserInfo</a:t>
            </a:r>
            <a:r>
              <a:rPr lang="en-US" sz="1700" dirty="0">
                <a:latin typeface="Courier" pitchFamily="2" charset="0"/>
                <a:cs typeface="Courier New" panose="02070309020205020404" pitchFamily="49" charset="0"/>
              </a:rPr>
              <a:t>, </a:t>
            </a:r>
            <a:r>
              <a:rPr lang="en-US" sz="1700" dirty="0" err="1">
                <a:latin typeface="Courier" pitchFamily="2" charset="0"/>
                <a:cs typeface="Courier New" panose="02070309020205020404" pitchFamily="49" charset="0"/>
              </a:rPr>
              <a:t>LinkInfo</a:t>
            </a:r>
            <a:r>
              <a:rPr lang="en-US" sz="1700" dirty="0">
                <a:latin typeface="Courier" pitchFamily="2" charset="0"/>
                <a:cs typeface="Courier New" panose="02070309020205020404" pitchFamily="49" charset="0"/>
              </a:rPr>
              <a:t>)) pairs</a:t>
            </a:r>
          </a:p>
          <a:p>
            <a:pPr marL="0" indent="0">
              <a:buNone/>
            </a:pPr>
            <a:r>
              <a:rPr lang="en-US" sz="1700" dirty="0">
                <a:latin typeface="Courier" pitchFamily="2" charset="0"/>
                <a:cs typeface="Courier New" panose="02070309020205020404" pitchFamily="49" charset="0"/>
              </a:rPr>
              <a:t>    </a:t>
            </a:r>
            <a:r>
              <a:rPr lang="en-US" sz="1700" dirty="0" err="1">
                <a:latin typeface="Courier" pitchFamily="2" charset="0"/>
                <a:cs typeface="Courier New" panose="02070309020205020404" pitchFamily="49" charset="0"/>
              </a:rPr>
              <a:t>val</a:t>
            </a:r>
            <a:r>
              <a:rPr lang="en-US" sz="1700" dirty="0">
                <a:latin typeface="Courier" pitchFamily="2" charset="0"/>
                <a:cs typeface="Courier New" panose="02070309020205020404" pitchFamily="49" charset="0"/>
              </a:rPr>
              <a:t> </a:t>
            </a:r>
            <a:r>
              <a:rPr lang="en-US" sz="1700" dirty="0" err="1">
                <a:latin typeface="Courier" pitchFamily="2" charset="0"/>
                <a:cs typeface="Courier New" panose="02070309020205020404" pitchFamily="49" charset="0"/>
              </a:rPr>
              <a:t>offTopicVisits</a:t>
            </a:r>
            <a:r>
              <a:rPr lang="en-US" sz="1700" dirty="0">
                <a:latin typeface="Courier" pitchFamily="2" charset="0"/>
                <a:cs typeface="Courier New" panose="02070309020205020404" pitchFamily="49" charset="0"/>
              </a:rPr>
              <a:t> = </a:t>
            </a:r>
            <a:r>
              <a:rPr lang="en-US" sz="1700" dirty="0" err="1">
                <a:latin typeface="Courier" pitchFamily="2" charset="0"/>
                <a:cs typeface="Courier New" panose="02070309020205020404" pitchFamily="49" charset="0"/>
              </a:rPr>
              <a:t>joined.filter</a:t>
            </a:r>
            <a:r>
              <a:rPr lang="en-US" sz="1700" dirty="0">
                <a:latin typeface="Courier" pitchFamily="2" charset="0"/>
                <a:cs typeface="Courier New" panose="02070309020205020404" pitchFamily="49" charset="0"/>
              </a:rPr>
              <a:t> { </a:t>
            </a:r>
          </a:p>
          <a:p>
            <a:pPr marL="0" indent="0">
              <a:buNone/>
            </a:pPr>
            <a:r>
              <a:rPr lang="en-US" sz="1700" dirty="0">
                <a:latin typeface="Courier" pitchFamily="2" charset="0"/>
                <a:cs typeface="Courier New" panose="02070309020205020404" pitchFamily="49" charset="0"/>
              </a:rPr>
              <a:t>        case (</a:t>
            </a:r>
            <a:r>
              <a:rPr lang="en-US" sz="1700" dirty="0" err="1">
                <a:latin typeface="Courier" pitchFamily="2" charset="0"/>
                <a:cs typeface="Courier New" panose="02070309020205020404" pitchFamily="49" charset="0"/>
              </a:rPr>
              <a:t>userId</a:t>
            </a:r>
            <a:r>
              <a:rPr lang="en-US" sz="1700" dirty="0">
                <a:latin typeface="Courier" pitchFamily="2" charset="0"/>
                <a:cs typeface="Courier New" panose="02070309020205020404" pitchFamily="49" charset="0"/>
              </a:rPr>
              <a:t>, (</a:t>
            </a:r>
            <a:r>
              <a:rPr lang="en-US" sz="1700" dirty="0" err="1">
                <a:latin typeface="Courier" pitchFamily="2" charset="0"/>
                <a:cs typeface="Courier New" panose="02070309020205020404" pitchFamily="49" charset="0"/>
              </a:rPr>
              <a:t>userInfo</a:t>
            </a:r>
            <a:r>
              <a:rPr lang="en-US" sz="1700" dirty="0">
                <a:latin typeface="Courier" pitchFamily="2" charset="0"/>
                <a:cs typeface="Courier New" panose="02070309020205020404" pitchFamily="49" charset="0"/>
              </a:rPr>
              <a:t>, </a:t>
            </a:r>
            <a:r>
              <a:rPr lang="en-US" sz="1700" dirty="0" err="1">
                <a:latin typeface="Courier" pitchFamily="2" charset="0"/>
                <a:cs typeface="Courier New" panose="02070309020205020404" pitchFamily="49" charset="0"/>
              </a:rPr>
              <a:t>linkInfo</a:t>
            </a:r>
            <a:r>
              <a:rPr lang="en-US" sz="1700" dirty="0">
                <a:latin typeface="Courier" pitchFamily="2" charset="0"/>
                <a:cs typeface="Courier New" panose="02070309020205020404" pitchFamily="49" charset="0"/>
              </a:rPr>
              <a:t>)) =&gt; // Expand the tuple into its components </a:t>
            </a:r>
          </a:p>
          <a:p>
            <a:pPr marL="0" indent="0">
              <a:buNone/>
            </a:pPr>
            <a:r>
              <a:rPr lang="en-US" sz="1700" dirty="0">
                <a:latin typeface="Courier" pitchFamily="2" charset="0"/>
                <a:cs typeface="Courier New" panose="02070309020205020404" pitchFamily="49" charset="0"/>
              </a:rPr>
              <a:t>             !</a:t>
            </a:r>
            <a:r>
              <a:rPr lang="en-US" sz="1700" dirty="0" err="1">
                <a:latin typeface="Courier" pitchFamily="2" charset="0"/>
                <a:cs typeface="Courier New" panose="02070309020205020404" pitchFamily="49" charset="0"/>
              </a:rPr>
              <a:t>userInfo.topics.contains</a:t>
            </a:r>
            <a:r>
              <a:rPr lang="en-US" sz="1700" dirty="0">
                <a:latin typeface="Courier" pitchFamily="2" charset="0"/>
                <a:cs typeface="Courier New" panose="02070309020205020404" pitchFamily="49" charset="0"/>
              </a:rPr>
              <a:t>(</a:t>
            </a:r>
            <a:r>
              <a:rPr lang="en-US" sz="1700" dirty="0" err="1">
                <a:latin typeface="Courier" pitchFamily="2" charset="0"/>
                <a:cs typeface="Courier New" panose="02070309020205020404" pitchFamily="49" charset="0"/>
              </a:rPr>
              <a:t>linkInfo.topic</a:t>
            </a:r>
            <a:r>
              <a:rPr lang="en-US" sz="1700" dirty="0">
                <a:latin typeface="Courier" pitchFamily="2" charset="0"/>
                <a:cs typeface="Courier New" panose="02070309020205020404" pitchFamily="49" charset="0"/>
              </a:rPr>
              <a:t>) </a:t>
            </a:r>
            <a:br>
              <a:rPr lang="en-US" sz="1700" dirty="0">
                <a:latin typeface="Courier" pitchFamily="2" charset="0"/>
                <a:cs typeface="Courier New" panose="02070309020205020404" pitchFamily="49" charset="0"/>
              </a:rPr>
            </a:br>
            <a:r>
              <a:rPr lang="en-US" sz="1700" dirty="0">
                <a:latin typeface="Courier" pitchFamily="2" charset="0"/>
                <a:cs typeface="Courier New" panose="02070309020205020404" pitchFamily="49" charset="0"/>
              </a:rPr>
              <a:t>    }.count()</a:t>
            </a:r>
          </a:p>
          <a:p>
            <a:pPr marL="0" indent="0">
              <a:buNone/>
            </a:pPr>
            <a:r>
              <a:rPr lang="en-US" sz="1700" dirty="0">
                <a:latin typeface="Courier" pitchFamily="2" charset="0"/>
                <a:cs typeface="Courier New" panose="02070309020205020404" pitchFamily="49" charset="0"/>
              </a:rPr>
              <a:t>    </a:t>
            </a:r>
            <a:r>
              <a:rPr lang="en-US" sz="1700" dirty="0" err="1">
                <a:latin typeface="Courier" pitchFamily="2" charset="0"/>
                <a:cs typeface="Courier New" panose="02070309020205020404" pitchFamily="49" charset="0"/>
              </a:rPr>
              <a:t>println</a:t>
            </a:r>
            <a:r>
              <a:rPr lang="en-US" sz="1700" dirty="0">
                <a:latin typeface="Courier" pitchFamily="2" charset="0"/>
                <a:cs typeface="Courier New" panose="02070309020205020404" pitchFamily="49" charset="0"/>
              </a:rPr>
              <a:t>("Number of visits to non-subscribed topics: " + </a:t>
            </a:r>
            <a:r>
              <a:rPr lang="en-US" sz="1700" dirty="0" err="1">
                <a:latin typeface="Courier" pitchFamily="2" charset="0"/>
                <a:cs typeface="Courier New" panose="02070309020205020404" pitchFamily="49" charset="0"/>
              </a:rPr>
              <a:t>offTopicVisits</a:t>
            </a:r>
            <a:r>
              <a:rPr lang="en-US" sz="1700" dirty="0">
                <a:latin typeface="Courier" pitchFamily="2" charset="0"/>
                <a:cs typeface="Courier New" panose="02070309020205020404" pitchFamily="49" charset="0"/>
              </a:rPr>
              <a:t>) </a:t>
            </a:r>
          </a:p>
          <a:p>
            <a:pPr marL="0" indent="0">
              <a:buNone/>
            </a:pPr>
            <a:r>
              <a:rPr lang="en-US" sz="1700" dirty="0">
                <a:latin typeface="Courier" pitchFamily="2" charset="0"/>
                <a:cs typeface="Courier New" panose="02070309020205020404" pitchFamily="49" charset="0"/>
              </a:rPr>
              <a:t>}</a:t>
            </a:r>
          </a:p>
        </p:txBody>
      </p:sp>
    </p:spTree>
    <p:extLst>
      <p:ext uri="{BB962C8B-B14F-4D97-AF65-F5344CB8AC3E}">
        <p14:creationId xmlns:p14="http://schemas.microsoft.com/office/powerpoint/2010/main" val="39698694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09B2E2-5A10-F243-8922-946AACE4EE46}"/>
              </a:ext>
            </a:extLst>
          </p:cNvPr>
          <p:cNvSpPr>
            <a:spLocks noGrp="1"/>
          </p:cNvSpPr>
          <p:nvPr>
            <p:ph type="title"/>
          </p:nvPr>
        </p:nvSpPr>
        <p:spPr/>
        <p:txBody>
          <a:bodyPr/>
          <a:lstStyle/>
          <a:p>
            <a:r>
              <a:rPr lang="en-US" dirty="0"/>
              <a:t>Limitations of MapReduce</a:t>
            </a:r>
          </a:p>
        </p:txBody>
      </p:sp>
      <p:sp>
        <p:nvSpPr>
          <p:cNvPr id="3" name="Content Placeholder 2">
            <a:extLst>
              <a:ext uri="{FF2B5EF4-FFF2-40B4-BE49-F238E27FC236}">
                <a16:creationId xmlns:a16="http://schemas.microsoft.com/office/drawing/2014/main" id="{6DEA4E7B-4BD5-DF48-97EF-117BC9FAE258}"/>
              </a:ext>
            </a:extLst>
          </p:cNvPr>
          <p:cNvSpPr>
            <a:spLocks noGrp="1"/>
          </p:cNvSpPr>
          <p:nvPr>
            <p:ph idx="1"/>
          </p:nvPr>
        </p:nvSpPr>
        <p:spPr/>
        <p:txBody>
          <a:bodyPr/>
          <a:lstStyle/>
          <a:p>
            <a:r>
              <a:rPr lang="en-US" dirty="0"/>
              <a:t>Limited programming flexibility</a:t>
            </a:r>
          </a:p>
          <a:p>
            <a:pPr lvl="1"/>
            <a:r>
              <a:rPr lang="en-US" dirty="0"/>
              <a:t>In particular, inefficient for multi-pass algorithms</a:t>
            </a:r>
          </a:p>
          <a:p>
            <a:endParaRPr lang="en-US" dirty="0"/>
          </a:p>
          <a:p>
            <a:r>
              <a:rPr lang="en-US" dirty="0"/>
              <a:t>No efficient primitives for data sharing</a:t>
            </a:r>
          </a:p>
          <a:p>
            <a:pPr lvl="1"/>
            <a:r>
              <a:rPr lang="en-US" dirty="0"/>
              <a:t>State between MapReduce passes goes through distributed </a:t>
            </a:r>
            <a:br>
              <a:rPr lang="en-US" dirty="0"/>
            </a:br>
            <a:r>
              <a:rPr lang="en-US" dirty="0"/>
              <a:t>file systems</a:t>
            </a:r>
          </a:p>
          <a:p>
            <a:endParaRPr lang="en-US" dirty="0"/>
          </a:p>
        </p:txBody>
      </p:sp>
    </p:spTree>
    <p:extLst>
      <p:ext uri="{BB962C8B-B14F-4D97-AF65-F5344CB8AC3E}">
        <p14:creationId xmlns:p14="http://schemas.microsoft.com/office/powerpoint/2010/main" val="383553335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Data Partitioning</a:t>
            </a:r>
          </a:p>
        </p:txBody>
      </p:sp>
      <p:pic>
        <p:nvPicPr>
          <p:cNvPr id="5" name="Picture 4"/>
          <p:cNvPicPr>
            <a:picLocks noChangeAspect="1"/>
          </p:cNvPicPr>
          <p:nvPr/>
        </p:nvPicPr>
        <p:blipFill>
          <a:blip r:embed="rId3"/>
          <a:stretch>
            <a:fillRect/>
          </a:stretch>
        </p:blipFill>
        <p:spPr>
          <a:xfrm>
            <a:off x="3342626" y="1950817"/>
            <a:ext cx="4944507" cy="4588095"/>
          </a:xfrm>
          <a:prstGeom prst="rect">
            <a:avLst/>
          </a:prstGeom>
        </p:spPr>
      </p:pic>
      <p:sp>
        <p:nvSpPr>
          <p:cNvPr id="6" name="TextBox 5"/>
          <p:cNvSpPr txBox="1"/>
          <p:nvPr/>
        </p:nvSpPr>
        <p:spPr>
          <a:xfrm>
            <a:off x="2373836" y="1459855"/>
            <a:ext cx="7680564" cy="461665"/>
          </a:xfrm>
          <a:prstGeom prst="rect">
            <a:avLst/>
          </a:prstGeom>
          <a:noFill/>
        </p:spPr>
        <p:txBody>
          <a:bodyPr wrap="none" rtlCol="0">
            <a:spAutoFit/>
          </a:bodyPr>
          <a:lstStyle/>
          <a:p>
            <a:r>
              <a:rPr lang="en-US" sz="2400" dirty="0"/>
              <a:t>Each join of </a:t>
            </a:r>
            <a:r>
              <a:rPr lang="en-US" sz="2400" dirty="0" err="1"/>
              <a:t>userData</a:t>
            </a:r>
            <a:r>
              <a:rPr lang="en-US" sz="2400" dirty="0"/>
              <a:t> and events without using </a:t>
            </a:r>
            <a:r>
              <a:rPr lang="en-US" sz="2400" dirty="0" err="1"/>
              <a:t>partitionBy</a:t>
            </a:r>
            <a:r>
              <a:rPr lang="en-US" sz="2400" dirty="0"/>
              <a:t>()</a:t>
            </a:r>
          </a:p>
        </p:txBody>
      </p:sp>
    </p:spTree>
    <p:extLst>
      <p:ext uri="{BB962C8B-B14F-4D97-AF65-F5344CB8AC3E}">
        <p14:creationId xmlns:p14="http://schemas.microsoft.com/office/powerpoint/2010/main" val="144784603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Data Partitioning</a:t>
            </a:r>
          </a:p>
        </p:txBody>
      </p:sp>
      <p:sp>
        <p:nvSpPr>
          <p:cNvPr id="6" name="TextBox 5"/>
          <p:cNvSpPr txBox="1"/>
          <p:nvPr/>
        </p:nvSpPr>
        <p:spPr>
          <a:xfrm>
            <a:off x="4929807" y="973327"/>
            <a:ext cx="6822958" cy="1569660"/>
          </a:xfrm>
          <a:prstGeom prst="rect">
            <a:avLst/>
          </a:prstGeom>
          <a:noFill/>
        </p:spPr>
        <p:txBody>
          <a:bodyPr wrap="none" rtlCol="0">
            <a:spAutoFit/>
          </a:bodyPr>
          <a:lstStyle/>
          <a:p>
            <a:r>
              <a:rPr lang="en-US" sz="2400" dirty="0" err="1"/>
              <a:t>val</a:t>
            </a:r>
            <a:r>
              <a:rPr lang="en-US" sz="2400" dirty="0"/>
              <a:t> </a:t>
            </a:r>
            <a:r>
              <a:rPr lang="en-US" sz="2400" dirty="0" err="1"/>
              <a:t>sc</a:t>
            </a:r>
            <a:r>
              <a:rPr lang="en-US" sz="2400" dirty="0"/>
              <a:t> = new </a:t>
            </a:r>
            <a:r>
              <a:rPr lang="en-US" sz="2400" dirty="0" err="1"/>
              <a:t>SparkContext</a:t>
            </a:r>
            <a:r>
              <a:rPr lang="en-US" sz="2400" dirty="0"/>
              <a:t>(...) </a:t>
            </a:r>
            <a:r>
              <a:rPr lang="en-US" sz="2400" dirty="0" err="1"/>
              <a:t>val</a:t>
            </a:r>
            <a:r>
              <a:rPr lang="en-US" sz="2400" dirty="0"/>
              <a:t> </a:t>
            </a:r>
            <a:r>
              <a:rPr lang="en-US" sz="2400" dirty="0" err="1"/>
              <a:t>userData</a:t>
            </a:r>
            <a:r>
              <a:rPr lang="en-US" sz="2400" dirty="0"/>
              <a:t> = </a:t>
            </a:r>
            <a:br>
              <a:rPr lang="en-US" sz="2400" dirty="0"/>
            </a:br>
            <a:r>
              <a:rPr lang="en-US" sz="2400" dirty="0"/>
              <a:t>	</a:t>
            </a:r>
            <a:r>
              <a:rPr lang="en-US" sz="2400" dirty="0" err="1"/>
              <a:t>sc.sequenceFile</a:t>
            </a:r>
            <a:r>
              <a:rPr lang="en-US" sz="2400" dirty="0"/>
              <a:t>[</a:t>
            </a:r>
            <a:r>
              <a:rPr lang="en-US" sz="2400" dirty="0" err="1"/>
              <a:t>UserID</a:t>
            </a:r>
            <a:r>
              <a:rPr lang="en-US" sz="2400" dirty="0"/>
              <a:t>, </a:t>
            </a:r>
            <a:r>
              <a:rPr lang="en-US" sz="2400" dirty="0" err="1"/>
              <a:t>UserInfo</a:t>
            </a:r>
            <a:r>
              <a:rPr lang="en-US" sz="2400" dirty="0"/>
              <a:t>]("</a:t>
            </a:r>
            <a:r>
              <a:rPr lang="en-US" sz="2400" dirty="0" err="1"/>
              <a:t>hdfs</a:t>
            </a:r>
            <a:r>
              <a:rPr lang="en-US" sz="2400" dirty="0"/>
              <a:t>://...")</a:t>
            </a:r>
            <a:br>
              <a:rPr lang="en-US" sz="2400" dirty="0"/>
            </a:br>
            <a:r>
              <a:rPr lang="en-US" sz="2400" dirty="0"/>
              <a:t>	.</a:t>
            </a:r>
            <a:r>
              <a:rPr lang="en-US" sz="2400" dirty="0" err="1"/>
              <a:t>partitionBy</a:t>
            </a:r>
            <a:r>
              <a:rPr lang="en-US" sz="2400" dirty="0"/>
              <a:t>(new </a:t>
            </a:r>
            <a:r>
              <a:rPr lang="en-US" sz="2400" dirty="0" err="1"/>
              <a:t>HashPartitioner</a:t>
            </a:r>
            <a:r>
              <a:rPr lang="en-US" sz="2400" dirty="0"/>
              <a:t>(100))</a:t>
            </a:r>
            <a:br>
              <a:rPr lang="en-US" sz="2400" dirty="0"/>
            </a:br>
            <a:r>
              <a:rPr lang="en-US" sz="2400" dirty="0"/>
              <a:t>	.persist()</a:t>
            </a:r>
          </a:p>
        </p:txBody>
      </p:sp>
      <p:pic>
        <p:nvPicPr>
          <p:cNvPr id="7" name="Picture 6"/>
          <p:cNvPicPr>
            <a:picLocks noChangeAspect="1"/>
          </p:cNvPicPr>
          <p:nvPr/>
        </p:nvPicPr>
        <p:blipFill>
          <a:blip r:embed="rId3"/>
          <a:stretch>
            <a:fillRect/>
          </a:stretch>
        </p:blipFill>
        <p:spPr>
          <a:xfrm>
            <a:off x="3886776" y="2701172"/>
            <a:ext cx="4229563" cy="4123097"/>
          </a:xfrm>
          <a:prstGeom prst="rect">
            <a:avLst/>
          </a:prstGeom>
        </p:spPr>
      </p:pic>
    </p:spTree>
    <p:extLst>
      <p:ext uri="{BB962C8B-B14F-4D97-AF65-F5344CB8AC3E}">
        <p14:creationId xmlns:p14="http://schemas.microsoft.com/office/powerpoint/2010/main" val="302177466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14F191E-A2C6-B444-96CB-1AB24B3CB03E}"/>
              </a:ext>
            </a:extLst>
          </p:cNvPr>
          <p:cNvSpPr>
            <a:spLocks noGrp="1"/>
          </p:cNvSpPr>
          <p:nvPr>
            <p:ph type="title"/>
          </p:nvPr>
        </p:nvSpPr>
        <p:spPr/>
        <p:txBody>
          <a:bodyPr/>
          <a:lstStyle/>
          <a:p>
            <a:r>
              <a:rPr lang="en-US" dirty="0"/>
              <a:t>Apache Nemo</a:t>
            </a:r>
          </a:p>
        </p:txBody>
      </p:sp>
      <p:sp>
        <p:nvSpPr>
          <p:cNvPr id="5" name="Text Placeholder 4">
            <a:extLst>
              <a:ext uri="{FF2B5EF4-FFF2-40B4-BE49-F238E27FC236}">
                <a16:creationId xmlns:a16="http://schemas.microsoft.com/office/drawing/2014/main" id="{A2F0DBCB-BAEB-9F4E-9B5C-15A034208BB9}"/>
              </a:ext>
            </a:extLst>
          </p:cNvPr>
          <p:cNvSpPr>
            <a:spLocks noGrp="1"/>
          </p:cNvSpPr>
          <p:nvPr>
            <p:ph type="body" idx="1"/>
          </p:nvPr>
        </p:nvSpPr>
        <p:spPr/>
        <p:txBody>
          <a:bodyPr/>
          <a:lstStyle/>
          <a:p>
            <a:endParaRPr lang="en-US"/>
          </a:p>
        </p:txBody>
      </p:sp>
      <p:pic>
        <p:nvPicPr>
          <p:cNvPr id="6" name="Picture 5">
            <a:extLst>
              <a:ext uri="{FF2B5EF4-FFF2-40B4-BE49-F238E27FC236}">
                <a16:creationId xmlns:a16="http://schemas.microsoft.com/office/drawing/2014/main" id="{D4EFCB49-0728-EE4E-AE0B-30B2BC2B5323}"/>
              </a:ext>
            </a:extLst>
          </p:cNvPr>
          <p:cNvPicPr>
            <a:picLocks noChangeAspect="1"/>
          </p:cNvPicPr>
          <p:nvPr/>
        </p:nvPicPr>
        <p:blipFill>
          <a:blip r:embed="rId2"/>
          <a:stretch>
            <a:fillRect/>
          </a:stretch>
        </p:blipFill>
        <p:spPr>
          <a:xfrm>
            <a:off x="831850" y="5108424"/>
            <a:ext cx="3260586" cy="1226392"/>
          </a:xfrm>
          <a:prstGeom prst="rect">
            <a:avLst/>
          </a:prstGeom>
        </p:spPr>
      </p:pic>
    </p:spTree>
    <p:extLst>
      <p:ext uri="{BB962C8B-B14F-4D97-AF65-F5344CB8AC3E}">
        <p14:creationId xmlns:p14="http://schemas.microsoft.com/office/powerpoint/2010/main" val="379939320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C0AEB6D-3698-A144-B5E3-196F8BF879F5}"/>
              </a:ext>
            </a:extLst>
          </p:cNvPr>
          <p:cNvSpPr>
            <a:spLocks noGrp="1"/>
          </p:cNvSpPr>
          <p:nvPr>
            <p:ph type="title"/>
          </p:nvPr>
        </p:nvSpPr>
        <p:spPr/>
        <p:txBody>
          <a:bodyPr/>
          <a:lstStyle/>
          <a:p>
            <a:r>
              <a:rPr lang="en-US" dirty="0"/>
              <a:t>Apache Nemo: A Flexible Data Processing System</a:t>
            </a:r>
          </a:p>
        </p:txBody>
      </p:sp>
      <p:sp>
        <p:nvSpPr>
          <p:cNvPr id="5" name="Content Placeholder 4">
            <a:extLst>
              <a:ext uri="{FF2B5EF4-FFF2-40B4-BE49-F238E27FC236}">
                <a16:creationId xmlns:a16="http://schemas.microsoft.com/office/drawing/2014/main" id="{DF23FA24-B5C7-7742-BC5A-DCADA72930B4}"/>
              </a:ext>
            </a:extLst>
          </p:cNvPr>
          <p:cNvSpPr>
            <a:spLocks noGrp="1"/>
          </p:cNvSpPr>
          <p:nvPr>
            <p:ph idx="1"/>
          </p:nvPr>
        </p:nvSpPr>
        <p:spPr/>
        <p:txBody>
          <a:bodyPr/>
          <a:lstStyle/>
          <a:p>
            <a:endParaRPr lang="en-US"/>
          </a:p>
        </p:txBody>
      </p:sp>
      <p:sp>
        <p:nvSpPr>
          <p:cNvPr id="6" name="Shape 180">
            <a:extLst>
              <a:ext uri="{FF2B5EF4-FFF2-40B4-BE49-F238E27FC236}">
                <a16:creationId xmlns:a16="http://schemas.microsoft.com/office/drawing/2014/main" id="{6E7CB3D8-B315-F84D-9245-E498DEE68CA4}"/>
              </a:ext>
            </a:extLst>
          </p:cNvPr>
          <p:cNvSpPr/>
          <p:nvPr/>
        </p:nvSpPr>
        <p:spPr>
          <a:xfrm>
            <a:off x="2336968" y="1701316"/>
            <a:ext cx="1913215" cy="739466"/>
          </a:xfrm>
          <a:prstGeom prst="rect">
            <a:avLst/>
          </a:prstGeom>
          <a:noFill/>
          <a:ln w="28575" cap="flat" cmpd="sng">
            <a:solidFill>
              <a:srgbClr val="000000"/>
            </a:solidFill>
            <a:prstDash val="solid"/>
            <a:round/>
            <a:headEnd type="none" w="med" len="med"/>
            <a:tailEnd type="none" w="med" len="med"/>
          </a:ln>
        </p:spPr>
        <p:txBody>
          <a:bodyPr wrap="square" lIns="91425" tIns="91425" rIns="91425" bIns="91425" anchor="ctr" anchorCtr="0">
            <a:noAutofit/>
          </a:bodyPr>
          <a:lstStyle/>
          <a:p>
            <a:pPr>
              <a:buClr>
                <a:srgbClr val="000000"/>
              </a:buClr>
              <a:buSzPct val="45833"/>
              <a:buFont typeface="Arial"/>
              <a:buNone/>
            </a:pPr>
            <a:r>
              <a:rPr lang="en-US" sz="2400" kern="0">
                <a:solidFill>
                  <a:srgbClr val="000000"/>
                </a:solidFill>
                <a:latin typeface="Arial"/>
                <a:ea typeface="Arial"/>
                <a:cs typeface="Arial"/>
                <a:sym typeface="Arial"/>
              </a:rPr>
              <a:t>.</a:t>
            </a:r>
            <a:r>
              <a:rPr lang="en-US" sz="2400" kern="0" dirty="0">
                <a:solidFill>
                  <a:srgbClr val="000000"/>
                </a:solidFill>
                <a:latin typeface="Arial"/>
                <a:ea typeface="Arial"/>
                <a:cs typeface="Arial"/>
                <a:sym typeface="Arial"/>
              </a:rPr>
              <a:t>map(</a:t>
            </a:r>
            <a:r>
              <a:rPr lang="mr-IN" sz="2400" kern="0" dirty="0">
                <a:solidFill>
                  <a:srgbClr val="000000"/>
                </a:solidFill>
                <a:latin typeface="Arial"/>
                <a:ea typeface="Arial"/>
                <a:cs typeface="Arial"/>
                <a:sym typeface="Arial"/>
              </a:rPr>
              <a:t>…</a:t>
            </a:r>
            <a:r>
              <a:rPr lang="en-US" sz="2400" kern="0" dirty="0">
                <a:solidFill>
                  <a:srgbClr val="000000"/>
                </a:solidFill>
                <a:latin typeface="Arial"/>
                <a:ea typeface="Arial"/>
                <a:cs typeface="Arial"/>
                <a:sym typeface="Arial"/>
              </a:rPr>
              <a:t>)</a:t>
            </a:r>
          </a:p>
          <a:p>
            <a:pPr>
              <a:buClr>
                <a:srgbClr val="000000"/>
              </a:buClr>
              <a:buSzPct val="45833"/>
              <a:buFont typeface="Arial"/>
              <a:buNone/>
            </a:pPr>
            <a:r>
              <a:rPr lang="en-US" sz="2400" kern="0" dirty="0">
                <a:solidFill>
                  <a:srgbClr val="000000"/>
                </a:solidFill>
                <a:latin typeface="Arial"/>
                <a:ea typeface="Arial"/>
                <a:cs typeface="Arial"/>
                <a:sym typeface="Arial"/>
              </a:rPr>
              <a:t>.reduce(</a:t>
            </a:r>
            <a:r>
              <a:rPr lang="mr-IN" sz="2400" kern="0" dirty="0">
                <a:solidFill>
                  <a:srgbClr val="000000"/>
                </a:solidFill>
                <a:latin typeface="Arial"/>
                <a:ea typeface="Arial"/>
                <a:cs typeface="Arial"/>
                <a:sym typeface="Arial"/>
              </a:rPr>
              <a:t>…</a:t>
            </a:r>
            <a:r>
              <a:rPr lang="en-US" sz="2400" kern="0" dirty="0">
                <a:solidFill>
                  <a:srgbClr val="000000"/>
                </a:solidFill>
                <a:latin typeface="Arial"/>
                <a:ea typeface="Arial"/>
                <a:cs typeface="Arial"/>
                <a:sym typeface="Arial"/>
              </a:rPr>
              <a:t>)</a:t>
            </a:r>
          </a:p>
        </p:txBody>
      </p:sp>
      <p:cxnSp>
        <p:nvCxnSpPr>
          <p:cNvPr id="7" name="Shape 183">
            <a:extLst>
              <a:ext uri="{FF2B5EF4-FFF2-40B4-BE49-F238E27FC236}">
                <a16:creationId xmlns:a16="http://schemas.microsoft.com/office/drawing/2014/main" id="{3550BD63-125F-A443-9FE1-354BE4D2A1E8}"/>
              </a:ext>
            </a:extLst>
          </p:cNvPr>
          <p:cNvCxnSpPr>
            <a:cxnSpLocks/>
            <a:stCxn id="6" idx="2"/>
            <a:endCxn id="12" idx="0"/>
          </p:cNvCxnSpPr>
          <p:nvPr/>
        </p:nvCxnSpPr>
        <p:spPr>
          <a:xfrm flipH="1">
            <a:off x="3274249" y="2440782"/>
            <a:ext cx="19327" cy="569235"/>
          </a:xfrm>
          <a:prstGeom prst="straightConnector1">
            <a:avLst/>
          </a:prstGeom>
          <a:noFill/>
          <a:ln w="50800" cap="flat" cmpd="sng">
            <a:solidFill>
              <a:srgbClr val="000000"/>
            </a:solidFill>
            <a:prstDash val="solid"/>
            <a:round/>
            <a:headEnd type="none" w="lg" len="lg"/>
            <a:tailEnd type="triangle" w="lg" len="lg"/>
          </a:ln>
        </p:spPr>
      </p:cxnSp>
      <p:pic>
        <p:nvPicPr>
          <p:cNvPr id="8" name="Shape 187">
            <a:extLst>
              <a:ext uri="{FF2B5EF4-FFF2-40B4-BE49-F238E27FC236}">
                <a16:creationId xmlns:a16="http://schemas.microsoft.com/office/drawing/2014/main" id="{FFC69F33-829C-A34E-9AA7-DB5CAE871D76}"/>
              </a:ext>
            </a:extLst>
          </p:cNvPr>
          <p:cNvPicPr preferRelativeResize="0"/>
          <p:nvPr/>
        </p:nvPicPr>
        <p:blipFill rotWithShape="1">
          <a:blip r:embed="rId2">
            <a:alphaModFix/>
          </a:blip>
          <a:srcRect t="29898" b="30022"/>
          <a:stretch/>
        </p:blipFill>
        <p:spPr>
          <a:xfrm>
            <a:off x="1021864" y="1640561"/>
            <a:ext cx="1194510" cy="488024"/>
          </a:xfrm>
          <a:prstGeom prst="rect">
            <a:avLst/>
          </a:prstGeom>
          <a:noFill/>
          <a:ln>
            <a:noFill/>
          </a:ln>
        </p:spPr>
      </p:pic>
      <p:pic>
        <p:nvPicPr>
          <p:cNvPr id="9" name="Picture 17">
            <a:extLst>
              <a:ext uri="{FF2B5EF4-FFF2-40B4-BE49-F238E27FC236}">
                <a16:creationId xmlns:a16="http://schemas.microsoft.com/office/drawing/2014/main" id="{10047E4E-C5F9-D440-B129-2767B4670639}"/>
              </a:ext>
            </a:extLst>
          </p:cNvPr>
          <p:cNvPicPr>
            <a:picLocks noChangeAspect="1"/>
          </p:cNvPicPr>
          <p:nvPr/>
        </p:nvPicPr>
        <p:blipFill>
          <a:blip r:embed="rId3"/>
          <a:stretch>
            <a:fillRect/>
          </a:stretch>
        </p:blipFill>
        <p:spPr>
          <a:xfrm>
            <a:off x="1089779" y="2116295"/>
            <a:ext cx="1075232" cy="535206"/>
          </a:xfrm>
          <a:prstGeom prst="rect">
            <a:avLst/>
          </a:prstGeom>
        </p:spPr>
      </p:pic>
      <p:sp>
        <p:nvSpPr>
          <p:cNvPr id="10" name="Rectangle 18">
            <a:extLst>
              <a:ext uri="{FF2B5EF4-FFF2-40B4-BE49-F238E27FC236}">
                <a16:creationId xmlns:a16="http://schemas.microsoft.com/office/drawing/2014/main" id="{F925049E-771D-7547-AC54-A2544DDDC7E4}"/>
              </a:ext>
            </a:extLst>
          </p:cNvPr>
          <p:cNvSpPr/>
          <p:nvPr/>
        </p:nvSpPr>
        <p:spPr>
          <a:xfrm>
            <a:off x="2216374" y="5004565"/>
            <a:ext cx="7950200" cy="1774333"/>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400" dirty="0">
                <a:solidFill>
                  <a:schemeClr val="tx1"/>
                </a:solidFill>
                <a:latin typeface="Arial" charset="0"/>
                <a:ea typeface="Arial" charset="0"/>
                <a:cs typeface="Arial" charset="0"/>
              </a:rPr>
              <a:t>Runtime</a:t>
            </a:r>
          </a:p>
        </p:txBody>
      </p:sp>
      <p:sp>
        <p:nvSpPr>
          <p:cNvPr id="11" name="Rectangle 18">
            <a:extLst>
              <a:ext uri="{FF2B5EF4-FFF2-40B4-BE49-F238E27FC236}">
                <a16:creationId xmlns:a16="http://schemas.microsoft.com/office/drawing/2014/main" id="{A790D5A6-4B47-8E42-B294-52E8C32FCAE8}"/>
              </a:ext>
            </a:extLst>
          </p:cNvPr>
          <p:cNvSpPr/>
          <p:nvPr/>
        </p:nvSpPr>
        <p:spPr>
          <a:xfrm>
            <a:off x="2632528" y="5299577"/>
            <a:ext cx="2878742" cy="139977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400">
                <a:solidFill>
                  <a:schemeClr val="tx1"/>
                </a:solidFill>
                <a:latin typeface="Arial" charset="0"/>
                <a:ea typeface="Arial" charset="0"/>
                <a:cs typeface="Arial" charset="0"/>
              </a:rPr>
              <a:t>Master</a:t>
            </a:r>
            <a:endParaRPr lang="en-US" sz="2400" dirty="0">
              <a:solidFill>
                <a:schemeClr val="tx1"/>
              </a:solidFill>
              <a:latin typeface="Arial" charset="0"/>
              <a:ea typeface="Arial" charset="0"/>
              <a:cs typeface="Arial" charset="0"/>
            </a:endParaRPr>
          </a:p>
        </p:txBody>
      </p:sp>
      <p:sp>
        <p:nvSpPr>
          <p:cNvPr id="12" name="Rectangle 18">
            <a:extLst>
              <a:ext uri="{FF2B5EF4-FFF2-40B4-BE49-F238E27FC236}">
                <a16:creationId xmlns:a16="http://schemas.microsoft.com/office/drawing/2014/main" id="{1239D34B-A105-A245-BE76-F7FE7D348710}"/>
              </a:ext>
            </a:extLst>
          </p:cNvPr>
          <p:cNvSpPr/>
          <p:nvPr/>
        </p:nvSpPr>
        <p:spPr>
          <a:xfrm>
            <a:off x="2554122" y="3010017"/>
            <a:ext cx="1440253" cy="69381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charset="0"/>
                <a:ea typeface="Arial" charset="0"/>
                <a:cs typeface="Arial" charset="0"/>
              </a:rPr>
              <a:t>Frontend</a:t>
            </a:r>
          </a:p>
        </p:txBody>
      </p:sp>
      <p:sp>
        <p:nvSpPr>
          <p:cNvPr id="13" name="Rectangle 18">
            <a:extLst>
              <a:ext uri="{FF2B5EF4-FFF2-40B4-BE49-F238E27FC236}">
                <a16:creationId xmlns:a16="http://schemas.microsoft.com/office/drawing/2014/main" id="{8D23E742-CE0B-6242-BBCF-8A985DD0563B}"/>
              </a:ext>
            </a:extLst>
          </p:cNvPr>
          <p:cNvSpPr/>
          <p:nvPr/>
        </p:nvSpPr>
        <p:spPr>
          <a:xfrm>
            <a:off x="4456793" y="3048814"/>
            <a:ext cx="5558078" cy="174091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400" dirty="0">
                <a:solidFill>
                  <a:schemeClr val="tx1"/>
                </a:solidFill>
                <a:latin typeface="Arial" charset="0"/>
                <a:ea typeface="Arial" charset="0"/>
                <a:cs typeface="Arial" charset="0"/>
              </a:rPr>
              <a:t>Optimizer</a:t>
            </a:r>
          </a:p>
        </p:txBody>
      </p:sp>
      <p:sp>
        <p:nvSpPr>
          <p:cNvPr id="14" name="Rectangle 18">
            <a:extLst>
              <a:ext uri="{FF2B5EF4-FFF2-40B4-BE49-F238E27FC236}">
                <a16:creationId xmlns:a16="http://schemas.microsoft.com/office/drawing/2014/main" id="{2BE5EE98-1C78-BB49-9CE1-E019E3501066}"/>
              </a:ext>
            </a:extLst>
          </p:cNvPr>
          <p:cNvSpPr/>
          <p:nvPr/>
        </p:nvSpPr>
        <p:spPr>
          <a:xfrm>
            <a:off x="2554121" y="4060747"/>
            <a:ext cx="1440253" cy="69381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charset="0"/>
                <a:ea typeface="Arial" charset="0"/>
                <a:cs typeface="Arial" charset="0"/>
              </a:rPr>
              <a:t>Backend</a:t>
            </a:r>
          </a:p>
        </p:txBody>
      </p:sp>
      <p:cxnSp>
        <p:nvCxnSpPr>
          <p:cNvPr id="15" name="Shape 183">
            <a:extLst>
              <a:ext uri="{FF2B5EF4-FFF2-40B4-BE49-F238E27FC236}">
                <a16:creationId xmlns:a16="http://schemas.microsoft.com/office/drawing/2014/main" id="{A9E71ACF-2E9D-3843-91FA-1124347A46E5}"/>
              </a:ext>
            </a:extLst>
          </p:cNvPr>
          <p:cNvCxnSpPr>
            <a:cxnSpLocks/>
            <a:stCxn id="12" idx="3"/>
            <a:endCxn id="13" idx="1"/>
          </p:cNvCxnSpPr>
          <p:nvPr/>
        </p:nvCxnSpPr>
        <p:spPr>
          <a:xfrm>
            <a:off x="3994375" y="3356927"/>
            <a:ext cx="462418" cy="562346"/>
          </a:xfrm>
          <a:prstGeom prst="straightConnector1">
            <a:avLst/>
          </a:prstGeom>
          <a:noFill/>
          <a:ln w="50800" cap="flat" cmpd="sng">
            <a:solidFill>
              <a:schemeClr val="tx1"/>
            </a:solidFill>
            <a:prstDash val="solid"/>
            <a:round/>
            <a:headEnd type="none" w="lg" len="lg"/>
            <a:tailEnd type="triangle" w="lg" len="lg"/>
          </a:ln>
        </p:spPr>
      </p:cxnSp>
      <p:cxnSp>
        <p:nvCxnSpPr>
          <p:cNvPr id="16" name="Shape 183">
            <a:extLst>
              <a:ext uri="{FF2B5EF4-FFF2-40B4-BE49-F238E27FC236}">
                <a16:creationId xmlns:a16="http://schemas.microsoft.com/office/drawing/2014/main" id="{14BAE0CF-E153-2C45-9AB0-0D751C6571FF}"/>
              </a:ext>
            </a:extLst>
          </p:cNvPr>
          <p:cNvCxnSpPr>
            <a:cxnSpLocks/>
            <a:stCxn id="13" idx="1"/>
            <a:endCxn id="14" idx="3"/>
          </p:cNvCxnSpPr>
          <p:nvPr/>
        </p:nvCxnSpPr>
        <p:spPr>
          <a:xfrm flipH="1">
            <a:off x="3994374" y="3919273"/>
            <a:ext cx="462419" cy="488384"/>
          </a:xfrm>
          <a:prstGeom prst="straightConnector1">
            <a:avLst/>
          </a:prstGeom>
          <a:noFill/>
          <a:ln w="50800" cap="flat" cmpd="sng">
            <a:solidFill>
              <a:schemeClr val="tx1"/>
            </a:solidFill>
            <a:prstDash val="solid"/>
            <a:round/>
            <a:headEnd type="none" w="lg" len="lg"/>
            <a:tailEnd type="triangle" w="lg" len="lg"/>
          </a:ln>
        </p:spPr>
      </p:cxnSp>
      <p:sp>
        <p:nvSpPr>
          <p:cNvPr id="17" name="Rectangle 18">
            <a:extLst>
              <a:ext uri="{FF2B5EF4-FFF2-40B4-BE49-F238E27FC236}">
                <a16:creationId xmlns:a16="http://schemas.microsoft.com/office/drawing/2014/main" id="{C650D0BD-43A3-084B-BE94-6E3C298F14A3}"/>
              </a:ext>
            </a:extLst>
          </p:cNvPr>
          <p:cNvSpPr/>
          <p:nvPr/>
        </p:nvSpPr>
        <p:spPr>
          <a:xfrm>
            <a:off x="2216374" y="2656219"/>
            <a:ext cx="7950200" cy="2246483"/>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400" dirty="0">
                <a:solidFill>
                  <a:schemeClr val="tx1"/>
                </a:solidFill>
                <a:latin typeface="Arial" charset="0"/>
                <a:ea typeface="Arial" charset="0"/>
                <a:cs typeface="Arial" charset="0"/>
              </a:rPr>
              <a:t>Compiler</a:t>
            </a:r>
          </a:p>
        </p:txBody>
      </p:sp>
      <p:sp>
        <p:nvSpPr>
          <p:cNvPr id="18" name="Rectangle 18">
            <a:extLst>
              <a:ext uri="{FF2B5EF4-FFF2-40B4-BE49-F238E27FC236}">
                <a16:creationId xmlns:a16="http://schemas.microsoft.com/office/drawing/2014/main" id="{BBE0344F-DEE2-BF42-8204-47B137BD0689}"/>
              </a:ext>
            </a:extLst>
          </p:cNvPr>
          <p:cNvSpPr/>
          <p:nvPr/>
        </p:nvSpPr>
        <p:spPr>
          <a:xfrm>
            <a:off x="3013528" y="5717225"/>
            <a:ext cx="2105872" cy="88235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400" dirty="0">
                <a:solidFill>
                  <a:schemeClr val="tx1"/>
                </a:solidFill>
                <a:latin typeface="Arial" charset="0"/>
                <a:ea typeface="Arial" charset="0"/>
                <a:cs typeface="Arial" charset="0"/>
              </a:rPr>
              <a:t>Backbone</a:t>
            </a:r>
          </a:p>
        </p:txBody>
      </p:sp>
      <p:sp>
        <p:nvSpPr>
          <p:cNvPr id="19" name="Rectangle 18">
            <a:extLst>
              <a:ext uri="{FF2B5EF4-FFF2-40B4-BE49-F238E27FC236}">
                <a16:creationId xmlns:a16="http://schemas.microsoft.com/office/drawing/2014/main" id="{224DEE75-EADD-D147-9A4F-396CF01E637A}"/>
              </a:ext>
            </a:extLst>
          </p:cNvPr>
          <p:cNvSpPr/>
          <p:nvPr/>
        </p:nvSpPr>
        <p:spPr>
          <a:xfrm>
            <a:off x="3224458" y="6123403"/>
            <a:ext cx="1652153" cy="310359"/>
          </a:xfrm>
          <a:prstGeom prst="rect">
            <a:avLst/>
          </a:prstGeom>
          <a:noFill/>
          <a:ln w="285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charset="0"/>
                <a:ea typeface="Arial" charset="0"/>
                <a:cs typeface="Arial" charset="0"/>
              </a:rPr>
              <a:t>Modules</a:t>
            </a:r>
          </a:p>
        </p:txBody>
      </p:sp>
      <p:sp>
        <p:nvSpPr>
          <p:cNvPr id="20" name="Rectangle 18">
            <a:extLst>
              <a:ext uri="{FF2B5EF4-FFF2-40B4-BE49-F238E27FC236}">
                <a16:creationId xmlns:a16="http://schemas.microsoft.com/office/drawing/2014/main" id="{08277273-557C-7E40-96C3-F2F5AC31082A}"/>
              </a:ext>
            </a:extLst>
          </p:cNvPr>
          <p:cNvSpPr/>
          <p:nvPr/>
        </p:nvSpPr>
        <p:spPr>
          <a:xfrm>
            <a:off x="6845087" y="1588037"/>
            <a:ext cx="2987958" cy="769184"/>
          </a:xfrm>
          <a:prstGeom prst="rect">
            <a:avLst/>
          </a:prstGeom>
          <a:solidFill>
            <a:srgbClr val="FFFF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latin typeface="Arial" charset="0"/>
              <a:ea typeface="Arial" charset="0"/>
              <a:cs typeface="Arial" charset="0"/>
            </a:endParaRPr>
          </a:p>
        </p:txBody>
      </p:sp>
      <p:sp>
        <p:nvSpPr>
          <p:cNvPr id="21" name="Rectangle 18">
            <a:extLst>
              <a:ext uri="{FF2B5EF4-FFF2-40B4-BE49-F238E27FC236}">
                <a16:creationId xmlns:a16="http://schemas.microsoft.com/office/drawing/2014/main" id="{62B192ED-3167-9647-BB92-6BEBA9DE9099}"/>
              </a:ext>
            </a:extLst>
          </p:cNvPr>
          <p:cNvSpPr/>
          <p:nvPr/>
        </p:nvSpPr>
        <p:spPr>
          <a:xfrm>
            <a:off x="6742361" y="1702374"/>
            <a:ext cx="2987958" cy="769184"/>
          </a:xfrm>
          <a:prstGeom prst="rect">
            <a:avLst/>
          </a:prstGeom>
          <a:solidFill>
            <a:schemeClr val="accent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latin typeface="Arial" charset="0"/>
              <a:ea typeface="Arial" charset="0"/>
              <a:cs typeface="Arial" charset="0"/>
            </a:endParaRPr>
          </a:p>
        </p:txBody>
      </p:sp>
      <p:sp>
        <p:nvSpPr>
          <p:cNvPr id="22" name="Rectangle 18">
            <a:extLst>
              <a:ext uri="{FF2B5EF4-FFF2-40B4-BE49-F238E27FC236}">
                <a16:creationId xmlns:a16="http://schemas.microsoft.com/office/drawing/2014/main" id="{230ABF76-8039-BB4B-A766-6C027EEDA5E8}"/>
              </a:ext>
            </a:extLst>
          </p:cNvPr>
          <p:cNvSpPr/>
          <p:nvPr/>
        </p:nvSpPr>
        <p:spPr>
          <a:xfrm>
            <a:off x="6613131" y="1815930"/>
            <a:ext cx="2987958" cy="769184"/>
          </a:xfrm>
          <a:prstGeom prst="rect">
            <a:avLst/>
          </a:prstGeom>
          <a:solidFill>
            <a:srgbClr val="FF00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charset="0"/>
                <a:ea typeface="Arial" charset="0"/>
                <a:cs typeface="Arial" charset="0"/>
              </a:rPr>
              <a:t>Optimization pass:</a:t>
            </a:r>
          </a:p>
          <a:p>
            <a:pPr algn="ctr"/>
            <a:r>
              <a:rPr lang="en-US" sz="2400" dirty="0">
                <a:solidFill>
                  <a:schemeClr val="tx1"/>
                </a:solidFill>
                <a:latin typeface="Arial" charset="0"/>
                <a:ea typeface="Arial" charset="0"/>
                <a:cs typeface="Arial" charset="0"/>
              </a:rPr>
              <a:t>IR </a:t>
            </a:r>
            <a:r>
              <a:rPr lang="en-US" sz="2400" dirty="0">
                <a:solidFill>
                  <a:schemeClr val="tx1"/>
                </a:solidFill>
                <a:latin typeface="Arial" charset="0"/>
                <a:ea typeface="Arial" charset="0"/>
                <a:cs typeface="Arial" charset="0"/>
                <a:sym typeface="Wingdings"/>
              </a:rPr>
              <a:t> IR’</a:t>
            </a:r>
            <a:endParaRPr lang="en-US" sz="2400" dirty="0">
              <a:solidFill>
                <a:schemeClr val="tx1"/>
              </a:solidFill>
              <a:latin typeface="Arial" charset="0"/>
              <a:ea typeface="Arial" charset="0"/>
              <a:cs typeface="Arial" charset="0"/>
            </a:endParaRPr>
          </a:p>
        </p:txBody>
      </p:sp>
      <p:sp>
        <p:nvSpPr>
          <p:cNvPr id="23" name="Rectangle 5">
            <a:extLst>
              <a:ext uri="{FF2B5EF4-FFF2-40B4-BE49-F238E27FC236}">
                <a16:creationId xmlns:a16="http://schemas.microsoft.com/office/drawing/2014/main" id="{791667FE-6391-AC47-BA74-0B497B1006C1}"/>
              </a:ext>
            </a:extLst>
          </p:cNvPr>
          <p:cNvSpPr/>
          <p:nvPr/>
        </p:nvSpPr>
        <p:spPr>
          <a:xfrm>
            <a:off x="9859549" y="1640561"/>
            <a:ext cx="1989596" cy="830997"/>
          </a:xfrm>
          <a:prstGeom prst="rect">
            <a:avLst/>
          </a:prstGeom>
        </p:spPr>
        <p:txBody>
          <a:bodyPr wrap="square">
            <a:spAutoFit/>
          </a:bodyPr>
          <a:lstStyle/>
          <a:p>
            <a:r>
              <a:rPr lang="en-US" sz="2400">
                <a:latin typeface="Arial" charset="0"/>
                <a:ea typeface="Arial" charset="0"/>
                <a:cs typeface="Arial" charset="0"/>
              </a:rPr>
              <a:t>Optimization </a:t>
            </a:r>
          </a:p>
          <a:p>
            <a:r>
              <a:rPr lang="en-US" sz="2400" dirty="0">
                <a:latin typeface="Arial" charset="0"/>
                <a:ea typeface="Arial" charset="0"/>
                <a:cs typeface="Arial" charset="0"/>
              </a:rPr>
              <a:t>policy</a:t>
            </a:r>
          </a:p>
        </p:txBody>
      </p:sp>
      <p:sp>
        <p:nvSpPr>
          <p:cNvPr id="24" name="Rectangle 5">
            <a:extLst>
              <a:ext uri="{FF2B5EF4-FFF2-40B4-BE49-F238E27FC236}">
                <a16:creationId xmlns:a16="http://schemas.microsoft.com/office/drawing/2014/main" id="{32A1DD5E-747C-904C-80EC-E5D731DC7A70}"/>
              </a:ext>
            </a:extLst>
          </p:cNvPr>
          <p:cNvSpPr/>
          <p:nvPr/>
        </p:nvSpPr>
        <p:spPr>
          <a:xfrm>
            <a:off x="4222741" y="1706773"/>
            <a:ext cx="1816337" cy="830997"/>
          </a:xfrm>
          <a:prstGeom prst="rect">
            <a:avLst/>
          </a:prstGeom>
        </p:spPr>
        <p:txBody>
          <a:bodyPr wrap="square">
            <a:spAutoFit/>
          </a:bodyPr>
          <a:lstStyle/>
          <a:p>
            <a:r>
              <a:rPr lang="en-US" sz="2400" dirty="0">
                <a:latin typeface="Arial" charset="0"/>
                <a:ea typeface="Arial" charset="0"/>
                <a:cs typeface="Arial" charset="0"/>
              </a:rPr>
              <a:t>User </a:t>
            </a:r>
          </a:p>
          <a:p>
            <a:r>
              <a:rPr lang="en-US" sz="2400" dirty="0">
                <a:latin typeface="Arial" charset="0"/>
                <a:ea typeface="Arial" charset="0"/>
                <a:cs typeface="Arial" charset="0"/>
              </a:rPr>
              <a:t>application</a:t>
            </a:r>
          </a:p>
        </p:txBody>
      </p:sp>
      <p:cxnSp>
        <p:nvCxnSpPr>
          <p:cNvPr id="25" name="Shape 183">
            <a:extLst>
              <a:ext uri="{FF2B5EF4-FFF2-40B4-BE49-F238E27FC236}">
                <a16:creationId xmlns:a16="http://schemas.microsoft.com/office/drawing/2014/main" id="{184528FD-3A6B-9445-9D42-C503941B3663}"/>
              </a:ext>
            </a:extLst>
          </p:cNvPr>
          <p:cNvCxnSpPr>
            <a:cxnSpLocks/>
          </p:cNvCxnSpPr>
          <p:nvPr/>
        </p:nvCxnSpPr>
        <p:spPr>
          <a:xfrm>
            <a:off x="2956981" y="4754566"/>
            <a:ext cx="0" cy="704123"/>
          </a:xfrm>
          <a:prstGeom prst="straightConnector1">
            <a:avLst/>
          </a:prstGeom>
          <a:noFill/>
          <a:ln w="50800" cap="flat" cmpd="sng">
            <a:solidFill>
              <a:schemeClr val="tx1"/>
            </a:solidFill>
            <a:prstDash val="solid"/>
            <a:round/>
            <a:headEnd type="none" w="lg" len="lg"/>
            <a:tailEnd type="triangle" w="lg" len="lg"/>
          </a:ln>
        </p:spPr>
      </p:cxnSp>
      <p:cxnSp>
        <p:nvCxnSpPr>
          <p:cNvPr id="26" name="Shape 183">
            <a:extLst>
              <a:ext uri="{FF2B5EF4-FFF2-40B4-BE49-F238E27FC236}">
                <a16:creationId xmlns:a16="http://schemas.microsoft.com/office/drawing/2014/main" id="{556245E2-B9A9-3345-81DF-179BC8C9E000}"/>
              </a:ext>
            </a:extLst>
          </p:cNvPr>
          <p:cNvCxnSpPr>
            <a:cxnSpLocks/>
          </p:cNvCxnSpPr>
          <p:nvPr/>
        </p:nvCxnSpPr>
        <p:spPr>
          <a:xfrm flipV="1">
            <a:off x="3671645" y="4754567"/>
            <a:ext cx="7929" cy="623050"/>
          </a:xfrm>
          <a:prstGeom prst="straightConnector1">
            <a:avLst/>
          </a:prstGeom>
          <a:noFill/>
          <a:ln w="50800" cap="flat" cmpd="sng">
            <a:solidFill>
              <a:schemeClr val="tx1"/>
            </a:solidFill>
            <a:prstDash val="solid"/>
            <a:round/>
            <a:headEnd type="none" w="lg" len="lg"/>
            <a:tailEnd type="triangle" w="lg" len="lg"/>
          </a:ln>
        </p:spPr>
      </p:cxnSp>
      <p:cxnSp>
        <p:nvCxnSpPr>
          <p:cNvPr id="27" name="Shape 183">
            <a:extLst>
              <a:ext uri="{FF2B5EF4-FFF2-40B4-BE49-F238E27FC236}">
                <a16:creationId xmlns:a16="http://schemas.microsoft.com/office/drawing/2014/main" id="{D9AE8A1F-275C-F346-841D-882A49978758}"/>
              </a:ext>
            </a:extLst>
          </p:cNvPr>
          <p:cNvCxnSpPr>
            <a:cxnSpLocks/>
          </p:cNvCxnSpPr>
          <p:nvPr/>
        </p:nvCxnSpPr>
        <p:spPr>
          <a:xfrm flipV="1">
            <a:off x="5522259" y="5702906"/>
            <a:ext cx="1343509" cy="15765"/>
          </a:xfrm>
          <a:prstGeom prst="straightConnector1">
            <a:avLst/>
          </a:prstGeom>
          <a:noFill/>
          <a:ln w="50800" cap="flat" cmpd="sng">
            <a:solidFill>
              <a:schemeClr val="tx1"/>
            </a:solidFill>
            <a:prstDash val="solid"/>
            <a:round/>
            <a:headEnd type="none" w="lg" len="lg"/>
            <a:tailEnd type="triangle" w="lg" len="lg"/>
          </a:ln>
        </p:spPr>
      </p:cxnSp>
      <p:cxnSp>
        <p:nvCxnSpPr>
          <p:cNvPr id="28" name="Shape 183">
            <a:extLst>
              <a:ext uri="{FF2B5EF4-FFF2-40B4-BE49-F238E27FC236}">
                <a16:creationId xmlns:a16="http://schemas.microsoft.com/office/drawing/2014/main" id="{87E8B4A7-5800-8645-9213-C38636846FF3}"/>
              </a:ext>
            </a:extLst>
          </p:cNvPr>
          <p:cNvCxnSpPr>
            <a:cxnSpLocks/>
          </p:cNvCxnSpPr>
          <p:nvPr/>
        </p:nvCxnSpPr>
        <p:spPr>
          <a:xfrm flipH="1">
            <a:off x="5511270" y="6303748"/>
            <a:ext cx="1343509" cy="15764"/>
          </a:xfrm>
          <a:prstGeom prst="straightConnector1">
            <a:avLst/>
          </a:prstGeom>
          <a:noFill/>
          <a:ln w="50800" cap="flat" cmpd="sng">
            <a:solidFill>
              <a:schemeClr val="tx1"/>
            </a:solidFill>
            <a:prstDash val="solid"/>
            <a:round/>
            <a:headEnd type="none" w="lg" len="lg"/>
            <a:tailEnd type="triangle" w="lg" len="lg"/>
          </a:ln>
        </p:spPr>
      </p:cxnSp>
      <p:sp>
        <p:nvSpPr>
          <p:cNvPr id="29" name="Rectangle 18">
            <a:extLst>
              <a:ext uri="{FF2B5EF4-FFF2-40B4-BE49-F238E27FC236}">
                <a16:creationId xmlns:a16="http://schemas.microsoft.com/office/drawing/2014/main" id="{1B9B4BBE-49ED-454F-977F-AD02153CF21A}"/>
              </a:ext>
            </a:extLst>
          </p:cNvPr>
          <p:cNvSpPr/>
          <p:nvPr/>
        </p:nvSpPr>
        <p:spPr>
          <a:xfrm>
            <a:off x="7136129" y="5059177"/>
            <a:ext cx="2878742" cy="1567299"/>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2400" dirty="0">
              <a:solidFill>
                <a:schemeClr val="tx1"/>
              </a:solidFill>
              <a:latin typeface="Arial" charset="0"/>
              <a:ea typeface="Arial" charset="0"/>
              <a:cs typeface="Arial" charset="0"/>
            </a:endParaRPr>
          </a:p>
        </p:txBody>
      </p:sp>
      <p:sp>
        <p:nvSpPr>
          <p:cNvPr id="30" name="Rectangle 18">
            <a:extLst>
              <a:ext uri="{FF2B5EF4-FFF2-40B4-BE49-F238E27FC236}">
                <a16:creationId xmlns:a16="http://schemas.microsoft.com/office/drawing/2014/main" id="{FDC8162E-A35E-3D40-BE70-20FF74781F13}"/>
              </a:ext>
            </a:extLst>
          </p:cNvPr>
          <p:cNvSpPr/>
          <p:nvPr/>
        </p:nvSpPr>
        <p:spPr>
          <a:xfrm>
            <a:off x="6995722" y="5165651"/>
            <a:ext cx="2878742" cy="1449695"/>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2400" dirty="0">
              <a:solidFill>
                <a:schemeClr val="tx1"/>
              </a:solidFill>
              <a:latin typeface="Arial" charset="0"/>
              <a:ea typeface="Arial" charset="0"/>
              <a:cs typeface="Arial" charset="0"/>
            </a:endParaRPr>
          </a:p>
        </p:txBody>
      </p:sp>
      <p:sp>
        <p:nvSpPr>
          <p:cNvPr id="31" name="Rectangle 18">
            <a:extLst>
              <a:ext uri="{FF2B5EF4-FFF2-40B4-BE49-F238E27FC236}">
                <a16:creationId xmlns:a16="http://schemas.microsoft.com/office/drawing/2014/main" id="{F16CDF30-3911-4A4E-9FEF-0329E0718210}"/>
              </a:ext>
            </a:extLst>
          </p:cNvPr>
          <p:cNvSpPr/>
          <p:nvPr/>
        </p:nvSpPr>
        <p:spPr>
          <a:xfrm>
            <a:off x="6865768" y="5296935"/>
            <a:ext cx="2878742" cy="140225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400" dirty="0">
                <a:solidFill>
                  <a:schemeClr val="tx1"/>
                </a:solidFill>
                <a:latin typeface="Arial" charset="0"/>
                <a:ea typeface="Arial" charset="0"/>
                <a:cs typeface="Arial" charset="0"/>
              </a:rPr>
              <a:t>Executor</a:t>
            </a:r>
          </a:p>
        </p:txBody>
      </p:sp>
      <p:sp>
        <p:nvSpPr>
          <p:cNvPr id="32" name="Rectangle 18">
            <a:extLst>
              <a:ext uri="{FF2B5EF4-FFF2-40B4-BE49-F238E27FC236}">
                <a16:creationId xmlns:a16="http://schemas.microsoft.com/office/drawing/2014/main" id="{345945AE-8B8A-6D46-BC28-1CECB96EA70A}"/>
              </a:ext>
            </a:extLst>
          </p:cNvPr>
          <p:cNvSpPr/>
          <p:nvPr/>
        </p:nvSpPr>
        <p:spPr>
          <a:xfrm>
            <a:off x="7252203" y="5730475"/>
            <a:ext cx="2105872" cy="884871"/>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400" dirty="0">
                <a:solidFill>
                  <a:schemeClr val="tx1"/>
                </a:solidFill>
                <a:latin typeface="Arial" charset="0"/>
                <a:ea typeface="Arial" charset="0"/>
                <a:cs typeface="Arial" charset="0"/>
              </a:rPr>
              <a:t>Backbone</a:t>
            </a:r>
          </a:p>
        </p:txBody>
      </p:sp>
      <p:sp>
        <p:nvSpPr>
          <p:cNvPr id="33" name="Rectangle 18">
            <a:extLst>
              <a:ext uri="{FF2B5EF4-FFF2-40B4-BE49-F238E27FC236}">
                <a16:creationId xmlns:a16="http://schemas.microsoft.com/office/drawing/2014/main" id="{73FBE79F-CB65-5141-B28E-8D296371E8E3}"/>
              </a:ext>
            </a:extLst>
          </p:cNvPr>
          <p:cNvSpPr/>
          <p:nvPr/>
        </p:nvSpPr>
        <p:spPr>
          <a:xfrm>
            <a:off x="7479062" y="6136655"/>
            <a:ext cx="1652153" cy="310359"/>
          </a:xfrm>
          <a:prstGeom prst="rect">
            <a:avLst/>
          </a:prstGeom>
          <a:noFill/>
          <a:ln w="285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latin typeface="Arial" charset="0"/>
                <a:ea typeface="Arial" charset="0"/>
                <a:cs typeface="Arial" charset="0"/>
              </a:rPr>
              <a:t>Modules</a:t>
            </a:r>
            <a:endParaRPr lang="en-US" sz="2400" dirty="0">
              <a:solidFill>
                <a:schemeClr val="tx1"/>
              </a:solidFill>
              <a:latin typeface="Arial" charset="0"/>
              <a:ea typeface="Arial" charset="0"/>
              <a:cs typeface="Arial" charset="0"/>
            </a:endParaRPr>
          </a:p>
        </p:txBody>
      </p:sp>
      <p:sp>
        <p:nvSpPr>
          <p:cNvPr id="34" name="Oval 33">
            <a:extLst>
              <a:ext uri="{FF2B5EF4-FFF2-40B4-BE49-F238E27FC236}">
                <a16:creationId xmlns:a16="http://schemas.microsoft.com/office/drawing/2014/main" id="{D8C3A4EC-987F-3744-9756-3A5F04FBA8A7}"/>
              </a:ext>
            </a:extLst>
          </p:cNvPr>
          <p:cNvSpPr/>
          <p:nvPr/>
        </p:nvSpPr>
        <p:spPr>
          <a:xfrm>
            <a:off x="8010185" y="3143661"/>
            <a:ext cx="331321" cy="331321"/>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F7903584-5B47-B347-9438-B0CC12196035}"/>
              </a:ext>
            </a:extLst>
          </p:cNvPr>
          <p:cNvSpPr/>
          <p:nvPr/>
        </p:nvSpPr>
        <p:spPr>
          <a:xfrm>
            <a:off x="8019953" y="3656061"/>
            <a:ext cx="331321" cy="331321"/>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EEFEFEF7-B337-364E-A675-1D9D48A96E68}"/>
              </a:ext>
            </a:extLst>
          </p:cNvPr>
          <p:cNvSpPr/>
          <p:nvPr/>
        </p:nvSpPr>
        <p:spPr>
          <a:xfrm>
            <a:off x="8669191" y="3427526"/>
            <a:ext cx="331321" cy="331321"/>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AD3ADEBF-E6F9-DE48-B029-EDF96306B566}"/>
              </a:ext>
            </a:extLst>
          </p:cNvPr>
          <p:cNvSpPr/>
          <p:nvPr/>
        </p:nvSpPr>
        <p:spPr>
          <a:xfrm>
            <a:off x="9302571" y="3143661"/>
            <a:ext cx="331321" cy="331321"/>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1F0E80A4-6A7C-4843-AEB1-BF03AA95D54A}"/>
              </a:ext>
            </a:extLst>
          </p:cNvPr>
          <p:cNvSpPr/>
          <p:nvPr/>
        </p:nvSpPr>
        <p:spPr>
          <a:xfrm>
            <a:off x="9302571" y="3656060"/>
            <a:ext cx="331321" cy="331321"/>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ight Arrow 617">
            <a:extLst>
              <a:ext uri="{FF2B5EF4-FFF2-40B4-BE49-F238E27FC236}">
                <a16:creationId xmlns:a16="http://schemas.microsoft.com/office/drawing/2014/main" id="{3E6A0CCD-960A-A546-94E5-AF5DAE862AC3}"/>
              </a:ext>
            </a:extLst>
          </p:cNvPr>
          <p:cNvSpPr/>
          <p:nvPr/>
        </p:nvSpPr>
        <p:spPr>
          <a:xfrm rot="1381555">
            <a:off x="8375447" y="3289356"/>
            <a:ext cx="261153" cy="252873"/>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 name="Right Arrow 617">
            <a:extLst>
              <a:ext uri="{FF2B5EF4-FFF2-40B4-BE49-F238E27FC236}">
                <a16:creationId xmlns:a16="http://schemas.microsoft.com/office/drawing/2014/main" id="{7AFAE9ED-F90A-0F49-9987-C48BCFDCAB44}"/>
              </a:ext>
            </a:extLst>
          </p:cNvPr>
          <p:cNvSpPr/>
          <p:nvPr/>
        </p:nvSpPr>
        <p:spPr>
          <a:xfrm rot="1381555">
            <a:off x="9046159" y="3661088"/>
            <a:ext cx="261153" cy="252873"/>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1" name="Right Arrow 617">
            <a:extLst>
              <a:ext uri="{FF2B5EF4-FFF2-40B4-BE49-F238E27FC236}">
                <a16:creationId xmlns:a16="http://schemas.microsoft.com/office/drawing/2014/main" id="{C0BCABD7-AACC-1849-95F8-7BF05A96121F}"/>
              </a:ext>
            </a:extLst>
          </p:cNvPr>
          <p:cNvSpPr/>
          <p:nvPr/>
        </p:nvSpPr>
        <p:spPr>
          <a:xfrm rot="19800000">
            <a:off x="9014679" y="3243617"/>
            <a:ext cx="261153" cy="252873"/>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2" name="Right Arrow 617">
            <a:extLst>
              <a:ext uri="{FF2B5EF4-FFF2-40B4-BE49-F238E27FC236}">
                <a16:creationId xmlns:a16="http://schemas.microsoft.com/office/drawing/2014/main" id="{905AF0A0-DD44-D24A-A44D-7CAD7D0A2E3C}"/>
              </a:ext>
            </a:extLst>
          </p:cNvPr>
          <p:cNvSpPr/>
          <p:nvPr/>
        </p:nvSpPr>
        <p:spPr>
          <a:xfrm rot="19800000">
            <a:off x="8385992" y="3631580"/>
            <a:ext cx="261153" cy="252873"/>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 name="Oval 42">
            <a:extLst>
              <a:ext uri="{FF2B5EF4-FFF2-40B4-BE49-F238E27FC236}">
                <a16:creationId xmlns:a16="http://schemas.microsoft.com/office/drawing/2014/main" id="{A31F6338-1246-B24F-BBD7-C5E514062E60}"/>
              </a:ext>
            </a:extLst>
          </p:cNvPr>
          <p:cNvSpPr/>
          <p:nvPr/>
        </p:nvSpPr>
        <p:spPr>
          <a:xfrm>
            <a:off x="4874488" y="3151053"/>
            <a:ext cx="331321" cy="331321"/>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ABBF13DE-8FDE-B64C-ACF2-25F86109B7F3}"/>
              </a:ext>
            </a:extLst>
          </p:cNvPr>
          <p:cNvSpPr/>
          <p:nvPr/>
        </p:nvSpPr>
        <p:spPr>
          <a:xfrm>
            <a:off x="4884256" y="3663453"/>
            <a:ext cx="331321" cy="331321"/>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B3A892CB-549B-024B-BC58-5138A085556B}"/>
              </a:ext>
            </a:extLst>
          </p:cNvPr>
          <p:cNvSpPr/>
          <p:nvPr/>
        </p:nvSpPr>
        <p:spPr>
          <a:xfrm>
            <a:off x="5533494" y="3434918"/>
            <a:ext cx="331321" cy="331321"/>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725BD571-9332-194C-B734-D819E682FEEB}"/>
              </a:ext>
            </a:extLst>
          </p:cNvPr>
          <p:cNvSpPr/>
          <p:nvPr/>
        </p:nvSpPr>
        <p:spPr>
          <a:xfrm>
            <a:off x="6166874" y="3151053"/>
            <a:ext cx="331321" cy="331321"/>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64906D30-14C3-454A-8A2E-AAE8B1351503}"/>
              </a:ext>
            </a:extLst>
          </p:cNvPr>
          <p:cNvSpPr/>
          <p:nvPr/>
        </p:nvSpPr>
        <p:spPr>
          <a:xfrm>
            <a:off x="6166874" y="3663452"/>
            <a:ext cx="331321" cy="331321"/>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ight Arrow 617">
            <a:extLst>
              <a:ext uri="{FF2B5EF4-FFF2-40B4-BE49-F238E27FC236}">
                <a16:creationId xmlns:a16="http://schemas.microsoft.com/office/drawing/2014/main" id="{1B29E7EA-10EC-1046-8DB9-BED185942ED1}"/>
              </a:ext>
            </a:extLst>
          </p:cNvPr>
          <p:cNvSpPr/>
          <p:nvPr/>
        </p:nvSpPr>
        <p:spPr>
          <a:xfrm rot="1381555">
            <a:off x="5239750" y="3296748"/>
            <a:ext cx="261153" cy="252873"/>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9" name="Right Arrow 617">
            <a:extLst>
              <a:ext uri="{FF2B5EF4-FFF2-40B4-BE49-F238E27FC236}">
                <a16:creationId xmlns:a16="http://schemas.microsoft.com/office/drawing/2014/main" id="{D15E691E-6EE2-1942-8FFB-24F85DADAF58}"/>
              </a:ext>
            </a:extLst>
          </p:cNvPr>
          <p:cNvSpPr/>
          <p:nvPr/>
        </p:nvSpPr>
        <p:spPr>
          <a:xfrm rot="1381555">
            <a:off x="5910462" y="3668480"/>
            <a:ext cx="261153" cy="252873"/>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0" name="Right Arrow 617">
            <a:extLst>
              <a:ext uri="{FF2B5EF4-FFF2-40B4-BE49-F238E27FC236}">
                <a16:creationId xmlns:a16="http://schemas.microsoft.com/office/drawing/2014/main" id="{FEEFFD5E-B715-7941-98AC-5C922BEF2920}"/>
              </a:ext>
            </a:extLst>
          </p:cNvPr>
          <p:cNvSpPr/>
          <p:nvPr/>
        </p:nvSpPr>
        <p:spPr>
          <a:xfrm rot="19800000">
            <a:off x="5878982" y="3251009"/>
            <a:ext cx="261153" cy="252873"/>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 name="Right Arrow 617">
            <a:extLst>
              <a:ext uri="{FF2B5EF4-FFF2-40B4-BE49-F238E27FC236}">
                <a16:creationId xmlns:a16="http://schemas.microsoft.com/office/drawing/2014/main" id="{26A0186A-79FD-E548-B7EA-4FC2DBC0F65F}"/>
              </a:ext>
            </a:extLst>
          </p:cNvPr>
          <p:cNvSpPr/>
          <p:nvPr/>
        </p:nvSpPr>
        <p:spPr>
          <a:xfrm rot="19800000">
            <a:off x="5250295" y="3638972"/>
            <a:ext cx="261153" cy="252873"/>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2" name="Rectangle 5">
            <a:extLst>
              <a:ext uri="{FF2B5EF4-FFF2-40B4-BE49-F238E27FC236}">
                <a16:creationId xmlns:a16="http://schemas.microsoft.com/office/drawing/2014/main" id="{1237138B-9613-1F46-9C48-9C8D5F92FBCA}"/>
              </a:ext>
            </a:extLst>
          </p:cNvPr>
          <p:cNvSpPr/>
          <p:nvPr/>
        </p:nvSpPr>
        <p:spPr>
          <a:xfrm>
            <a:off x="4157316" y="3927848"/>
            <a:ext cx="3289831" cy="830997"/>
          </a:xfrm>
          <a:prstGeom prst="rect">
            <a:avLst/>
          </a:prstGeom>
        </p:spPr>
        <p:txBody>
          <a:bodyPr wrap="square">
            <a:spAutoFit/>
          </a:bodyPr>
          <a:lstStyle/>
          <a:p>
            <a:pPr algn="ctr"/>
            <a:r>
              <a:rPr lang="en-US" sz="2400" dirty="0">
                <a:latin typeface="Arial" charset="0"/>
                <a:ea typeface="Arial" charset="0"/>
                <a:cs typeface="Arial" charset="0"/>
              </a:rPr>
              <a:t>Intermediate</a:t>
            </a:r>
          </a:p>
          <a:p>
            <a:pPr algn="ctr"/>
            <a:r>
              <a:rPr lang="en-US" sz="2400" dirty="0">
                <a:latin typeface="Arial" charset="0"/>
                <a:ea typeface="Arial" charset="0"/>
                <a:cs typeface="Arial" charset="0"/>
              </a:rPr>
              <a:t>representation (IR)</a:t>
            </a:r>
          </a:p>
        </p:txBody>
      </p:sp>
      <p:sp>
        <p:nvSpPr>
          <p:cNvPr id="53" name="Rectangle 5">
            <a:extLst>
              <a:ext uri="{FF2B5EF4-FFF2-40B4-BE49-F238E27FC236}">
                <a16:creationId xmlns:a16="http://schemas.microsoft.com/office/drawing/2014/main" id="{8B8BBF1C-4063-5845-962D-6F18CAE07D09}"/>
              </a:ext>
            </a:extLst>
          </p:cNvPr>
          <p:cNvSpPr/>
          <p:nvPr/>
        </p:nvSpPr>
        <p:spPr>
          <a:xfrm>
            <a:off x="7090474" y="3955660"/>
            <a:ext cx="3289831" cy="461665"/>
          </a:xfrm>
          <a:prstGeom prst="rect">
            <a:avLst/>
          </a:prstGeom>
        </p:spPr>
        <p:txBody>
          <a:bodyPr wrap="square">
            <a:spAutoFit/>
          </a:bodyPr>
          <a:lstStyle/>
          <a:p>
            <a:pPr algn="ctr"/>
            <a:r>
              <a:rPr lang="en-US" sz="2400">
                <a:latin typeface="Arial" charset="0"/>
                <a:ea typeface="Arial" charset="0"/>
                <a:cs typeface="Arial" charset="0"/>
              </a:rPr>
              <a:t>Optimized IR</a:t>
            </a:r>
            <a:endParaRPr lang="en-US" sz="2400" dirty="0">
              <a:latin typeface="Arial" charset="0"/>
              <a:ea typeface="Arial" charset="0"/>
              <a:cs typeface="Arial" charset="0"/>
            </a:endParaRPr>
          </a:p>
        </p:txBody>
      </p:sp>
      <p:sp>
        <p:nvSpPr>
          <p:cNvPr id="54" name="Right Arrow 778">
            <a:extLst>
              <a:ext uri="{FF2B5EF4-FFF2-40B4-BE49-F238E27FC236}">
                <a16:creationId xmlns:a16="http://schemas.microsoft.com/office/drawing/2014/main" id="{7AFB6DBF-6F14-3F43-9CA1-F2316BBB6F0A}"/>
              </a:ext>
            </a:extLst>
          </p:cNvPr>
          <p:cNvSpPr/>
          <p:nvPr/>
        </p:nvSpPr>
        <p:spPr>
          <a:xfrm flipV="1">
            <a:off x="6988859" y="3477504"/>
            <a:ext cx="541395" cy="4589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55" name="Shape 183">
            <a:extLst>
              <a:ext uri="{FF2B5EF4-FFF2-40B4-BE49-F238E27FC236}">
                <a16:creationId xmlns:a16="http://schemas.microsoft.com/office/drawing/2014/main" id="{C63D1508-060C-2443-B4A6-E97990498C62}"/>
              </a:ext>
            </a:extLst>
          </p:cNvPr>
          <p:cNvCxnSpPr>
            <a:cxnSpLocks/>
          </p:cNvCxnSpPr>
          <p:nvPr/>
        </p:nvCxnSpPr>
        <p:spPr>
          <a:xfrm flipH="1">
            <a:off x="7356855" y="2572379"/>
            <a:ext cx="16371" cy="476435"/>
          </a:xfrm>
          <a:prstGeom prst="straightConnector1">
            <a:avLst/>
          </a:prstGeom>
          <a:noFill/>
          <a:ln w="50800" cap="flat" cmpd="sng">
            <a:solidFill>
              <a:srgbClr val="000000"/>
            </a:solidFill>
            <a:prstDash val="solid"/>
            <a:round/>
            <a:headEnd type="none" w="lg" len="lg"/>
            <a:tailEnd type="triangle" w="lg" len="lg"/>
          </a:ln>
        </p:spPr>
      </p:cxnSp>
      <p:sp>
        <p:nvSpPr>
          <p:cNvPr id="56" name="Rectangle 5">
            <a:extLst>
              <a:ext uri="{FF2B5EF4-FFF2-40B4-BE49-F238E27FC236}">
                <a16:creationId xmlns:a16="http://schemas.microsoft.com/office/drawing/2014/main" id="{C7848DE0-FE45-DB42-B4B9-66CE0654FCB4}"/>
              </a:ext>
            </a:extLst>
          </p:cNvPr>
          <p:cNvSpPr/>
          <p:nvPr/>
        </p:nvSpPr>
        <p:spPr>
          <a:xfrm>
            <a:off x="180521" y="3765408"/>
            <a:ext cx="1762021" cy="1938992"/>
          </a:xfrm>
          <a:prstGeom prst="rect">
            <a:avLst/>
          </a:prstGeom>
        </p:spPr>
        <p:txBody>
          <a:bodyPr wrap="none">
            <a:spAutoFit/>
          </a:bodyPr>
          <a:lstStyle/>
          <a:p>
            <a:r>
              <a:rPr lang="en-US" sz="2000" dirty="0">
                <a:ln>
                  <a:solidFill>
                    <a:schemeClr val="accent5">
                      <a:lumMod val="75000"/>
                    </a:schemeClr>
                  </a:solidFill>
                </a:ln>
                <a:latin typeface="Helvetica" pitchFamily="2" charset="0"/>
                <a:cs typeface="Calibri" panose="020F0502020204030204" pitchFamily="34" charset="0"/>
              </a:rPr>
              <a:t>Mentors from </a:t>
            </a:r>
            <a:br>
              <a:rPr lang="en-US" sz="2000" dirty="0">
                <a:ln>
                  <a:solidFill>
                    <a:schemeClr val="accent5">
                      <a:lumMod val="75000"/>
                    </a:schemeClr>
                  </a:solidFill>
                </a:ln>
                <a:latin typeface="Helvetica" pitchFamily="2" charset="0"/>
                <a:cs typeface="Calibri" panose="020F0502020204030204" pitchFamily="34" charset="0"/>
              </a:rPr>
            </a:br>
            <a:r>
              <a:rPr lang="en-US" sz="2000" dirty="0">
                <a:ln>
                  <a:solidFill>
                    <a:schemeClr val="accent5">
                      <a:lumMod val="75000"/>
                    </a:schemeClr>
                  </a:solidFill>
                </a:ln>
                <a:latin typeface="Helvetica" pitchFamily="2" charset="0"/>
                <a:cs typeface="Calibri" panose="020F0502020204030204" pitchFamily="34" charset="0"/>
              </a:rPr>
              <a:t>Google, </a:t>
            </a:r>
            <a:br>
              <a:rPr lang="en-US" sz="2000" dirty="0">
                <a:ln>
                  <a:solidFill>
                    <a:schemeClr val="accent5">
                      <a:lumMod val="75000"/>
                    </a:schemeClr>
                  </a:solidFill>
                </a:ln>
                <a:latin typeface="Helvetica" pitchFamily="2" charset="0"/>
                <a:cs typeface="Calibri" panose="020F0502020204030204" pitchFamily="34" charset="0"/>
              </a:rPr>
            </a:br>
            <a:r>
              <a:rPr lang="en-US" sz="2000" dirty="0">
                <a:ln>
                  <a:solidFill>
                    <a:schemeClr val="accent5">
                      <a:lumMod val="75000"/>
                    </a:schemeClr>
                  </a:solidFill>
                </a:ln>
                <a:latin typeface="Helvetica" pitchFamily="2" charset="0"/>
                <a:cs typeface="Calibri" panose="020F0502020204030204" pitchFamily="34" charset="0"/>
              </a:rPr>
              <a:t>Microsoft, </a:t>
            </a:r>
          </a:p>
          <a:p>
            <a:r>
              <a:rPr lang="en-US" sz="2000" dirty="0" err="1">
                <a:ln>
                  <a:solidFill>
                    <a:schemeClr val="accent5">
                      <a:lumMod val="75000"/>
                    </a:schemeClr>
                  </a:solidFill>
                </a:ln>
                <a:latin typeface="Helvetica" pitchFamily="2" charset="0"/>
                <a:cs typeface="Calibri" panose="020F0502020204030204" pitchFamily="34" charset="0"/>
              </a:rPr>
              <a:t>Databricks</a:t>
            </a:r>
            <a:r>
              <a:rPr lang="en-US" sz="2000" dirty="0">
                <a:ln>
                  <a:solidFill>
                    <a:schemeClr val="accent5">
                      <a:lumMod val="75000"/>
                    </a:schemeClr>
                  </a:solidFill>
                </a:ln>
                <a:latin typeface="Helvetica" pitchFamily="2" charset="0"/>
                <a:cs typeface="Calibri" panose="020F0502020204030204" pitchFamily="34" charset="0"/>
              </a:rPr>
              <a:t>, </a:t>
            </a:r>
          </a:p>
          <a:p>
            <a:r>
              <a:rPr lang="en-US" sz="2000" dirty="0" err="1">
                <a:ln>
                  <a:solidFill>
                    <a:schemeClr val="accent5">
                      <a:lumMod val="75000"/>
                    </a:schemeClr>
                  </a:solidFill>
                </a:ln>
                <a:latin typeface="Helvetica" pitchFamily="2" charset="0"/>
                <a:cs typeface="Calibri" panose="020F0502020204030204" pitchFamily="34" charset="0"/>
              </a:rPr>
              <a:t>Talend</a:t>
            </a:r>
            <a:r>
              <a:rPr lang="en-US" sz="2000" dirty="0">
                <a:ln>
                  <a:solidFill>
                    <a:schemeClr val="accent5">
                      <a:lumMod val="75000"/>
                    </a:schemeClr>
                  </a:solidFill>
                </a:ln>
                <a:latin typeface="Helvetica" pitchFamily="2" charset="0"/>
                <a:cs typeface="Calibri" panose="020F0502020204030204" pitchFamily="34" charset="0"/>
              </a:rPr>
              <a:t>, </a:t>
            </a:r>
          </a:p>
          <a:p>
            <a:r>
              <a:rPr lang="en-US" sz="2000" dirty="0" err="1">
                <a:ln>
                  <a:solidFill>
                    <a:schemeClr val="accent5">
                      <a:lumMod val="75000"/>
                    </a:schemeClr>
                  </a:solidFill>
                </a:ln>
                <a:latin typeface="Helvetica" pitchFamily="2" charset="0"/>
                <a:cs typeface="Calibri" panose="020F0502020204030204" pitchFamily="34" charset="0"/>
              </a:rPr>
              <a:t>Coupang</a:t>
            </a:r>
            <a:endParaRPr lang="en-US" sz="2000" dirty="0">
              <a:ln>
                <a:solidFill>
                  <a:schemeClr val="accent5">
                    <a:lumMod val="75000"/>
                  </a:schemeClr>
                </a:solidFill>
              </a:ln>
              <a:latin typeface="Helvetica" pitchFamily="2" charset="0"/>
              <a:cs typeface="Calibri" panose="020F0502020204030204" pitchFamily="34" charset="0"/>
            </a:endParaRPr>
          </a:p>
        </p:txBody>
      </p:sp>
    </p:spTree>
    <p:extLst>
      <p:ext uri="{BB962C8B-B14F-4D97-AF65-F5344CB8AC3E}">
        <p14:creationId xmlns:p14="http://schemas.microsoft.com/office/powerpoint/2010/main" val="142724514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D5283-D453-B344-A88A-841FD0C680CE}"/>
              </a:ext>
            </a:extLst>
          </p:cNvPr>
          <p:cNvSpPr>
            <a:spLocks noGrp="1"/>
          </p:cNvSpPr>
          <p:nvPr>
            <p:ph type="title"/>
          </p:nvPr>
        </p:nvSpPr>
        <p:spPr/>
        <p:txBody>
          <a:bodyPr/>
          <a:lstStyle/>
          <a:p>
            <a:r>
              <a:rPr lang="en-US" dirty="0"/>
              <a:t>Intermediate Representation (IR)</a:t>
            </a:r>
          </a:p>
        </p:txBody>
      </p:sp>
      <p:sp>
        <p:nvSpPr>
          <p:cNvPr id="3" name="Content Placeholder 2">
            <a:extLst>
              <a:ext uri="{FF2B5EF4-FFF2-40B4-BE49-F238E27FC236}">
                <a16:creationId xmlns:a16="http://schemas.microsoft.com/office/drawing/2014/main" id="{42434C75-CA1C-9C48-B4E4-39D4666F8141}"/>
              </a:ext>
            </a:extLst>
          </p:cNvPr>
          <p:cNvSpPr>
            <a:spLocks noGrp="1"/>
          </p:cNvSpPr>
          <p:nvPr>
            <p:ph idx="1"/>
          </p:nvPr>
        </p:nvSpPr>
        <p:spPr/>
        <p:txBody>
          <a:bodyPr/>
          <a:lstStyle/>
          <a:p>
            <a:endParaRPr lang="en-US"/>
          </a:p>
        </p:txBody>
      </p:sp>
      <p:pic>
        <p:nvPicPr>
          <p:cNvPr id="4" name="Shape 187">
            <a:extLst>
              <a:ext uri="{FF2B5EF4-FFF2-40B4-BE49-F238E27FC236}">
                <a16:creationId xmlns:a16="http://schemas.microsoft.com/office/drawing/2014/main" id="{083A4BA0-7EF7-4C4E-9B34-2813F5F52EA0}"/>
              </a:ext>
            </a:extLst>
          </p:cNvPr>
          <p:cNvPicPr preferRelativeResize="0"/>
          <p:nvPr/>
        </p:nvPicPr>
        <p:blipFill rotWithShape="1">
          <a:blip r:embed="rId2">
            <a:alphaModFix/>
          </a:blip>
          <a:srcRect t="29898" b="30022"/>
          <a:stretch/>
        </p:blipFill>
        <p:spPr>
          <a:xfrm>
            <a:off x="7747835" y="2744028"/>
            <a:ext cx="1503665" cy="602638"/>
          </a:xfrm>
          <a:prstGeom prst="rect">
            <a:avLst/>
          </a:prstGeom>
          <a:noFill/>
          <a:ln>
            <a:noFill/>
          </a:ln>
        </p:spPr>
      </p:pic>
      <p:pic>
        <p:nvPicPr>
          <p:cNvPr id="5" name="Picture 17">
            <a:extLst>
              <a:ext uri="{FF2B5EF4-FFF2-40B4-BE49-F238E27FC236}">
                <a16:creationId xmlns:a16="http://schemas.microsoft.com/office/drawing/2014/main" id="{A53EC531-E562-AA46-9440-0114AAD7849D}"/>
              </a:ext>
            </a:extLst>
          </p:cNvPr>
          <p:cNvPicPr>
            <a:picLocks noChangeAspect="1"/>
          </p:cNvPicPr>
          <p:nvPr/>
        </p:nvPicPr>
        <p:blipFill>
          <a:blip r:embed="rId3"/>
          <a:stretch>
            <a:fillRect/>
          </a:stretch>
        </p:blipFill>
        <p:spPr>
          <a:xfrm>
            <a:off x="7747835" y="1976041"/>
            <a:ext cx="1374798" cy="684317"/>
          </a:xfrm>
          <a:prstGeom prst="rect">
            <a:avLst/>
          </a:prstGeom>
        </p:spPr>
      </p:pic>
      <p:sp>
        <p:nvSpPr>
          <p:cNvPr id="6" name="TextBox 5">
            <a:extLst>
              <a:ext uri="{FF2B5EF4-FFF2-40B4-BE49-F238E27FC236}">
                <a16:creationId xmlns:a16="http://schemas.microsoft.com/office/drawing/2014/main" id="{0ACE25A7-6511-5642-B02D-8B2C4B0696F4}"/>
              </a:ext>
            </a:extLst>
          </p:cNvPr>
          <p:cNvSpPr txBox="1"/>
          <p:nvPr/>
        </p:nvSpPr>
        <p:spPr>
          <a:xfrm>
            <a:off x="696743" y="1884600"/>
            <a:ext cx="6204743" cy="44627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3200" b="1" i="0" u="none" strike="noStrike" kern="1200" cap="none" spc="0" normalizeH="0" baseline="0" noProof="0" dirty="0">
                <a:ln>
                  <a:noFill/>
                </a:ln>
                <a:solidFill>
                  <a:prstClr val="black"/>
                </a:solidFill>
                <a:effectLst/>
                <a:uLnTx/>
                <a:uFillTx/>
                <a:latin typeface="Calibri" panose="020F0502020204030204"/>
                <a:ea typeface="+mn-ea"/>
                <a:cs typeface="+mn-cs"/>
              </a:rPr>
              <a:t>Intermediate Representation</a:t>
            </a:r>
            <a:r>
              <a:rPr kumimoji="0" lang="en-US" altLang="ko-KR" sz="3200" b="1" i="0" u="none" strike="noStrike" kern="1200" cap="none" spc="0" normalizeH="0" noProof="0" dirty="0">
                <a:ln>
                  <a:noFill/>
                </a:ln>
                <a:solidFill>
                  <a:prstClr val="black"/>
                </a:solidFill>
                <a:effectLst/>
                <a:uLnTx/>
                <a:uFillTx/>
                <a:latin typeface="Calibri" panose="020F0502020204030204"/>
                <a:ea typeface="+mn-ea"/>
                <a:cs typeface="+mn-cs"/>
              </a:rPr>
              <a:t> (IR)</a:t>
            </a:r>
            <a:endParaRPr kumimoji="0" lang="en-US" sz="32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57188" marR="0" lvl="0" indent="-17462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rPr>
              <a:t>A common computation graph (DAG)</a:t>
            </a:r>
          </a:p>
          <a:p>
            <a:pPr marL="357188" indent="-174625">
              <a:buFont typeface="Arial" panose="020B0604020202020204" pitchFamily="34" charset="0"/>
              <a:buChar char="•"/>
              <a:defRPr/>
            </a:pPr>
            <a:r>
              <a:rPr kumimoji="0" lang="en-US" sz="2800" dirty="0">
                <a:solidFill>
                  <a:prstClr val="black"/>
                </a:solidFill>
                <a:latin typeface="Calibri" panose="020F0502020204030204"/>
              </a:rPr>
              <a:t>Regular/Loop/Metric vertex</a:t>
            </a:r>
            <a:endParaRPr kumimoji="0" lang="en-US" sz="2800" b="0" i="0" u="none" strike="noStrike" kern="1200" cap="none" spc="0" normalizeH="0" baseline="0" noProof="0" dirty="0">
              <a:ln>
                <a:noFill/>
              </a:ln>
              <a:solidFill>
                <a:prstClr val="black"/>
              </a:solidFill>
              <a:effectLst/>
              <a:uLnTx/>
              <a:uFillTx/>
              <a:latin typeface="Calibri" panose="020F0502020204030204"/>
            </a:endParaRPr>
          </a:p>
          <a:p>
            <a:pPr marL="357188" marR="0" lvl="0" indent="-17462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rPr>
              <a:t>Arbitrary execution properties</a:t>
            </a:r>
          </a:p>
          <a:p>
            <a:pPr marL="814388" lvl="1" indent="-174625">
              <a:buFont typeface="Arial" panose="020B0604020202020204" pitchFamily="34" charset="0"/>
              <a:buChar char="•"/>
              <a:defRPr/>
            </a:pPr>
            <a:r>
              <a:rPr kumimoji="0" lang="en-US" sz="2800" dirty="0">
                <a:solidFill>
                  <a:prstClr val="black"/>
                </a:solidFill>
                <a:latin typeface="Calibri" panose="020F0502020204030204"/>
              </a:rPr>
              <a:t>(vertex) resource</a:t>
            </a:r>
          </a:p>
          <a:p>
            <a:pPr marL="814388" lvl="1" indent="-174625">
              <a:buFont typeface="Arial" panose="020B0604020202020204" pitchFamily="34" charset="0"/>
              <a:buChar char="•"/>
              <a:defRPr/>
            </a:pPr>
            <a:r>
              <a:rPr kumimoji="0" lang="en-US" sz="2800" b="0" i="0" u="none" strike="noStrike" kern="1200" cap="none" spc="0" normalizeH="0" baseline="0" dirty="0">
                <a:ln>
                  <a:noFill/>
                </a:ln>
                <a:solidFill>
                  <a:prstClr val="black"/>
                </a:solidFill>
                <a:effectLst/>
                <a:uLnTx/>
                <a:uFillTx/>
                <a:latin typeface="Calibri" panose="020F0502020204030204"/>
              </a:rPr>
              <a:t>(vertex)</a:t>
            </a:r>
            <a:r>
              <a:rPr kumimoji="0" lang="en-US" sz="2800" b="0" i="0" u="none" strike="noStrike" kern="1200" cap="none" spc="0" normalizeH="0" dirty="0">
                <a:ln>
                  <a:noFill/>
                </a:ln>
                <a:solidFill>
                  <a:prstClr val="black"/>
                </a:solidFill>
                <a:effectLst/>
                <a:uLnTx/>
                <a:uFillTx/>
                <a:latin typeface="Calibri" panose="020F0502020204030204"/>
              </a:rPr>
              <a:t> </a:t>
            </a:r>
            <a:r>
              <a:rPr kumimoji="0" lang="en-US" sz="2800" b="0" i="0" u="none" strike="noStrike" kern="1200" cap="none" spc="0" normalizeH="0" dirty="0" err="1">
                <a:ln>
                  <a:noFill/>
                </a:ln>
                <a:solidFill>
                  <a:prstClr val="black"/>
                </a:solidFill>
                <a:effectLst/>
                <a:uLnTx/>
                <a:uFillTx/>
                <a:latin typeface="Calibri" panose="020F0502020204030204"/>
              </a:rPr>
              <a:t>scheduleGroup</a:t>
            </a:r>
            <a:endParaRPr kumimoji="0" lang="en-US" sz="2800" b="0" i="0" u="none" strike="noStrike" kern="1200" cap="none" spc="0" normalizeH="0" baseline="0" dirty="0">
              <a:ln>
                <a:noFill/>
              </a:ln>
              <a:solidFill>
                <a:prstClr val="black"/>
              </a:solidFill>
              <a:effectLst/>
              <a:uLnTx/>
              <a:uFillTx/>
              <a:latin typeface="Calibri" panose="020F0502020204030204"/>
            </a:endParaRPr>
          </a:p>
          <a:p>
            <a:pPr marL="814388" lvl="1" indent="-174625">
              <a:buFont typeface="Arial" panose="020B0604020202020204" pitchFamily="34" charset="0"/>
              <a:buChar char="•"/>
              <a:defRPr/>
            </a:pPr>
            <a:r>
              <a:rPr kumimoji="0" lang="en-US" sz="2800" dirty="0">
                <a:solidFill>
                  <a:prstClr val="black"/>
                </a:solidFill>
                <a:latin typeface="Calibri" panose="020F0502020204030204"/>
              </a:rPr>
              <a:t>(edge) transport</a:t>
            </a:r>
            <a:endParaRPr kumimoji="0" lang="en-US" sz="2800" noProof="0" dirty="0">
              <a:solidFill>
                <a:prstClr val="black"/>
              </a:solidFill>
              <a:latin typeface="Calibri" panose="020F0502020204030204"/>
            </a:endParaRPr>
          </a:p>
          <a:p>
            <a:pPr marL="814388" lvl="1" indent="-174625">
              <a:buFont typeface="Arial" panose="020B0604020202020204" pitchFamily="34" charset="0"/>
              <a:buChar char="•"/>
              <a:defRPr/>
            </a:pPr>
            <a:r>
              <a:rPr kumimoji="0" lang="en-US" sz="2800" noProof="0" dirty="0">
                <a:solidFill>
                  <a:prstClr val="black"/>
                </a:solidFill>
                <a:latin typeface="Calibri" panose="020F0502020204030204"/>
              </a:rPr>
              <a:t>(edge) </a:t>
            </a:r>
            <a:r>
              <a:rPr kumimoji="0" lang="en-US" sz="2800" noProof="0" dirty="0" err="1">
                <a:solidFill>
                  <a:prstClr val="black"/>
                </a:solidFill>
                <a:latin typeface="Calibri" panose="020F0502020204030204"/>
              </a:rPr>
              <a:t>dataFlow</a:t>
            </a:r>
            <a:endParaRPr kumimoji="0" lang="en-US" sz="2800" noProof="0" dirty="0">
              <a:solidFill>
                <a:prstClr val="black"/>
              </a:solidFill>
              <a:latin typeface="Calibri" panose="020F0502020204030204"/>
            </a:endParaRPr>
          </a:p>
          <a:p>
            <a:pPr marL="814388" lvl="1" indent="-174625">
              <a:buFont typeface="Arial" panose="020B0604020202020204" pitchFamily="34" charset="0"/>
              <a:buChar char="•"/>
              <a:defRPr/>
            </a:pPr>
            <a:r>
              <a:rPr kumimoji="0" lang="en-US" sz="2800" b="0" i="0" u="none" strike="noStrike" kern="1200" cap="none" spc="0" normalizeH="0" baseline="0" dirty="0">
                <a:ln>
                  <a:noFill/>
                </a:ln>
                <a:solidFill>
                  <a:prstClr val="black"/>
                </a:solidFill>
                <a:effectLst/>
                <a:uLnTx/>
                <a:uFillTx/>
                <a:latin typeface="Calibri" panose="020F0502020204030204"/>
              </a:rPr>
              <a:t>(edge)</a:t>
            </a:r>
            <a:r>
              <a:rPr kumimoji="0" lang="en-US" sz="2800" b="0" i="0" u="none" strike="noStrike" kern="1200" cap="none" spc="0" normalizeH="0" dirty="0">
                <a:ln>
                  <a:noFill/>
                </a:ln>
                <a:solidFill>
                  <a:prstClr val="black"/>
                </a:solidFill>
                <a:effectLst/>
                <a:uLnTx/>
                <a:uFillTx/>
                <a:latin typeface="Calibri" panose="020F0502020204030204"/>
              </a:rPr>
              <a:t> </a:t>
            </a:r>
            <a:r>
              <a:rPr kumimoji="0" lang="en-US" sz="2800" b="0" i="0" u="none" strike="noStrike" kern="1200" cap="none" spc="0" normalizeH="0" dirty="0" err="1">
                <a:ln>
                  <a:noFill/>
                </a:ln>
                <a:solidFill>
                  <a:prstClr val="black"/>
                </a:solidFill>
                <a:effectLst/>
                <a:uLnTx/>
                <a:uFillTx/>
                <a:latin typeface="Calibri" panose="020F0502020204030204"/>
              </a:rPr>
              <a:t>isSameDataWith</a:t>
            </a:r>
            <a:endParaRPr kumimoji="0" lang="en-US" sz="2800" b="0" i="0" u="none" strike="noStrike" kern="1200" cap="none" spc="0" normalizeH="0" dirty="0">
              <a:ln>
                <a:noFill/>
              </a:ln>
              <a:solidFill>
                <a:prstClr val="black"/>
              </a:solidFill>
              <a:effectLst/>
              <a:uLnTx/>
              <a:uFillTx/>
              <a:latin typeface="Calibri" panose="020F0502020204030204"/>
            </a:endParaRPr>
          </a:p>
          <a:p>
            <a:pPr marL="814388" lvl="1" indent="-174625">
              <a:buFont typeface="Arial" panose="020B0604020202020204" pitchFamily="34" charset="0"/>
              <a:buChar char="•"/>
              <a:defRPr/>
            </a:pPr>
            <a:r>
              <a:rPr kumimoji="0" lang="mr-IN" sz="2800" baseline="0" noProof="0" dirty="0">
                <a:solidFill>
                  <a:prstClr val="black"/>
                </a:solidFill>
                <a:latin typeface="Calibri" panose="020F0502020204030204"/>
              </a:rPr>
              <a:t>……</a:t>
            </a:r>
            <a:endParaRPr kumimoji="0" lang="en-US" sz="2800" b="0" i="0" u="none" strike="noStrike" kern="1200" cap="none" spc="0" normalizeH="0" baseline="0" noProof="0" dirty="0">
              <a:ln>
                <a:noFill/>
              </a:ln>
              <a:solidFill>
                <a:prstClr val="black"/>
              </a:solidFill>
              <a:effectLst/>
              <a:uLnTx/>
              <a:uFillTx/>
              <a:latin typeface="Calibri" panose="020F0502020204030204"/>
            </a:endParaRPr>
          </a:p>
        </p:txBody>
      </p:sp>
      <p:sp>
        <p:nvSpPr>
          <p:cNvPr id="7" name="TextBox 6">
            <a:extLst>
              <a:ext uri="{FF2B5EF4-FFF2-40B4-BE49-F238E27FC236}">
                <a16:creationId xmlns:a16="http://schemas.microsoft.com/office/drawing/2014/main" id="{7BFB65F7-B5D2-044C-93FF-F05D19FD2C56}"/>
              </a:ext>
            </a:extLst>
          </p:cNvPr>
          <p:cNvSpPr txBox="1"/>
          <p:nvPr/>
        </p:nvSpPr>
        <p:spPr>
          <a:xfrm>
            <a:off x="9392309" y="2261682"/>
            <a:ext cx="1802561" cy="95410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2800" b="1" i="0" u="none" strike="noStrike" kern="1200" cap="none" spc="0" normalizeH="0" baseline="0" noProof="0" dirty="0">
                <a:ln>
                  <a:noFill/>
                </a:ln>
                <a:solidFill>
                  <a:prstClr val="black"/>
                </a:solidFill>
                <a:effectLst/>
                <a:uLnTx/>
                <a:uFillTx/>
                <a:latin typeface="Calibri" panose="020F0502020204030204"/>
                <a:ea typeface="+mn-ea"/>
                <a:cs typeface="+mn-cs"/>
              </a:rPr>
              <a:t>Dataflow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2800" b="1" i="0" u="none" strike="noStrike" kern="1200" cap="none" spc="0" normalizeH="0" baseline="0" noProof="0" dirty="0">
                <a:ln>
                  <a:noFill/>
                </a:ln>
                <a:solidFill>
                  <a:prstClr val="black"/>
                </a:solidFill>
                <a:effectLst/>
                <a:uLnTx/>
                <a:uFillTx/>
                <a:latin typeface="Calibri" panose="020F0502020204030204"/>
                <a:ea typeface="+mn-ea"/>
                <a:cs typeface="+mn-cs"/>
              </a:rPr>
              <a:t>Program</a:t>
            </a:r>
            <a:endParaRPr kumimoji="0" lang="en-US" sz="2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Right Arrow 778">
            <a:extLst>
              <a:ext uri="{FF2B5EF4-FFF2-40B4-BE49-F238E27FC236}">
                <a16:creationId xmlns:a16="http://schemas.microsoft.com/office/drawing/2014/main" id="{F4989841-1A47-5145-A854-1E66E113F94F}"/>
              </a:ext>
            </a:extLst>
          </p:cNvPr>
          <p:cNvSpPr/>
          <p:nvPr/>
        </p:nvSpPr>
        <p:spPr>
          <a:xfrm rot="5400000" flipV="1">
            <a:off x="8192577" y="3302699"/>
            <a:ext cx="541395" cy="14008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Oval 8">
            <a:extLst>
              <a:ext uri="{FF2B5EF4-FFF2-40B4-BE49-F238E27FC236}">
                <a16:creationId xmlns:a16="http://schemas.microsoft.com/office/drawing/2014/main" id="{4F407AB8-5F15-AB43-9111-4F4D49DB26B0}"/>
              </a:ext>
            </a:extLst>
          </p:cNvPr>
          <p:cNvSpPr/>
          <p:nvPr/>
        </p:nvSpPr>
        <p:spPr>
          <a:xfrm>
            <a:off x="7353449" y="4438524"/>
            <a:ext cx="509451" cy="50945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E81B530F-D44C-094D-8469-E38063065D8F}"/>
              </a:ext>
            </a:extLst>
          </p:cNvPr>
          <p:cNvSpPr/>
          <p:nvPr/>
        </p:nvSpPr>
        <p:spPr>
          <a:xfrm>
            <a:off x="7353449" y="5335507"/>
            <a:ext cx="509451" cy="50945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C8A475A8-BAC3-774D-AF1F-49F744AC0C5C}"/>
              </a:ext>
            </a:extLst>
          </p:cNvPr>
          <p:cNvSpPr/>
          <p:nvPr/>
        </p:nvSpPr>
        <p:spPr>
          <a:xfrm>
            <a:off x="8219390" y="4882660"/>
            <a:ext cx="509451" cy="50945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71AFCA97-6A52-7B49-8709-D68709B1895D}"/>
              </a:ext>
            </a:extLst>
          </p:cNvPr>
          <p:cNvSpPr/>
          <p:nvPr/>
        </p:nvSpPr>
        <p:spPr>
          <a:xfrm>
            <a:off x="9098394" y="4438524"/>
            <a:ext cx="509451" cy="50945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08BD320C-5FAF-004E-99B0-54B87F2A6835}"/>
              </a:ext>
            </a:extLst>
          </p:cNvPr>
          <p:cNvSpPr/>
          <p:nvPr/>
        </p:nvSpPr>
        <p:spPr>
          <a:xfrm>
            <a:off x="9098394" y="5335507"/>
            <a:ext cx="509451" cy="50945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ight Arrow 617">
            <a:extLst>
              <a:ext uri="{FF2B5EF4-FFF2-40B4-BE49-F238E27FC236}">
                <a16:creationId xmlns:a16="http://schemas.microsoft.com/office/drawing/2014/main" id="{3E8B8096-AC77-114B-9FC4-DBC810B7BC90}"/>
              </a:ext>
            </a:extLst>
          </p:cNvPr>
          <p:cNvSpPr/>
          <p:nvPr/>
        </p:nvSpPr>
        <p:spPr>
          <a:xfrm rot="1381555">
            <a:off x="7892619" y="4673263"/>
            <a:ext cx="401559" cy="388827"/>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ight Arrow 617">
            <a:extLst>
              <a:ext uri="{FF2B5EF4-FFF2-40B4-BE49-F238E27FC236}">
                <a16:creationId xmlns:a16="http://schemas.microsoft.com/office/drawing/2014/main" id="{B60AC76F-8B41-3048-A8D6-67136F712EF1}"/>
              </a:ext>
            </a:extLst>
          </p:cNvPr>
          <p:cNvSpPr/>
          <p:nvPr/>
        </p:nvSpPr>
        <p:spPr>
          <a:xfrm rot="1381555">
            <a:off x="8731574" y="5220354"/>
            <a:ext cx="401559" cy="388827"/>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ight Arrow 617">
            <a:extLst>
              <a:ext uri="{FF2B5EF4-FFF2-40B4-BE49-F238E27FC236}">
                <a16:creationId xmlns:a16="http://schemas.microsoft.com/office/drawing/2014/main" id="{7895BBC2-ED75-624B-991B-318D3B7ED99E}"/>
              </a:ext>
            </a:extLst>
          </p:cNvPr>
          <p:cNvSpPr/>
          <p:nvPr/>
        </p:nvSpPr>
        <p:spPr>
          <a:xfrm rot="19800000">
            <a:off x="8696045" y="4612503"/>
            <a:ext cx="401559" cy="388827"/>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ight Arrow 617">
            <a:extLst>
              <a:ext uri="{FF2B5EF4-FFF2-40B4-BE49-F238E27FC236}">
                <a16:creationId xmlns:a16="http://schemas.microsoft.com/office/drawing/2014/main" id="{943E4D99-E1FA-F84F-A793-B8059ABE52D8}"/>
              </a:ext>
            </a:extLst>
          </p:cNvPr>
          <p:cNvSpPr/>
          <p:nvPr/>
        </p:nvSpPr>
        <p:spPr>
          <a:xfrm rot="19800000">
            <a:off x="7881657" y="5223823"/>
            <a:ext cx="401559" cy="388827"/>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TextBox 17">
            <a:extLst>
              <a:ext uri="{FF2B5EF4-FFF2-40B4-BE49-F238E27FC236}">
                <a16:creationId xmlns:a16="http://schemas.microsoft.com/office/drawing/2014/main" id="{6F3C619D-8209-BD43-A974-B5FBE379A4CB}"/>
              </a:ext>
            </a:extLst>
          </p:cNvPr>
          <p:cNvSpPr txBox="1"/>
          <p:nvPr/>
        </p:nvSpPr>
        <p:spPr>
          <a:xfrm>
            <a:off x="9392308" y="3617922"/>
            <a:ext cx="1802561"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dirty="0">
                <a:solidFill>
                  <a:prstClr val="black"/>
                </a:solidFill>
                <a:latin typeface="Calibri" panose="020F0502020204030204"/>
              </a:rPr>
              <a:t>Translate</a:t>
            </a:r>
            <a:endParaRPr kumimoji="0" lang="en-US" sz="2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9" name="TextBox 18">
            <a:extLst>
              <a:ext uri="{FF2B5EF4-FFF2-40B4-BE49-F238E27FC236}">
                <a16:creationId xmlns:a16="http://schemas.microsoft.com/office/drawing/2014/main" id="{B9404424-4C95-5045-AD5A-35559EBC54F1}"/>
              </a:ext>
            </a:extLst>
          </p:cNvPr>
          <p:cNvSpPr txBox="1"/>
          <p:nvPr/>
        </p:nvSpPr>
        <p:spPr>
          <a:xfrm>
            <a:off x="9418434" y="4684187"/>
            <a:ext cx="1802561" cy="95410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dirty="0" err="1">
                <a:solidFill>
                  <a:prstClr val="black"/>
                </a:solidFill>
                <a:latin typeface="Calibri" panose="020F0502020204030204"/>
              </a:rPr>
              <a:t>Nemo</a:t>
            </a:r>
            <a:endParaRPr kumimoji="0" lang="en-US" sz="2800" b="1" dirty="0">
              <a:solidFill>
                <a:prstClr val="black"/>
              </a:solidFill>
              <a:latin typeface="Calibri" panose="020F0502020204030204"/>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alibri" panose="020F0502020204030204"/>
                <a:ea typeface="+mn-ea"/>
                <a:cs typeface="+mn-cs"/>
              </a:rPr>
              <a:t>IR DAG</a:t>
            </a:r>
          </a:p>
        </p:txBody>
      </p:sp>
    </p:spTree>
    <p:extLst>
      <p:ext uri="{BB962C8B-B14F-4D97-AF65-F5344CB8AC3E}">
        <p14:creationId xmlns:p14="http://schemas.microsoft.com/office/powerpoint/2010/main" val="175977479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F97D07-44CF-4A4B-A02B-C6EF67F94901}"/>
              </a:ext>
            </a:extLst>
          </p:cNvPr>
          <p:cNvSpPr>
            <a:spLocks noGrp="1"/>
          </p:cNvSpPr>
          <p:nvPr>
            <p:ph type="title"/>
          </p:nvPr>
        </p:nvSpPr>
        <p:spPr/>
        <p:txBody>
          <a:bodyPr/>
          <a:lstStyle/>
          <a:p>
            <a:r>
              <a:rPr lang="en-US" dirty="0"/>
              <a:t>Optimization Pass</a:t>
            </a:r>
          </a:p>
        </p:txBody>
      </p:sp>
      <p:sp>
        <p:nvSpPr>
          <p:cNvPr id="3" name="Content Placeholder 2">
            <a:extLst>
              <a:ext uri="{FF2B5EF4-FFF2-40B4-BE49-F238E27FC236}">
                <a16:creationId xmlns:a16="http://schemas.microsoft.com/office/drawing/2014/main" id="{2BACA0DA-C45E-834B-AF23-5A7285332045}"/>
              </a:ext>
            </a:extLst>
          </p:cNvPr>
          <p:cNvSpPr>
            <a:spLocks noGrp="1"/>
          </p:cNvSpPr>
          <p:nvPr>
            <p:ph idx="1"/>
          </p:nvPr>
        </p:nvSpPr>
        <p:spPr/>
        <p:txBody>
          <a:bodyPr/>
          <a:lstStyle/>
          <a:p>
            <a:endParaRPr lang="en-US"/>
          </a:p>
        </p:txBody>
      </p:sp>
      <p:sp>
        <p:nvSpPr>
          <p:cNvPr id="4" name="TextBox 3">
            <a:extLst>
              <a:ext uri="{FF2B5EF4-FFF2-40B4-BE49-F238E27FC236}">
                <a16:creationId xmlns:a16="http://schemas.microsoft.com/office/drawing/2014/main" id="{6BE1234E-356C-AA47-8404-E9E137772824}"/>
              </a:ext>
            </a:extLst>
          </p:cNvPr>
          <p:cNvSpPr txBox="1"/>
          <p:nvPr/>
        </p:nvSpPr>
        <p:spPr>
          <a:xfrm>
            <a:off x="696743" y="1884600"/>
            <a:ext cx="6204743" cy="44627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3200" b="1" i="0" u="none" strike="noStrike" kern="1200" cap="none" spc="0" normalizeH="0" baseline="0" noProof="0" dirty="0">
                <a:ln>
                  <a:noFill/>
                </a:ln>
                <a:solidFill>
                  <a:prstClr val="black"/>
                </a:solidFill>
                <a:effectLst/>
                <a:uLnTx/>
                <a:uFillTx/>
                <a:latin typeface="Calibri" panose="020F0502020204030204"/>
                <a:ea typeface="+mn-ea"/>
                <a:cs typeface="+mn-cs"/>
              </a:rPr>
              <a:t>Optimization Pass</a:t>
            </a:r>
            <a:endParaRPr kumimoji="0" lang="en-US" sz="32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57188" marR="0" lvl="0" indent="-17462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rPr>
              <a:t>A graph optimization algorithm</a:t>
            </a:r>
          </a:p>
          <a:p>
            <a:pPr marL="357188" lvl="0" indent="-174625">
              <a:buFont typeface="Arial" panose="020B0604020202020204" pitchFamily="34" charset="0"/>
              <a:buChar char="•"/>
              <a:defRPr/>
            </a:pPr>
            <a:r>
              <a:rPr kumimoji="0" lang="en-US" sz="2800" dirty="0">
                <a:solidFill>
                  <a:prstClr val="black"/>
                </a:solidFill>
                <a:latin typeface="Calibri" panose="020F0502020204030204"/>
              </a:rPr>
              <a:t>Graph-centric (input/output = IR)</a:t>
            </a:r>
          </a:p>
          <a:p>
            <a:pPr marL="357188" lvl="0" indent="-174625">
              <a:buFont typeface="Arial" panose="020B0604020202020204" pitchFamily="34" charset="0"/>
              <a:buChar char="•"/>
              <a:defRPr/>
            </a:pPr>
            <a:r>
              <a:rPr kumimoji="0" lang="en-US" sz="2800" dirty="0">
                <a:solidFill>
                  <a:prstClr val="black"/>
                </a:solidFill>
                <a:latin typeface="Calibri" panose="020F0502020204030204"/>
              </a:rPr>
              <a:t>Language/semantic-independent</a:t>
            </a:r>
          </a:p>
          <a:p>
            <a:pPr marL="357188" marR="0" lvl="0" indent="-17462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rPr>
              <a:t>Dynamic graph modification</a:t>
            </a:r>
          </a:p>
          <a:p>
            <a:pPr marL="357188" marR="0" lvl="0" indent="-17462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dirty="0">
                <a:solidFill>
                  <a:prstClr val="black"/>
                </a:solidFill>
                <a:latin typeface="Calibri" panose="020F0502020204030204"/>
              </a:rPr>
              <a:t>30+ passes implemented so far</a:t>
            </a:r>
            <a:endParaRPr kumimoji="0" lang="en-US" sz="2800" b="0" i="0" u="none" strike="noStrike" kern="1200" cap="none" spc="0" normalizeH="0" baseline="0" noProof="0" dirty="0">
              <a:ln>
                <a:noFill/>
              </a:ln>
              <a:solidFill>
                <a:prstClr val="black"/>
              </a:solidFill>
              <a:effectLst/>
              <a:uLnTx/>
              <a:uFillTx/>
              <a:latin typeface="Calibri" panose="020F0502020204030204"/>
            </a:endParaRPr>
          </a:p>
          <a:p>
            <a:pPr marL="814388" lvl="1" indent="-174625">
              <a:buFont typeface="Arial" panose="020B0604020202020204" pitchFamily="34" charset="0"/>
              <a:buChar char="•"/>
              <a:defRPr/>
            </a:pPr>
            <a:r>
              <a:rPr kumimoji="0" lang="en-US" sz="2800" dirty="0">
                <a:solidFill>
                  <a:prstClr val="black"/>
                </a:solidFill>
                <a:latin typeface="Calibri" panose="020F0502020204030204"/>
              </a:rPr>
              <a:t>Default parallelism</a:t>
            </a:r>
          </a:p>
          <a:p>
            <a:pPr marL="814388" lvl="1" indent="-174625">
              <a:buFont typeface="Arial" panose="020B0604020202020204" pitchFamily="34" charset="0"/>
              <a:buChar char="•"/>
              <a:defRPr/>
            </a:pPr>
            <a:r>
              <a:rPr kumimoji="0" lang="en-US" sz="2800" b="0" i="0" u="none" strike="noStrike" kern="1200" cap="none" spc="0" normalizeH="0" baseline="0" noProof="0" dirty="0">
                <a:ln>
                  <a:noFill/>
                </a:ln>
                <a:solidFill>
                  <a:prstClr val="black"/>
                </a:solidFill>
                <a:effectLst/>
                <a:uLnTx/>
                <a:uFillTx/>
                <a:latin typeface="Calibri" panose="020F0502020204030204"/>
              </a:rPr>
              <a:t>Loop (un)rolling</a:t>
            </a:r>
          </a:p>
          <a:p>
            <a:pPr marL="814388" lvl="1" indent="-174625">
              <a:buFont typeface="Arial" panose="020B0604020202020204" pitchFamily="34" charset="0"/>
              <a:buChar char="•"/>
              <a:defRPr/>
            </a:pPr>
            <a:r>
              <a:rPr kumimoji="0" lang="en-US" sz="2800" b="0" i="0" u="none" strike="noStrike" kern="1200" cap="none" spc="0" normalizeH="0" baseline="0" noProof="0" dirty="0">
                <a:ln>
                  <a:noFill/>
                </a:ln>
                <a:solidFill>
                  <a:prstClr val="black"/>
                </a:solidFill>
                <a:effectLst/>
                <a:uLnTx/>
                <a:uFillTx/>
                <a:latin typeface="Calibri" panose="020F0502020204030204"/>
              </a:rPr>
              <a:t>Dynamic</a:t>
            </a:r>
            <a:r>
              <a:rPr kumimoji="0" lang="en-US" sz="2800" b="0" i="0" u="none" strike="noStrike" kern="1200" cap="none" spc="0" normalizeH="0" noProof="0" dirty="0">
                <a:ln>
                  <a:noFill/>
                </a:ln>
                <a:solidFill>
                  <a:prstClr val="black"/>
                </a:solidFill>
                <a:effectLst/>
                <a:uLnTx/>
                <a:uFillTx/>
                <a:latin typeface="Calibri" panose="020F0502020204030204"/>
              </a:rPr>
              <a:t> partitioning</a:t>
            </a:r>
          </a:p>
          <a:p>
            <a:pPr marL="814388" lvl="1" indent="-174625">
              <a:buFont typeface="Arial" panose="020B0604020202020204" pitchFamily="34" charset="0"/>
              <a:buChar char="•"/>
              <a:defRPr/>
            </a:pPr>
            <a:r>
              <a:rPr kumimoji="0" lang="mr-IN" sz="2800" b="0" i="0" u="none" strike="noStrike" kern="1200" cap="none" spc="0" normalizeH="0" baseline="0" noProof="0" dirty="0">
                <a:ln>
                  <a:noFill/>
                </a:ln>
                <a:solidFill>
                  <a:prstClr val="black"/>
                </a:solidFill>
                <a:effectLst/>
                <a:uLnTx/>
                <a:uFillTx/>
                <a:latin typeface="Calibri" panose="020F0502020204030204"/>
              </a:rPr>
              <a:t>…</a:t>
            </a:r>
            <a:r>
              <a:rPr kumimoji="0" lang="en-US" sz="2800" b="0" i="0" u="none" strike="noStrike" kern="1200" cap="none" spc="0" normalizeH="0" baseline="0" noProof="0" dirty="0">
                <a:ln>
                  <a:noFill/>
                </a:ln>
                <a:solidFill>
                  <a:prstClr val="black"/>
                </a:solidFill>
                <a:effectLst/>
                <a:uLnTx/>
                <a:uFillTx/>
                <a:latin typeface="Calibri" panose="020F0502020204030204"/>
              </a:rPr>
              <a:t>..</a:t>
            </a:r>
          </a:p>
        </p:txBody>
      </p:sp>
      <p:sp>
        <p:nvSpPr>
          <p:cNvPr id="5" name="TextBox 4">
            <a:extLst>
              <a:ext uri="{FF2B5EF4-FFF2-40B4-BE49-F238E27FC236}">
                <a16:creationId xmlns:a16="http://schemas.microsoft.com/office/drawing/2014/main" id="{3B257A1C-27EA-E141-B9BF-A04CB8039A89}"/>
              </a:ext>
            </a:extLst>
          </p:cNvPr>
          <p:cNvSpPr txBox="1"/>
          <p:nvPr/>
        </p:nvSpPr>
        <p:spPr>
          <a:xfrm>
            <a:off x="9701906" y="2259139"/>
            <a:ext cx="1802561" cy="95410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2800" b="1" i="0" u="none" strike="noStrike" kern="1200" cap="none" spc="0" normalizeH="0" baseline="0" noProof="0" dirty="0">
                <a:ln>
                  <a:noFill/>
                </a:ln>
                <a:solidFill>
                  <a:prstClr val="black"/>
                </a:solidFill>
                <a:effectLst/>
                <a:uLnTx/>
                <a:uFillTx/>
                <a:latin typeface="Calibri" panose="020F0502020204030204"/>
                <a:ea typeface="+mn-ea"/>
                <a:cs typeface="+mn-cs"/>
              </a:rPr>
              <a:t>Input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dirty="0">
                <a:solidFill>
                  <a:prstClr val="black"/>
                </a:solidFill>
                <a:latin typeface="Calibri" panose="020F0502020204030204"/>
              </a:rPr>
              <a:t>IR DAG</a:t>
            </a:r>
            <a:endParaRPr kumimoji="0" lang="en-US" sz="2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Right Arrow 778">
            <a:extLst>
              <a:ext uri="{FF2B5EF4-FFF2-40B4-BE49-F238E27FC236}">
                <a16:creationId xmlns:a16="http://schemas.microsoft.com/office/drawing/2014/main" id="{A00CAD76-B416-C540-B722-F3003C2FB992}"/>
              </a:ext>
            </a:extLst>
          </p:cNvPr>
          <p:cNvSpPr/>
          <p:nvPr/>
        </p:nvSpPr>
        <p:spPr>
          <a:xfrm rot="5400000" flipV="1">
            <a:off x="8192577" y="3302699"/>
            <a:ext cx="541395" cy="14008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Oval 6">
            <a:extLst>
              <a:ext uri="{FF2B5EF4-FFF2-40B4-BE49-F238E27FC236}">
                <a16:creationId xmlns:a16="http://schemas.microsoft.com/office/drawing/2014/main" id="{671098F8-8B50-0047-9607-A14B347D90F9}"/>
              </a:ext>
            </a:extLst>
          </p:cNvPr>
          <p:cNvSpPr/>
          <p:nvPr/>
        </p:nvSpPr>
        <p:spPr>
          <a:xfrm>
            <a:off x="7353449" y="4438524"/>
            <a:ext cx="509451" cy="509451"/>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9FA1C294-C45A-B94D-BAE7-11A5F9BAAF70}"/>
              </a:ext>
            </a:extLst>
          </p:cNvPr>
          <p:cNvSpPr/>
          <p:nvPr/>
        </p:nvSpPr>
        <p:spPr>
          <a:xfrm>
            <a:off x="7353449" y="5335507"/>
            <a:ext cx="509451" cy="509451"/>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83C487CB-0CC2-E44C-8F38-8DB9E388154F}"/>
              </a:ext>
            </a:extLst>
          </p:cNvPr>
          <p:cNvSpPr/>
          <p:nvPr/>
        </p:nvSpPr>
        <p:spPr>
          <a:xfrm>
            <a:off x="8219390" y="4882660"/>
            <a:ext cx="509451" cy="509451"/>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7A4A7C61-DA9F-3246-BB69-3E1A2106B4CD}"/>
              </a:ext>
            </a:extLst>
          </p:cNvPr>
          <p:cNvSpPr/>
          <p:nvPr/>
        </p:nvSpPr>
        <p:spPr>
          <a:xfrm>
            <a:off x="9098394" y="4438524"/>
            <a:ext cx="509451" cy="509451"/>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35B939FF-285D-B54E-96E3-BE6A1FEB02AE}"/>
              </a:ext>
            </a:extLst>
          </p:cNvPr>
          <p:cNvSpPr/>
          <p:nvPr/>
        </p:nvSpPr>
        <p:spPr>
          <a:xfrm>
            <a:off x="9098394" y="5335507"/>
            <a:ext cx="509451" cy="509451"/>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Arrow 617">
            <a:extLst>
              <a:ext uri="{FF2B5EF4-FFF2-40B4-BE49-F238E27FC236}">
                <a16:creationId xmlns:a16="http://schemas.microsoft.com/office/drawing/2014/main" id="{9FF44277-5C6B-A64F-86F0-A2C0AA194CBE}"/>
              </a:ext>
            </a:extLst>
          </p:cNvPr>
          <p:cNvSpPr/>
          <p:nvPr/>
        </p:nvSpPr>
        <p:spPr>
          <a:xfrm rot="1381555">
            <a:off x="7892619" y="4673263"/>
            <a:ext cx="401559" cy="388827"/>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ight Arrow 617">
            <a:extLst>
              <a:ext uri="{FF2B5EF4-FFF2-40B4-BE49-F238E27FC236}">
                <a16:creationId xmlns:a16="http://schemas.microsoft.com/office/drawing/2014/main" id="{76898D8F-1D2B-CE4A-B76A-27A6C4D5DB9F}"/>
              </a:ext>
            </a:extLst>
          </p:cNvPr>
          <p:cNvSpPr/>
          <p:nvPr/>
        </p:nvSpPr>
        <p:spPr>
          <a:xfrm rot="1381555">
            <a:off x="8731574" y="5220354"/>
            <a:ext cx="401559" cy="388827"/>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ight Arrow 617">
            <a:extLst>
              <a:ext uri="{FF2B5EF4-FFF2-40B4-BE49-F238E27FC236}">
                <a16:creationId xmlns:a16="http://schemas.microsoft.com/office/drawing/2014/main" id="{1B6AF89D-2744-B84D-A91A-05842945782C}"/>
              </a:ext>
            </a:extLst>
          </p:cNvPr>
          <p:cNvSpPr/>
          <p:nvPr/>
        </p:nvSpPr>
        <p:spPr>
          <a:xfrm rot="19800000">
            <a:off x="8696045" y="4612503"/>
            <a:ext cx="401559" cy="388827"/>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ight Arrow 617">
            <a:extLst>
              <a:ext uri="{FF2B5EF4-FFF2-40B4-BE49-F238E27FC236}">
                <a16:creationId xmlns:a16="http://schemas.microsoft.com/office/drawing/2014/main" id="{D60428A7-2B13-8A45-A4B4-984458F9E14A}"/>
              </a:ext>
            </a:extLst>
          </p:cNvPr>
          <p:cNvSpPr/>
          <p:nvPr/>
        </p:nvSpPr>
        <p:spPr>
          <a:xfrm rot="19800000">
            <a:off x="7881657" y="5223823"/>
            <a:ext cx="401559" cy="388827"/>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TextBox 15">
            <a:extLst>
              <a:ext uri="{FF2B5EF4-FFF2-40B4-BE49-F238E27FC236}">
                <a16:creationId xmlns:a16="http://schemas.microsoft.com/office/drawing/2014/main" id="{B33C5DF8-B66B-B844-B619-CF97FD8CFBA1}"/>
              </a:ext>
            </a:extLst>
          </p:cNvPr>
          <p:cNvSpPr txBox="1"/>
          <p:nvPr/>
        </p:nvSpPr>
        <p:spPr>
          <a:xfrm>
            <a:off x="9562127" y="3461452"/>
            <a:ext cx="2181383" cy="95410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noProof="0" dirty="0">
                <a:solidFill>
                  <a:prstClr val="black"/>
                </a:solidFill>
                <a:latin typeface="Calibri" panose="020F0502020204030204"/>
              </a:rPr>
              <a:t>Optimization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dirty="0">
                <a:ln>
                  <a:noFill/>
                </a:ln>
                <a:solidFill>
                  <a:prstClr val="black"/>
                </a:solidFill>
                <a:effectLst/>
                <a:uLnTx/>
                <a:uFillTx/>
                <a:latin typeface="Calibri" panose="020F0502020204030204"/>
                <a:ea typeface="+mn-ea"/>
                <a:cs typeface="+mn-cs"/>
              </a:rPr>
              <a:t>Pass</a:t>
            </a:r>
            <a:endParaRPr kumimoji="0" lang="en-US" sz="2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7" name="TextBox 16">
            <a:extLst>
              <a:ext uri="{FF2B5EF4-FFF2-40B4-BE49-F238E27FC236}">
                <a16:creationId xmlns:a16="http://schemas.microsoft.com/office/drawing/2014/main" id="{24BAF4AC-EF76-1F48-B5FD-7A4C88BC3EC8}"/>
              </a:ext>
            </a:extLst>
          </p:cNvPr>
          <p:cNvSpPr txBox="1"/>
          <p:nvPr/>
        </p:nvSpPr>
        <p:spPr>
          <a:xfrm>
            <a:off x="9774476" y="4631441"/>
            <a:ext cx="1802561" cy="95410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dirty="0">
                <a:solidFill>
                  <a:prstClr val="black"/>
                </a:solidFill>
                <a:latin typeface="Calibri" panose="020F0502020204030204"/>
              </a:rPr>
              <a:t>Optimized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alibri" panose="020F0502020204030204"/>
                <a:ea typeface="+mn-ea"/>
                <a:cs typeface="+mn-cs"/>
              </a:rPr>
              <a:t>IR DAG</a:t>
            </a:r>
          </a:p>
        </p:txBody>
      </p:sp>
      <p:sp>
        <p:nvSpPr>
          <p:cNvPr id="18" name="Oval 17">
            <a:extLst>
              <a:ext uri="{FF2B5EF4-FFF2-40B4-BE49-F238E27FC236}">
                <a16:creationId xmlns:a16="http://schemas.microsoft.com/office/drawing/2014/main" id="{59B182DB-76BB-BC43-9508-D0F0189B2151}"/>
              </a:ext>
            </a:extLst>
          </p:cNvPr>
          <p:cNvSpPr/>
          <p:nvPr/>
        </p:nvSpPr>
        <p:spPr>
          <a:xfrm>
            <a:off x="7283779" y="2122038"/>
            <a:ext cx="509451" cy="50945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42984C5B-E6B9-4046-AE14-DE19BC6C3FE5}"/>
              </a:ext>
            </a:extLst>
          </p:cNvPr>
          <p:cNvSpPr/>
          <p:nvPr/>
        </p:nvSpPr>
        <p:spPr>
          <a:xfrm>
            <a:off x="7283779" y="3019021"/>
            <a:ext cx="509451" cy="50945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25DCF5C3-B8E2-4844-8472-2382614B6D4D}"/>
              </a:ext>
            </a:extLst>
          </p:cNvPr>
          <p:cNvSpPr/>
          <p:nvPr/>
        </p:nvSpPr>
        <p:spPr>
          <a:xfrm>
            <a:off x="8149720" y="2566174"/>
            <a:ext cx="509451" cy="50945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0F614544-55C4-7446-81BF-8D8B8F025821}"/>
              </a:ext>
            </a:extLst>
          </p:cNvPr>
          <p:cNvSpPr/>
          <p:nvPr/>
        </p:nvSpPr>
        <p:spPr>
          <a:xfrm>
            <a:off x="9028724" y="2122038"/>
            <a:ext cx="509451" cy="50945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560713F0-E686-544C-B6F0-453605502ADF}"/>
              </a:ext>
            </a:extLst>
          </p:cNvPr>
          <p:cNvSpPr/>
          <p:nvPr/>
        </p:nvSpPr>
        <p:spPr>
          <a:xfrm>
            <a:off x="9028724" y="3019021"/>
            <a:ext cx="509451" cy="50945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ight Arrow 617">
            <a:extLst>
              <a:ext uri="{FF2B5EF4-FFF2-40B4-BE49-F238E27FC236}">
                <a16:creationId xmlns:a16="http://schemas.microsoft.com/office/drawing/2014/main" id="{0872EA7B-962C-9243-BB2C-DCB264D127DF}"/>
              </a:ext>
            </a:extLst>
          </p:cNvPr>
          <p:cNvSpPr/>
          <p:nvPr/>
        </p:nvSpPr>
        <p:spPr>
          <a:xfrm rot="1381555">
            <a:off x="7822949" y="2356777"/>
            <a:ext cx="401559" cy="388827"/>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Right Arrow 617">
            <a:extLst>
              <a:ext uri="{FF2B5EF4-FFF2-40B4-BE49-F238E27FC236}">
                <a16:creationId xmlns:a16="http://schemas.microsoft.com/office/drawing/2014/main" id="{00097ADF-35CD-9242-9FAE-A144C4537614}"/>
              </a:ext>
            </a:extLst>
          </p:cNvPr>
          <p:cNvSpPr/>
          <p:nvPr/>
        </p:nvSpPr>
        <p:spPr>
          <a:xfrm rot="1381555">
            <a:off x="8661904" y="2903868"/>
            <a:ext cx="401559" cy="388827"/>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Right Arrow 617">
            <a:extLst>
              <a:ext uri="{FF2B5EF4-FFF2-40B4-BE49-F238E27FC236}">
                <a16:creationId xmlns:a16="http://schemas.microsoft.com/office/drawing/2014/main" id="{DF16BE27-4F06-7D49-9652-6AF27AD370DC}"/>
              </a:ext>
            </a:extLst>
          </p:cNvPr>
          <p:cNvSpPr/>
          <p:nvPr/>
        </p:nvSpPr>
        <p:spPr>
          <a:xfrm rot="19800000">
            <a:off x="8626375" y="2296017"/>
            <a:ext cx="401559" cy="388827"/>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Right Arrow 617">
            <a:extLst>
              <a:ext uri="{FF2B5EF4-FFF2-40B4-BE49-F238E27FC236}">
                <a16:creationId xmlns:a16="http://schemas.microsoft.com/office/drawing/2014/main" id="{D6A3D7A6-8439-3D47-99F8-B5A4B866BEE9}"/>
              </a:ext>
            </a:extLst>
          </p:cNvPr>
          <p:cNvSpPr/>
          <p:nvPr/>
        </p:nvSpPr>
        <p:spPr>
          <a:xfrm rot="19800000">
            <a:off x="7811987" y="2907337"/>
            <a:ext cx="401559" cy="388827"/>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2593310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9B138-9C6F-B04E-BC4C-129544F68248}"/>
              </a:ext>
            </a:extLst>
          </p:cNvPr>
          <p:cNvSpPr>
            <a:spLocks noGrp="1"/>
          </p:cNvSpPr>
          <p:nvPr>
            <p:ph type="title"/>
          </p:nvPr>
        </p:nvSpPr>
        <p:spPr/>
        <p:txBody>
          <a:bodyPr/>
          <a:lstStyle/>
          <a:p>
            <a:r>
              <a:rPr lang="en-US" dirty="0"/>
              <a:t>Runtime Module</a:t>
            </a:r>
          </a:p>
        </p:txBody>
      </p:sp>
      <p:sp>
        <p:nvSpPr>
          <p:cNvPr id="3" name="Content Placeholder 2">
            <a:extLst>
              <a:ext uri="{FF2B5EF4-FFF2-40B4-BE49-F238E27FC236}">
                <a16:creationId xmlns:a16="http://schemas.microsoft.com/office/drawing/2014/main" id="{AB48D169-2409-BD4B-84CF-A7EF00CA7F13}"/>
              </a:ext>
            </a:extLst>
          </p:cNvPr>
          <p:cNvSpPr>
            <a:spLocks noGrp="1"/>
          </p:cNvSpPr>
          <p:nvPr>
            <p:ph idx="1"/>
          </p:nvPr>
        </p:nvSpPr>
        <p:spPr/>
        <p:txBody>
          <a:bodyPr/>
          <a:lstStyle/>
          <a:p>
            <a:endParaRPr lang="en-US"/>
          </a:p>
        </p:txBody>
      </p:sp>
      <p:sp>
        <p:nvSpPr>
          <p:cNvPr id="4" name="TextBox 3">
            <a:extLst>
              <a:ext uri="{FF2B5EF4-FFF2-40B4-BE49-F238E27FC236}">
                <a16:creationId xmlns:a16="http://schemas.microsoft.com/office/drawing/2014/main" id="{315766C9-506E-1241-A6FD-970E22F2625D}"/>
              </a:ext>
            </a:extLst>
          </p:cNvPr>
          <p:cNvSpPr txBox="1"/>
          <p:nvPr/>
        </p:nvSpPr>
        <p:spPr>
          <a:xfrm>
            <a:off x="696743" y="1884600"/>
            <a:ext cx="6204743" cy="44627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3200" b="1" i="0" u="none" strike="noStrike" kern="1200" cap="none" spc="0" normalizeH="0" baseline="0" noProof="0" dirty="0">
                <a:ln>
                  <a:noFill/>
                </a:ln>
                <a:solidFill>
                  <a:prstClr val="black"/>
                </a:solidFill>
                <a:effectLst/>
                <a:uLnTx/>
                <a:uFillTx/>
                <a:latin typeface="Calibri" panose="020F0502020204030204"/>
                <a:ea typeface="+mn-ea"/>
                <a:cs typeface="+mn-cs"/>
              </a:rPr>
              <a:t>Runtime Module</a:t>
            </a:r>
            <a:endParaRPr kumimoji="0" lang="en-US" sz="32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57188" marR="0" lvl="0" indent="-17462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rPr>
              <a:t>Enforces specific</a:t>
            </a:r>
            <a:r>
              <a:rPr kumimoji="0" lang="en-US" sz="2800" b="0" i="0" u="none" strike="noStrike" kern="1200" cap="none" spc="0" normalizeH="0" noProof="0" dirty="0">
                <a:ln>
                  <a:noFill/>
                </a:ln>
                <a:solidFill>
                  <a:prstClr val="black"/>
                </a:solidFill>
                <a:effectLst/>
                <a:uLnTx/>
                <a:uFillTx/>
                <a:latin typeface="Calibri" panose="020F0502020204030204"/>
              </a:rPr>
              <a:t> execution behaviors based on IR DAG execution properties</a:t>
            </a:r>
            <a:endParaRPr kumimoji="0" lang="en-US" sz="2800" b="0" i="0" u="none" strike="noStrike" kern="1200" cap="none" spc="0" normalizeH="0" baseline="0" noProof="0" dirty="0">
              <a:ln>
                <a:noFill/>
              </a:ln>
              <a:solidFill>
                <a:prstClr val="black"/>
              </a:solidFill>
              <a:effectLst/>
              <a:uLnTx/>
              <a:uFillTx/>
              <a:latin typeface="Calibri" panose="020F0502020204030204"/>
            </a:endParaRPr>
          </a:p>
          <a:p>
            <a:pPr marL="357188" indent="-174625">
              <a:buFont typeface="Arial" panose="020B0604020202020204" pitchFamily="34" charset="0"/>
              <a:buChar char="•"/>
              <a:defRPr/>
            </a:pPr>
            <a:r>
              <a:rPr kumimoji="0" lang="en-US" sz="2800" dirty="0">
                <a:solidFill>
                  <a:prstClr val="black"/>
                </a:solidFill>
                <a:latin typeface="Calibri" panose="020F0502020204030204"/>
              </a:rPr>
              <a:t>Control-plane modules: Scheduling</a:t>
            </a:r>
            <a:endParaRPr kumimoji="0" lang="en-US" sz="2800" b="0" i="0" u="none" strike="noStrike" kern="1200" cap="none" spc="0" normalizeH="0" baseline="0" noProof="0" dirty="0">
              <a:ln>
                <a:noFill/>
              </a:ln>
              <a:solidFill>
                <a:prstClr val="black"/>
              </a:solidFill>
              <a:effectLst/>
              <a:uLnTx/>
              <a:uFillTx/>
              <a:latin typeface="Calibri" panose="020F0502020204030204"/>
            </a:endParaRPr>
          </a:p>
          <a:p>
            <a:pPr marL="357188" marR="0" lvl="0" indent="-17462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rPr>
              <a:t>Data-plane modules:</a:t>
            </a:r>
            <a:r>
              <a:rPr kumimoji="0" lang="en-US" sz="2800" b="0" i="0" u="none" strike="noStrike" kern="1200" cap="none" spc="0" normalizeH="0" noProof="0" dirty="0">
                <a:ln>
                  <a:noFill/>
                </a:ln>
                <a:solidFill>
                  <a:prstClr val="black"/>
                </a:solidFill>
                <a:effectLst/>
                <a:uLnTx/>
                <a:uFillTx/>
                <a:latin typeface="Calibri" panose="020F0502020204030204"/>
              </a:rPr>
              <a:t> Data transfer</a:t>
            </a:r>
            <a:endParaRPr kumimoji="0" lang="en-US" sz="2800" b="0" i="0" u="none" strike="noStrike" kern="1200" cap="none" spc="0" normalizeH="0" baseline="0" noProof="0" dirty="0">
              <a:ln>
                <a:noFill/>
              </a:ln>
              <a:solidFill>
                <a:prstClr val="black"/>
              </a:solidFill>
              <a:effectLst/>
              <a:uLnTx/>
              <a:uFillTx/>
              <a:latin typeface="Calibri" panose="020F0502020204030204"/>
            </a:endParaRPr>
          </a:p>
          <a:p>
            <a:pPr marL="357188" marR="0" lvl="0" indent="-17462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dirty="0">
                <a:solidFill>
                  <a:prstClr val="black"/>
                </a:solidFill>
                <a:latin typeface="Calibri" panose="020F0502020204030204"/>
              </a:rPr>
              <a:t>10+ modules implemented so far</a:t>
            </a:r>
            <a:endParaRPr kumimoji="0" lang="en-US" sz="2800" b="0" i="0" u="none" strike="noStrike" kern="1200" cap="none" spc="0" normalizeH="0" baseline="0" noProof="0" dirty="0">
              <a:ln>
                <a:noFill/>
              </a:ln>
              <a:solidFill>
                <a:prstClr val="black"/>
              </a:solidFill>
              <a:effectLst/>
              <a:uLnTx/>
              <a:uFillTx/>
              <a:latin typeface="Calibri" panose="020F0502020204030204"/>
            </a:endParaRPr>
          </a:p>
          <a:p>
            <a:pPr marL="814388" lvl="1" indent="-174625">
              <a:buFont typeface="Arial" panose="020B0604020202020204" pitchFamily="34" charset="0"/>
              <a:buChar char="•"/>
              <a:defRPr/>
            </a:pPr>
            <a:r>
              <a:rPr kumimoji="0" lang="en-US" sz="2800" dirty="0">
                <a:solidFill>
                  <a:prstClr val="black"/>
                </a:solidFill>
                <a:latin typeface="Calibri" panose="020F0502020204030204"/>
              </a:rPr>
              <a:t>Scheduler</a:t>
            </a:r>
          </a:p>
          <a:p>
            <a:pPr marL="814388" lvl="1" indent="-174625">
              <a:buFont typeface="Arial" panose="020B0604020202020204" pitchFamily="34" charset="0"/>
              <a:buChar char="•"/>
              <a:defRPr/>
            </a:pPr>
            <a:r>
              <a:rPr kumimoji="0" lang="en-US" sz="2800" b="0" i="0" u="none" strike="noStrike" kern="1200" cap="none" spc="0" normalizeH="0" baseline="0" noProof="0" dirty="0">
                <a:ln>
                  <a:noFill/>
                </a:ln>
                <a:solidFill>
                  <a:prstClr val="black"/>
                </a:solidFill>
                <a:effectLst/>
                <a:uLnTx/>
                <a:uFillTx/>
                <a:latin typeface="Calibri" panose="020F0502020204030204"/>
              </a:rPr>
              <a:t>Data store</a:t>
            </a:r>
          </a:p>
          <a:p>
            <a:pPr marL="814388" lvl="1" indent="-174625">
              <a:buFont typeface="Arial" panose="020B0604020202020204" pitchFamily="34" charset="0"/>
              <a:buChar char="•"/>
              <a:defRPr/>
            </a:pPr>
            <a:r>
              <a:rPr kumimoji="0" lang="en-US" sz="2800" b="0" i="0" u="none" strike="noStrike" kern="1200" cap="none" spc="0" normalizeH="0" baseline="0" noProof="0" dirty="0" err="1">
                <a:ln>
                  <a:noFill/>
                </a:ln>
                <a:solidFill>
                  <a:prstClr val="black"/>
                </a:solidFill>
                <a:effectLst/>
                <a:uLnTx/>
                <a:uFillTx/>
                <a:latin typeface="Calibri" panose="020F0502020204030204"/>
              </a:rPr>
              <a:t>Partitioner</a:t>
            </a:r>
            <a:endParaRPr kumimoji="0" lang="en-US" sz="2800" b="0" i="0" u="none" strike="noStrike" kern="1200" cap="none" spc="0" normalizeH="0" noProof="0" dirty="0">
              <a:ln>
                <a:noFill/>
              </a:ln>
              <a:solidFill>
                <a:prstClr val="black"/>
              </a:solidFill>
              <a:effectLst/>
              <a:uLnTx/>
              <a:uFillTx/>
              <a:latin typeface="Calibri" panose="020F0502020204030204"/>
            </a:endParaRPr>
          </a:p>
          <a:p>
            <a:pPr marL="814388" lvl="1" indent="-174625">
              <a:buFont typeface="Arial" panose="020B0604020202020204" pitchFamily="34" charset="0"/>
              <a:buChar char="•"/>
              <a:defRPr/>
            </a:pPr>
            <a:r>
              <a:rPr kumimoji="0" lang="mr-IN" sz="2800" b="0" i="0" u="none" strike="noStrike" kern="1200" cap="none" spc="0" normalizeH="0" baseline="0" noProof="0" dirty="0">
                <a:ln>
                  <a:noFill/>
                </a:ln>
                <a:solidFill>
                  <a:prstClr val="black"/>
                </a:solidFill>
                <a:effectLst/>
                <a:uLnTx/>
                <a:uFillTx/>
                <a:latin typeface="Calibri" panose="020F0502020204030204"/>
              </a:rPr>
              <a:t>…</a:t>
            </a:r>
            <a:r>
              <a:rPr kumimoji="0" lang="en-US" sz="2800" b="0" i="0" u="none" strike="noStrike" kern="1200" cap="none" spc="0" normalizeH="0" baseline="0" noProof="0" dirty="0">
                <a:ln>
                  <a:noFill/>
                </a:ln>
                <a:solidFill>
                  <a:prstClr val="black"/>
                </a:solidFill>
                <a:effectLst/>
                <a:uLnTx/>
                <a:uFillTx/>
                <a:latin typeface="Calibri" panose="020F0502020204030204"/>
              </a:rPr>
              <a:t>..</a:t>
            </a:r>
          </a:p>
        </p:txBody>
      </p:sp>
      <p:sp>
        <p:nvSpPr>
          <p:cNvPr id="5" name="TextBox 4">
            <a:extLst>
              <a:ext uri="{FF2B5EF4-FFF2-40B4-BE49-F238E27FC236}">
                <a16:creationId xmlns:a16="http://schemas.microsoft.com/office/drawing/2014/main" id="{976591D8-8FF7-BA44-8CC5-6CA5DAE5E9A2}"/>
              </a:ext>
            </a:extLst>
          </p:cNvPr>
          <p:cNvSpPr txBox="1"/>
          <p:nvPr/>
        </p:nvSpPr>
        <p:spPr>
          <a:xfrm>
            <a:off x="9701906" y="2259139"/>
            <a:ext cx="1802561" cy="95410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2800" b="1" i="0" u="none" strike="noStrike" kern="1200" cap="none" spc="0" normalizeH="0" baseline="0" noProof="0" dirty="0">
                <a:ln>
                  <a:noFill/>
                </a:ln>
                <a:solidFill>
                  <a:prstClr val="black"/>
                </a:solidFill>
                <a:effectLst/>
                <a:uLnTx/>
                <a:uFillTx/>
                <a:latin typeface="Calibri" panose="020F0502020204030204"/>
                <a:ea typeface="+mn-ea"/>
                <a:cs typeface="+mn-cs"/>
              </a:rPr>
              <a:t>Optimized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dirty="0">
                <a:solidFill>
                  <a:prstClr val="black"/>
                </a:solidFill>
                <a:latin typeface="Calibri" panose="020F0502020204030204"/>
              </a:rPr>
              <a:t>IR DAG</a:t>
            </a:r>
            <a:endParaRPr kumimoji="0" lang="en-US" sz="2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Right Arrow 778">
            <a:extLst>
              <a:ext uri="{FF2B5EF4-FFF2-40B4-BE49-F238E27FC236}">
                <a16:creationId xmlns:a16="http://schemas.microsoft.com/office/drawing/2014/main" id="{7B274163-4358-5E4A-9AA3-5D44012C2BE7}"/>
              </a:ext>
            </a:extLst>
          </p:cNvPr>
          <p:cNvSpPr/>
          <p:nvPr/>
        </p:nvSpPr>
        <p:spPr>
          <a:xfrm rot="5400000" flipV="1">
            <a:off x="7757207" y="3719727"/>
            <a:ext cx="541395" cy="5371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Oval 6">
            <a:extLst>
              <a:ext uri="{FF2B5EF4-FFF2-40B4-BE49-F238E27FC236}">
                <a16:creationId xmlns:a16="http://schemas.microsoft.com/office/drawing/2014/main" id="{73010BC5-E0E9-6B41-8C86-230BAED19AA0}"/>
              </a:ext>
            </a:extLst>
          </p:cNvPr>
          <p:cNvSpPr/>
          <p:nvPr/>
        </p:nvSpPr>
        <p:spPr>
          <a:xfrm>
            <a:off x="7299903" y="2115446"/>
            <a:ext cx="509451" cy="509451"/>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AEBB2495-926E-194C-94B7-5FC1654596CB}"/>
              </a:ext>
            </a:extLst>
          </p:cNvPr>
          <p:cNvSpPr/>
          <p:nvPr/>
        </p:nvSpPr>
        <p:spPr>
          <a:xfrm>
            <a:off x="7299903" y="3012429"/>
            <a:ext cx="509451" cy="509451"/>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E840CD11-2F44-B741-9F69-DAA23ED20D25}"/>
              </a:ext>
            </a:extLst>
          </p:cNvPr>
          <p:cNvSpPr/>
          <p:nvPr/>
        </p:nvSpPr>
        <p:spPr>
          <a:xfrm>
            <a:off x="8165844" y="2559582"/>
            <a:ext cx="509451" cy="509451"/>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251AB7A6-C9A1-AB4B-8772-F87BA8C52365}"/>
              </a:ext>
            </a:extLst>
          </p:cNvPr>
          <p:cNvSpPr/>
          <p:nvPr/>
        </p:nvSpPr>
        <p:spPr>
          <a:xfrm>
            <a:off x="9044848" y="2115446"/>
            <a:ext cx="509451" cy="509451"/>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43E66666-D140-094C-B08C-616AF6C0707C}"/>
              </a:ext>
            </a:extLst>
          </p:cNvPr>
          <p:cNvSpPr/>
          <p:nvPr/>
        </p:nvSpPr>
        <p:spPr>
          <a:xfrm>
            <a:off x="9044848" y="3012429"/>
            <a:ext cx="509451" cy="509451"/>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Arrow 617">
            <a:extLst>
              <a:ext uri="{FF2B5EF4-FFF2-40B4-BE49-F238E27FC236}">
                <a16:creationId xmlns:a16="http://schemas.microsoft.com/office/drawing/2014/main" id="{FEE0458E-4D1A-AE4F-895A-F98E57B84E70}"/>
              </a:ext>
            </a:extLst>
          </p:cNvPr>
          <p:cNvSpPr/>
          <p:nvPr/>
        </p:nvSpPr>
        <p:spPr>
          <a:xfrm rot="1381555">
            <a:off x="7839073" y="2350185"/>
            <a:ext cx="401559" cy="388827"/>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ight Arrow 617">
            <a:extLst>
              <a:ext uri="{FF2B5EF4-FFF2-40B4-BE49-F238E27FC236}">
                <a16:creationId xmlns:a16="http://schemas.microsoft.com/office/drawing/2014/main" id="{4AD2879A-D872-254C-B6EA-C385C6AA2BB1}"/>
              </a:ext>
            </a:extLst>
          </p:cNvPr>
          <p:cNvSpPr/>
          <p:nvPr/>
        </p:nvSpPr>
        <p:spPr>
          <a:xfrm rot="1381555">
            <a:off x="8678028" y="2897276"/>
            <a:ext cx="401559" cy="388827"/>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ight Arrow 617">
            <a:extLst>
              <a:ext uri="{FF2B5EF4-FFF2-40B4-BE49-F238E27FC236}">
                <a16:creationId xmlns:a16="http://schemas.microsoft.com/office/drawing/2014/main" id="{21949742-1694-364B-925A-7ECAE7F94138}"/>
              </a:ext>
            </a:extLst>
          </p:cNvPr>
          <p:cNvSpPr/>
          <p:nvPr/>
        </p:nvSpPr>
        <p:spPr>
          <a:xfrm rot="19800000">
            <a:off x="8642499" y="2289425"/>
            <a:ext cx="401559" cy="388827"/>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ight Arrow 617">
            <a:extLst>
              <a:ext uri="{FF2B5EF4-FFF2-40B4-BE49-F238E27FC236}">
                <a16:creationId xmlns:a16="http://schemas.microsoft.com/office/drawing/2014/main" id="{644F7E3E-2707-1143-B4B8-A89E518DDFB4}"/>
              </a:ext>
            </a:extLst>
          </p:cNvPr>
          <p:cNvSpPr/>
          <p:nvPr/>
        </p:nvSpPr>
        <p:spPr>
          <a:xfrm rot="19800000">
            <a:off x="7828111" y="2900745"/>
            <a:ext cx="401559" cy="388827"/>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TextBox 15">
            <a:extLst>
              <a:ext uri="{FF2B5EF4-FFF2-40B4-BE49-F238E27FC236}">
                <a16:creationId xmlns:a16="http://schemas.microsoft.com/office/drawing/2014/main" id="{70879458-032C-EC42-B6E1-1D1BD9B53FC2}"/>
              </a:ext>
            </a:extLst>
          </p:cNvPr>
          <p:cNvSpPr txBox="1"/>
          <p:nvPr/>
        </p:nvSpPr>
        <p:spPr>
          <a:xfrm>
            <a:off x="9562127" y="3735774"/>
            <a:ext cx="2181383"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noProof="0">
                <a:solidFill>
                  <a:prstClr val="black"/>
                </a:solidFill>
                <a:latin typeface="Calibri" panose="020F0502020204030204"/>
              </a:rPr>
              <a:t>Execution</a:t>
            </a:r>
            <a:endParaRPr kumimoji="0" lang="en-US" sz="2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7" name="TextBox 16">
            <a:extLst>
              <a:ext uri="{FF2B5EF4-FFF2-40B4-BE49-F238E27FC236}">
                <a16:creationId xmlns:a16="http://schemas.microsoft.com/office/drawing/2014/main" id="{D235AC59-6C75-F846-BDA6-9C7E1102C037}"/>
              </a:ext>
            </a:extLst>
          </p:cNvPr>
          <p:cNvSpPr txBox="1"/>
          <p:nvPr/>
        </p:nvSpPr>
        <p:spPr>
          <a:xfrm>
            <a:off x="9774476" y="4631441"/>
            <a:ext cx="1802561" cy="95410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dirty="0">
                <a:solidFill>
                  <a:prstClr val="black"/>
                </a:solidFill>
                <a:latin typeface="Calibri" panose="020F0502020204030204"/>
              </a:rPr>
              <a:t>Runtime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alibri" panose="020F0502020204030204"/>
                <a:ea typeface="+mn-ea"/>
                <a:cs typeface="+mn-cs"/>
              </a:rPr>
              <a:t>Modules</a:t>
            </a:r>
          </a:p>
        </p:txBody>
      </p:sp>
      <p:sp>
        <p:nvSpPr>
          <p:cNvPr id="18" name="Right Arrow 778">
            <a:extLst>
              <a:ext uri="{FF2B5EF4-FFF2-40B4-BE49-F238E27FC236}">
                <a16:creationId xmlns:a16="http://schemas.microsoft.com/office/drawing/2014/main" id="{2B0F566A-DB8F-7248-96EB-E6E1C3DE4ED8}"/>
              </a:ext>
            </a:extLst>
          </p:cNvPr>
          <p:cNvSpPr/>
          <p:nvPr/>
        </p:nvSpPr>
        <p:spPr>
          <a:xfrm rot="16200000" flipV="1">
            <a:off x="8587983" y="3706813"/>
            <a:ext cx="541395" cy="5371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CAF91984-C5AB-804C-9C27-7ABEB14C3199}"/>
              </a:ext>
            </a:extLst>
          </p:cNvPr>
          <p:cNvSpPr/>
          <p:nvPr/>
        </p:nvSpPr>
        <p:spPr>
          <a:xfrm>
            <a:off x="7299903" y="4519749"/>
            <a:ext cx="2254396" cy="679268"/>
          </a:xfrm>
          <a:prstGeom prst="rect">
            <a:avLst/>
          </a:prstGeom>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Master</a:t>
            </a:r>
          </a:p>
          <a:p>
            <a:pPr algn="ctr"/>
            <a:r>
              <a:rPr lang="en-US" dirty="0"/>
              <a:t>(Control Plane)</a:t>
            </a:r>
          </a:p>
        </p:txBody>
      </p:sp>
      <p:sp>
        <p:nvSpPr>
          <p:cNvPr id="20" name="Rectangle 19">
            <a:extLst>
              <a:ext uri="{FF2B5EF4-FFF2-40B4-BE49-F238E27FC236}">
                <a16:creationId xmlns:a16="http://schemas.microsoft.com/office/drawing/2014/main" id="{CDAFAE36-8D20-A44D-A050-DA07B863CF7C}"/>
              </a:ext>
            </a:extLst>
          </p:cNvPr>
          <p:cNvSpPr/>
          <p:nvPr/>
        </p:nvSpPr>
        <p:spPr>
          <a:xfrm>
            <a:off x="7410660" y="5472834"/>
            <a:ext cx="2254396" cy="679268"/>
          </a:xfrm>
          <a:prstGeom prst="rect">
            <a:avLst/>
          </a:prstGeom>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0447A62D-818A-EC4D-9A2E-74E643D13646}"/>
              </a:ext>
            </a:extLst>
          </p:cNvPr>
          <p:cNvSpPr/>
          <p:nvPr/>
        </p:nvSpPr>
        <p:spPr>
          <a:xfrm>
            <a:off x="7299903" y="5564273"/>
            <a:ext cx="2254396" cy="679268"/>
          </a:xfrm>
          <a:prstGeom prst="rect">
            <a:avLst/>
          </a:prstGeom>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63418386-CB6C-8445-9A2E-AE3F9210142E}"/>
              </a:ext>
            </a:extLst>
          </p:cNvPr>
          <p:cNvSpPr/>
          <p:nvPr/>
        </p:nvSpPr>
        <p:spPr>
          <a:xfrm>
            <a:off x="7136894" y="5668092"/>
            <a:ext cx="2254396" cy="679268"/>
          </a:xfrm>
          <a:prstGeom prst="rect">
            <a:avLst/>
          </a:prstGeom>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Executor</a:t>
            </a:r>
          </a:p>
          <a:p>
            <a:pPr algn="ctr"/>
            <a:r>
              <a:rPr lang="en-US" dirty="0"/>
              <a:t>(Data Plane)</a:t>
            </a:r>
          </a:p>
        </p:txBody>
      </p:sp>
      <p:cxnSp>
        <p:nvCxnSpPr>
          <p:cNvPr id="23" name="Straight Connector 22">
            <a:extLst>
              <a:ext uri="{FF2B5EF4-FFF2-40B4-BE49-F238E27FC236}">
                <a16:creationId xmlns:a16="http://schemas.microsoft.com/office/drawing/2014/main" id="{37AA2633-DF95-7641-838E-0BEFF256EF71}"/>
              </a:ext>
            </a:extLst>
          </p:cNvPr>
          <p:cNvCxnSpPr>
            <a:stCxn id="19" idx="2"/>
            <a:endCxn id="22" idx="0"/>
          </p:cNvCxnSpPr>
          <p:nvPr/>
        </p:nvCxnSpPr>
        <p:spPr>
          <a:xfrm flipH="1">
            <a:off x="8264092" y="5199017"/>
            <a:ext cx="163009" cy="469075"/>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A79AF2AD-B4FD-3C4E-95D8-7F2E0CC3B809}"/>
              </a:ext>
            </a:extLst>
          </p:cNvPr>
          <p:cNvCxnSpPr>
            <a:stCxn id="19" idx="2"/>
            <a:endCxn id="21" idx="0"/>
          </p:cNvCxnSpPr>
          <p:nvPr/>
        </p:nvCxnSpPr>
        <p:spPr>
          <a:xfrm>
            <a:off x="8427101" y="5199017"/>
            <a:ext cx="0" cy="365256"/>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83DB95F-DA6A-3B41-963A-DB1F68597A46}"/>
              </a:ext>
            </a:extLst>
          </p:cNvPr>
          <p:cNvCxnSpPr>
            <a:stCxn id="19" idx="2"/>
            <a:endCxn id="20" idx="0"/>
          </p:cNvCxnSpPr>
          <p:nvPr/>
        </p:nvCxnSpPr>
        <p:spPr>
          <a:xfrm>
            <a:off x="8427101" y="5199017"/>
            <a:ext cx="110757" cy="27381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38590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96F790-6C29-E941-BB24-77D9E573CB7B}"/>
              </a:ext>
            </a:extLst>
          </p:cNvPr>
          <p:cNvSpPr>
            <a:spLocks noGrp="1"/>
          </p:cNvSpPr>
          <p:nvPr>
            <p:ph type="title"/>
          </p:nvPr>
        </p:nvSpPr>
        <p:spPr/>
        <p:txBody>
          <a:bodyPr/>
          <a:lstStyle/>
          <a:p>
            <a:r>
              <a:rPr lang="en-US" dirty="0"/>
              <a:t>Deployment Scenarios: </a:t>
            </a:r>
            <a:br>
              <a:rPr lang="en-US" dirty="0"/>
            </a:br>
            <a:r>
              <a:rPr lang="en-US" dirty="0"/>
              <a:t>Apache Spark vs. Apache Nemo</a:t>
            </a:r>
          </a:p>
        </p:txBody>
      </p:sp>
      <p:sp>
        <p:nvSpPr>
          <p:cNvPr id="4" name="Rectangle 5">
            <a:extLst>
              <a:ext uri="{FF2B5EF4-FFF2-40B4-BE49-F238E27FC236}">
                <a16:creationId xmlns:a16="http://schemas.microsoft.com/office/drawing/2014/main" id="{FEE0F41F-E02D-FF49-87A2-A3937FD38644}"/>
              </a:ext>
            </a:extLst>
          </p:cNvPr>
          <p:cNvSpPr/>
          <p:nvPr/>
        </p:nvSpPr>
        <p:spPr>
          <a:xfrm>
            <a:off x="658946" y="3697020"/>
            <a:ext cx="4745059" cy="1200329"/>
          </a:xfrm>
          <a:prstGeom prst="rect">
            <a:avLst/>
          </a:prstGeom>
        </p:spPr>
        <p:txBody>
          <a:bodyPr wrap="square">
            <a:spAutoFit/>
          </a:bodyPr>
          <a:lstStyle/>
          <a:p>
            <a:pPr algn="ctr"/>
            <a:r>
              <a:rPr lang="en-US" sz="2400" b="1" u="sng" dirty="0">
                <a:latin typeface="Arial" charset="0"/>
                <a:ea typeface="Arial" charset="0"/>
                <a:cs typeface="Arial" charset="0"/>
              </a:rPr>
              <a:t>Transient</a:t>
            </a:r>
            <a:endParaRPr lang="ko-KR" altLang="en-US" sz="2400" b="1" u="sng" dirty="0">
              <a:latin typeface="Arial" charset="0"/>
              <a:ea typeface="Arial" charset="0"/>
              <a:cs typeface="Arial" charset="0"/>
            </a:endParaRPr>
          </a:p>
          <a:p>
            <a:pPr algn="ctr"/>
            <a:r>
              <a:rPr lang="en-US" sz="2400" dirty="0">
                <a:latin typeface="Arial" charset="0"/>
                <a:ea typeface="Arial" charset="0"/>
                <a:cs typeface="Arial" charset="0"/>
              </a:rPr>
              <a:t>- Spark: </a:t>
            </a:r>
            <a:r>
              <a:rPr lang="en-US" sz="2400" dirty="0" err="1">
                <a:latin typeface="Arial" charset="0"/>
                <a:ea typeface="Arial" charset="0"/>
                <a:cs typeface="Arial" charset="0"/>
              </a:rPr>
              <a:t>Recomputation</a:t>
            </a:r>
            <a:r>
              <a:rPr lang="en-US" sz="2400" dirty="0">
                <a:latin typeface="Arial" charset="0"/>
                <a:ea typeface="Arial" charset="0"/>
                <a:cs typeface="Arial" charset="0"/>
              </a:rPr>
              <a:t> overhead</a:t>
            </a:r>
          </a:p>
          <a:p>
            <a:pPr algn="ctr"/>
            <a:r>
              <a:rPr lang="en-US" sz="2400" dirty="0">
                <a:latin typeface="Arial" charset="0"/>
                <a:ea typeface="Arial" charset="0"/>
                <a:cs typeface="Arial" charset="0"/>
              </a:rPr>
              <a:t>- </a:t>
            </a:r>
            <a:r>
              <a:rPr lang="en-US" sz="2400" dirty="0" err="1">
                <a:latin typeface="Arial" charset="0"/>
                <a:ea typeface="Arial" charset="0"/>
                <a:cs typeface="Arial" charset="0"/>
              </a:rPr>
              <a:t>Nemo</a:t>
            </a:r>
            <a:r>
              <a:rPr lang="en-US" sz="2400" dirty="0">
                <a:latin typeface="Arial" charset="0"/>
                <a:ea typeface="Arial" charset="0"/>
                <a:cs typeface="Arial" charset="0"/>
              </a:rPr>
              <a:t>: Bounded </a:t>
            </a:r>
            <a:r>
              <a:rPr lang="en-US" sz="2400" dirty="0" err="1">
                <a:latin typeface="Arial" charset="0"/>
                <a:ea typeface="Arial" charset="0"/>
                <a:cs typeface="Arial" charset="0"/>
              </a:rPr>
              <a:t>recomputation</a:t>
            </a:r>
            <a:endParaRPr lang="en-US" sz="2400" dirty="0">
              <a:latin typeface="Arial" charset="0"/>
              <a:ea typeface="Arial" charset="0"/>
              <a:cs typeface="Arial" charset="0"/>
            </a:endParaRPr>
          </a:p>
        </p:txBody>
      </p:sp>
      <p:sp>
        <p:nvSpPr>
          <p:cNvPr id="5" name="Rectangle 5">
            <a:extLst>
              <a:ext uri="{FF2B5EF4-FFF2-40B4-BE49-F238E27FC236}">
                <a16:creationId xmlns:a16="http://schemas.microsoft.com/office/drawing/2014/main" id="{EB392C5B-A2BA-2D42-B6D1-B323A903736C}"/>
              </a:ext>
            </a:extLst>
          </p:cNvPr>
          <p:cNvSpPr/>
          <p:nvPr/>
        </p:nvSpPr>
        <p:spPr>
          <a:xfrm>
            <a:off x="663450" y="2364412"/>
            <a:ext cx="4745059" cy="1569660"/>
          </a:xfrm>
          <a:prstGeom prst="rect">
            <a:avLst/>
          </a:prstGeom>
        </p:spPr>
        <p:txBody>
          <a:bodyPr wrap="square">
            <a:spAutoFit/>
          </a:bodyPr>
          <a:lstStyle/>
          <a:p>
            <a:pPr algn="ctr"/>
            <a:r>
              <a:rPr lang="en-US" sz="2400" b="1" u="sng" dirty="0">
                <a:latin typeface="Arial" charset="0"/>
                <a:ea typeface="Arial" charset="0"/>
                <a:cs typeface="Arial" charset="0"/>
              </a:rPr>
              <a:t>Geo-distributed</a:t>
            </a:r>
          </a:p>
          <a:p>
            <a:pPr algn="ctr"/>
            <a:r>
              <a:rPr lang="en-US" sz="2400" dirty="0">
                <a:latin typeface="Arial" charset="0"/>
                <a:ea typeface="Arial" charset="0"/>
                <a:cs typeface="Arial" charset="0"/>
              </a:rPr>
              <a:t>- Spark: WAN bottleneck</a:t>
            </a:r>
          </a:p>
          <a:p>
            <a:pPr algn="ctr"/>
            <a:r>
              <a:rPr lang="en-US" sz="2400" dirty="0">
                <a:latin typeface="Arial" charset="0"/>
                <a:ea typeface="Arial" charset="0"/>
                <a:cs typeface="Arial" charset="0"/>
              </a:rPr>
              <a:t>- </a:t>
            </a:r>
            <a:r>
              <a:rPr lang="en-US" sz="2400" dirty="0" err="1">
                <a:latin typeface="Arial" charset="0"/>
                <a:ea typeface="Arial" charset="0"/>
                <a:cs typeface="Arial" charset="0"/>
              </a:rPr>
              <a:t>Nemo</a:t>
            </a:r>
            <a:r>
              <a:rPr lang="en-US" sz="2400" dirty="0">
                <a:latin typeface="Arial" charset="0"/>
                <a:ea typeface="Arial" charset="0"/>
                <a:cs typeface="Arial" charset="0"/>
              </a:rPr>
              <a:t>: WAN-aware processing</a:t>
            </a:r>
          </a:p>
          <a:p>
            <a:pPr algn="ctr"/>
            <a:endParaRPr lang="en-US" sz="2400" dirty="0">
              <a:latin typeface="Arial" charset="0"/>
              <a:ea typeface="Arial" charset="0"/>
              <a:cs typeface="Arial" charset="0"/>
            </a:endParaRPr>
          </a:p>
        </p:txBody>
      </p:sp>
      <p:sp>
        <p:nvSpPr>
          <p:cNvPr id="7" name="Rectangle 5">
            <a:extLst>
              <a:ext uri="{FF2B5EF4-FFF2-40B4-BE49-F238E27FC236}">
                <a16:creationId xmlns:a16="http://schemas.microsoft.com/office/drawing/2014/main" id="{9D15D312-CFF9-234F-AB94-62FB1B6BC901}"/>
              </a:ext>
            </a:extLst>
          </p:cNvPr>
          <p:cNvSpPr/>
          <p:nvPr/>
        </p:nvSpPr>
        <p:spPr>
          <a:xfrm>
            <a:off x="998895" y="1844203"/>
            <a:ext cx="4065159" cy="461665"/>
          </a:xfrm>
          <a:prstGeom prst="rect">
            <a:avLst/>
          </a:prstGeom>
        </p:spPr>
        <p:txBody>
          <a:bodyPr wrap="square">
            <a:spAutoFit/>
          </a:bodyPr>
          <a:lstStyle/>
          <a:p>
            <a:pPr algn="ctr"/>
            <a:r>
              <a:rPr lang="en-US" sz="2400" dirty="0">
                <a:latin typeface="Arial" charset="0"/>
                <a:ea typeface="Arial" charset="0"/>
                <a:cs typeface="Arial" charset="0"/>
              </a:rPr>
              <a:t>Resource characteristics</a:t>
            </a:r>
          </a:p>
        </p:txBody>
      </p:sp>
      <p:sp>
        <p:nvSpPr>
          <p:cNvPr id="8" name="Rectangle 5">
            <a:extLst>
              <a:ext uri="{FF2B5EF4-FFF2-40B4-BE49-F238E27FC236}">
                <a16:creationId xmlns:a16="http://schemas.microsoft.com/office/drawing/2014/main" id="{D04AFC54-6B86-AA43-A2E4-6E8071CE6C08}"/>
              </a:ext>
            </a:extLst>
          </p:cNvPr>
          <p:cNvSpPr/>
          <p:nvPr/>
        </p:nvSpPr>
        <p:spPr>
          <a:xfrm>
            <a:off x="6948690" y="1844203"/>
            <a:ext cx="4065159" cy="461665"/>
          </a:xfrm>
          <a:prstGeom prst="rect">
            <a:avLst/>
          </a:prstGeom>
        </p:spPr>
        <p:txBody>
          <a:bodyPr wrap="square">
            <a:spAutoFit/>
          </a:bodyPr>
          <a:lstStyle/>
          <a:p>
            <a:pPr algn="ctr"/>
            <a:r>
              <a:rPr lang="en-US" sz="2400" dirty="0">
                <a:latin typeface="Arial" charset="0"/>
                <a:ea typeface="Arial" charset="0"/>
                <a:cs typeface="Arial" charset="0"/>
              </a:rPr>
              <a:t>Job characteristics</a:t>
            </a:r>
          </a:p>
        </p:txBody>
      </p:sp>
      <p:sp>
        <p:nvSpPr>
          <p:cNvPr id="9" name="Rectangle 5">
            <a:extLst>
              <a:ext uri="{FF2B5EF4-FFF2-40B4-BE49-F238E27FC236}">
                <a16:creationId xmlns:a16="http://schemas.microsoft.com/office/drawing/2014/main" id="{1235782B-6028-AD4B-B255-5E5389EDE3AF}"/>
              </a:ext>
            </a:extLst>
          </p:cNvPr>
          <p:cNvSpPr/>
          <p:nvPr/>
        </p:nvSpPr>
        <p:spPr>
          <a:xfrm>
            <a:off x="6608741" y="2305868"/>
            <a:ext cx="4745059" cy="1200329"/>
          </a:xfrm>
          <a:prstGeom prst="rect">
            <a:avLst/>
          </a:prstGeom>
        </p:spPr>
        <p:txBody>
          <a:bodyPr wrap="square">
            <a:spAutoFit/>
          </a:bodyPr>
          <a:lstStyle/>
          <a:p>
            <a:pPr algn="ctr"/>
            <a:r>
              <a:rPr lang="en-US" sz="2400" b="1" u="sng" dirty="0">
                <a:latin typeface="Arial" charset="0"/>
                <a:ea typeface="Arial" charset="0"/>
                <a:cs typeface="Arial" charset="0"/>
              </a:rPr>
              <a:t>Small-scale</a:t>
            </a:r>
          </a:p>
          <a:p>
            <a:pPr algn="ctr"/>
            <a:r>
              <a:rPr lang="en-US" sz="2400" dirty="0">
                <a:latin typeface="Arial" charset="0"/>
                <a:ea typeface="Arial" charset="0"/>
                <a:cs typeface="Arial" charset="0"/>
              </a:rPr>
              <a:t>- Spark: System overhead</a:t>
            </a:r>
          </a:p>
          <a:p>
            <a:pPr algn="ctr"/>
            <a:r>
              <a:rPr lang="en-US" sz="2400" dirty="0">
                <a:latin typeface="Arial" charset="0"/>
                <a:ea typeface="Arial" charset="0"/>
                <a:cs typeface="Arial" charset="0"/>
              </a:rPr>
              <a:t>- </a:t>
            </a:r>
            <a:r>
              <a:rPr lang="en-US" sz="2400" dirty="0" err="1">
                <a:latin typeface="Arial" charset="0"/>
                <a:ea typeface="Arial" charset="0"/>
                <a:cs typeface="Arial" charset="0"/>
              </a:rPr>
              <a:t>Nemo</a:t>
            </a:r>
            <a:r>
              <a:rPr lang="en-US" sz="2400" dirty="0">
                <a:latin typeface="Arial" charset="0"/>
                <a:ea typeface="Arial" charset="0"/>
                <a:cs typeface="Arial" charset="0"/>
              </a:rPr>
              <a:t>: Full pipelining</a:t>
            </a:r>
          </a:p>
        </p:txBody>
      </p:sp>
      <p:sp>
        <p:nvSpPr>
          <p:cNvPr id="10" name="Rectangle 5">
            <a:extLst>
              <a:ext uri="{FF2B5EF4-FFF2-40B4-BE49-F238E27FC236}">
                <a16:creationId xmlns:a16="http://schemas.microsoft.com/office/drawing/2014/main" id="{517B9DA8-620A-6D47-8F9B-CEAF255A8A92}"/>
              </a:ext>
            </a:extLst>
          </p:cNvPr>
          <p:cNvSpPr/>
          <p:nvPr/>
        </p:nvSpPr>
        <p:spPr>
          <a:xfrm>
            <a:off x="6608741" y="5088171"/>
            <a:ext cx="4745059" cy="1200329"/>
          </a:xfrm>
          <a:prstGeom prst="rect">
            <a:avLst/>
          </a:prstGeom>
        </p:spPr>
        <p:txBody>
          <a:bodyPr wrap="square">
            <a:spAutoFit/>
          </a:bodyPr>
          <a:lstStyle/>
          <a:p>
            <a:pPr algn="ctr"/>
            <a:r>
              <a:rPr lang="en-US" sz="2400" b="1" u="sng" dirty="0">
                <a:latin typeface="Arial" charset="0"/>
                <a:ea typeface="Arial" charset="0"/>
                <a:cs typeface="Arial" charset="0"/>
              </a:rPr>
              <a:t>Skewed</a:t>
            </a:r>
          </a:p>
          <a:p>
            <a:pPr algn="ctr"/>
            <a:r>
              <a:rPr lang="en-US" sz="2400" dirty="0">
                <a:latin typeface="Arial" charset="0"/>
                <a:ea typeface="Arial" charset="0"/>
                <a:cs typeface="Arial" charset="0"/>
              </a:rPr>
              <a:t>- Spark: Stragglers</a:t>
            </a:r>
          </a:p>
          <a:p>
            <a:pPr algn="ctr"/>
            <a:r>
              <a:rPr lang="en-US" sz="2400" dirty="0">
                <a:latin typeface="Arial" charset="0"/>
                <a:ea typeface="Arial" charset="0"/>
                <a:cs typeface="Arial" charset="0"/>
              </a:rPr>
              <a:t>- </a:t>
            </a:r>
            <a:r>
              <a:rPr lang="en-US" sz="2400" dirty="0" err="1">
                <a:latin typeface="Arial" charset="0"/>
                <a:ea typeface="Arial" charset="0"/>
                <a:cs typeface="Arial" charset="0"/>
              </a:rPr>
              <a:t>Nemo</a:t>
            </a:r>
            <a:r>
              <a:rPr lang="en-US" sz="2400" dirty="0">
                <a:latin typeface="Arial" charset="0"/>
                <a:ea typeface="Arial" charset="0"/>
                <a:cs typeface="Arial" charset="0"/>
              </a:rPr>
              <a:t>: Dynamic partitioning</a:t>
            </a:r>
          </a:p>
        </p:txBody>
      </p:sp>
      <p:sp>
        <p:nvSpPr>
          <p:cNvPr id="11" name="Rectangle 5">
            <a:extLst>
              <a:ext uri="{FF2B5EF4-FFF2-40B4-BE49-F238E27FC236}">
                <a16:creationId xmlns:a16="http://schemas.microsoft.com/office/drawing/2014/main" id="{06B20464-72C4-5B48-B703-9077B7DA77CF}"/>
              </a:ext>
            </a:extLst>
          </p:cNvPr>
          <p:cNvSpPr/>
          <p:nvPr/>
        </p:nvSpPr>
        <p:spPr>
          <a:xfrm>
            <a:off x="607041" y="5088171"/>
            <a:ext cx="4848866" cy="1200329"/>
          </a:xfrm>
          <a:prstGeom prst="rect">
            <a:avLst/>
          </a:prstGeom>
        </p:spPr>
        <p:txBody>
          <a:bodyPr wrap="square">
            <a:spAutoFit/>
          </a:bodyPr>
          <a:lstStyle/>
          <a:p>
            <a:pPr algn="ctr"/>
            <a:r>
              <a:rPr lang="en-US" sz="2400" b="1" u="sng" dirty="0">
                <a:latin typeface="Arial" charset="0"/>
                <a:ea typeface="Arial" charset="0"/>
                <a:cs typeface="Arial" charset="0"/>
              </a:rPr>
              <a:t>Disaggregated</a:t>
            </a:r>
            <a:endParaRPr lang="ko-KR" altLang="en-US" sz="2400" b="1" u="sng" dirty="0">
              <a:latin typeface="Arial" charset="0"/>
              <a:ea typeface="Arial" charset="0"/>
              <a:cs typeface="Arial" charset="0"/>
            </a:endParaRPr>
          </a:p>
          <a:p>
            <a:pPr algn="ctr"/>
            <a:r>
              <a:rPr lang="en-US" sz="2400" dirty="0">
                <a:latin typeface="Arial" charset="0"/>
                <a:ea typeface="Arial" charset="0"/>
                <a:cs typeface="Arial" charset="0"/>
              </a:rPr>
              <a:t>- Spark: Remote access overhead</a:t>
            </a:r>
          </a:p>
          <a:p>
            <a:pPr algn="ctr"/>
            <a:r>
              <a:rPr lang="en-US" sz="2400" dirty="0">
                <a:latin typeface="Arial" charset="0"/>
                <a:ea typeface="Arial" charset="0"/>
                <a:cs typeface="Arial" charset="0"/>
              </a:rPr>
              <a:t>- </a:t>
            </a:r>
            <a:r>
              <a:rPr lang="en-US" sz="2400" dirty="0" err="1">
                <a:latin typeface="Arial" charset="0"/>
                <a:ea typeface="Arial" charset="0"/>
                <a:cs typeface="Arial" charset="0"/>
              </a:rPr>
              <a:t>Nemo</a:t>
            </a:r>
            <a:r>
              <a:rPr lang="en-US" sz="2400" dirty="0">
                <a:latin typeface="Arial" charset="0"/>
                <a:ea typeface="Arial" charset="0"/>
                <a:cs typeface="Arial" charset="0"/>
              </a:rPr>
              <a:t>: In-memory shuffle</a:t>
            </a:r>
          </a:p>
        </p:txBody>
      </p:sp>
      <p:sp>
        <p:nvSpPr>
          <p:cNvPr id="12" name="Rectangle 5">
            <a:extLst>
              <a:ext uri="{FF2B5EF4-FFF2-40B4-BE49-F238E27FC236}">
                <a16:creationId xmlns:a16="http://schemas.microsoft.com/office/drawing/2014/main" id="{75EF75E4-775D-644C-AAA1-B3AE2927938A}"/>
              </a:ext>
            </a:extLst>
          </p:cNvPr>
          <p:cNvSpPr/>
          <p:nvPr/>
        </p:nvSpPr>
        <p:spPr>
          <a:xfrm>
            <a:off x="6720800" y="3697020"/>
            <a:ext cx="4745059" cy="1200329"/>
          </a:xfrm>
          <a:prstGeom prst="rect">
            <a:avLst/>
          </a:prstGeom>
        </p:spPr>
        <p:txBody>
          <a:bodyPr wrap="square">
            <a:spAutoFit/>
          </a:bodyPr>
          <a:lstStyle/>
          <a:p>
            <a:pPr algn="ctr"/>
            <a:r>
              <a:rPr lang="en-US" sz="2400" b="1" u="sng" dirty="0">
                <a:latin typeface="Arial" charset="0"/>
                <a:ea typeface="Arial" charset="0"/>
                <a:cs typeface="Arial" charset="0"/>
              </a:rPr>
              <a:t>Large-shuffle</a:t>
            </a:r>
          </a:p>
          <a:p>
            <a:pPr algn="ctr"/>
            <a:r>
              <a:rPr lang="en-US" sz="2400" dirty="0">
                <a:latin typeface="Arial" charset="0"/>
                <a:ea typeface="Arial" charset="0"/>
                <a:cs typeface="Arial" charset="0"/>
              </a:rPr>
              <a:t>- Spark: Disk seek overhead</a:t>
            </a:r>
          </a:p>
          <a:p>
            <a:pPr algn="ctr"/>
            <a:r>
              <a:rPr lang="en-US" sz="2400" dirty="0">
                <a:latin typeface="Arial" charset="0"/>
                <a:ea typeface="Arial" charset="0"/>
                <a:cs typeface="Arial" charset="0"/>
              </a:rPr>
              <a:t>- </a:t>
            </a:r>
            <a:r>
              <a:rPr lang="en-US" sz="2400" dirty="0" err="1">
                <a:latin typeface="Arial" charset="0"/>
                <a:ea typeface="Arial" charset="0"/>
                <a:cs typeface="Arial" charset="0"/>
              </a:rPr>
              <a:t>Nemo</a:t>
            </a:r>
            <a:r>
              <a:rPr lang="en-US" sz="2400" dirty="0">
                <a:latin typeface="Arial" charset="0"/>
                <a:ea typeface="Arial" charset="0"/>
                <a:cs typeface="Arial" charset="0"/>
              </a:rPr>
              <a:t>: Sequential disk access</a:t>
            </a:r>
          </a:p>
        </p:txBody>
      </p:sp>
    </p:spTree>
    <p:extLst>
      <p:ext uri="{BB962C8B-B14F-4D97-AF65-F5344CB8AC3E}">
        <p14:creationId xmlns:p14="http://schemas.microsoft.com/office/powerpoint/2010/main" val="264995319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12F8EC-53A6-7A48-A551-5A9C72A703F8}"/>
              </a:ext>
            </a:extLst>
          </p:cNvPr>
          <p:cNvSpPr>
            <a:spLocks noGrp="1"/>
          </p:cNvSpPr>
          <p:nvPr>
            <p:ph type="title"/>
          </p:nvPr>
        </p:nvSpPr>
        <p:spPr/>
        <p:txBody>
          <a:bodyPr/>
          <a:lstStyle/>
          <a:p>
            <a:r>
              <a:rPr lang="en-US" dirty="0"/>
              <a:t>Performance Improvement with Apache Nemo</a:t>
            </a:r>
          </a:p>
        </p:txBody>
      </p:sp>
      <p:sp>
        <p:nvSpPr>
          <p:cNvPr id="4" name="Rectangle 5">
            <a:extLst>
              <a:ext uri="{FF2B5EF4-FFF2-40B4-BE49-F238E27FC236}">
                <a16:creationId xmlns:a16="http://schemas.microsoft.com/office/drawing/2014/main" id="{07E7110F-9CC5-1D4E-AE7D-5CA0E4886CB4}"/>
              </a:ext>
            </a:extLst>
          </p:cNvPr>
          <p:cNvSpPr/>
          <p:nvPr/>
        </p:nvSpPr>
        <p:spPr>
          <a:xfrm>
            <a:off x="812346" y="1568746"/>
            <a:ext cx="4745059" cy="1726626"/>
          </a:xfrm>
          <a:prstGeom prst="rect">
            <a:avLst/>
          </a:prstGeom>
        </p:spPr>
        <p:txBody>
          <a:bodyPr wrap="square">
            <a:spAutoFit/>
          </a:bodyPr>
          <a:lstStyle/>
          <a:p>
            <a:pPr algn="ctr"/>
            <a:r>
              <a:rPr lang="en-US" sz="2400" b="1" u="sng" dirty="0">
                <a:latin typeface="Arial" charset="0"/>
                <a:ea typeface="Arial" charset="0"/>
                <a:cs typeface="Arial" charset="0"/>
              </a:rPr>
              <a:t>Resource characteristics</a:t>
            </a:r>
            <a:endParaRPr lang="en-US" sz="2400" dirty="0">
              <a:latin typeface="Arial" charset="0"/>
              <a:ea typeface="Arial" charset="0"/>
              <a:cs typeface="Arial" charset="0"/>
            </a:endParaRPr>
          </a:p>
          <a:p>
            <a:pPr algn="ctr"/>
            <a:r>
              <a:rPr lang="en-US" sz="2400" dirty="0">
                <a:latin typeface="Arial" charset="0"/>
                <a:ea typeface="Arial" charset="0"/>
                <a:cs typeface="Arial" charset="0"/>
              </a:rPr>
              <a:t>e.g., Transient resources</a:t>
            </a:r>
            <a:endParaRPr lang="ko-KR" altLang="en-US" sz="2400" dirty="0">
              <a:latin typeface="Arial" charset="0"/>
              <a:ea typeface="Arial" charset="0"/>
              <a:cs typeface="Arial" charset="0"/>
            </a:endParaRPr>
          </a:p>
          <a:p>
            <a:pPr algn="ctr"/>
            <a:r>
              <a:rPr lang="en-US" sz="2400" dirty="0">
                <a:latin typeface="Arial" charset="0"/>
                <a:ea typeface="Arial" charset="0"/>
                <a:cs typeface="Arial" charset="0"/>
              </a:rPr>
              <a:t>- Spark: </a:t>
            </a:r>
            <a:r>
              <a:rPr lang="en-US" sz="2400" dirty="0" err="1">
                <a:latin typeface="Arial" charset="0"/>
                <a:ea typeface="Arial" charset="0"/>
                <a:cs typeface="Arial" charset="0"/>
              </a:rPr>
              <a:t>Recomputation</a:t>
            </a:r>
            <a:r>
              <a:rPr lang="en-US" sz="2400" dirty="0">
                <a:latin typeface="Arial" charset="0"/>
                <a:ea typeface="Arial" charset="0"/>
                <a:cs typeface="Arial" charset="0"/>
              </a:rPr>
              <a:t> overhead</a:t>
            </a:r>
          </a:p>
          <a:p>
            <a:pPr algn="ctr"/>
            <a:r>
              <a:rPr lang="en-US" sz="2400" dirty="0">
                <a:latin typeface="Arial" charset="0"/>
                <a:ea typeface="Arial" charset="0"/>
                <a:cs typeface="Arial" charset="0"/>
              </a:rPr>
              <a:t>- </a:t>
            </a:r>
            <a:r>
              <a:rPr lang="en-US" sz="2400" dirty="0" err="1">
                <a:latin typeface="Arial" charset="0"/>
                <a:ea typeface="Arial" charset="0"/>
                <a:cs typeface="Arial" charset="0"/>
              </a:rPr>
              <a:t>Nemo</a:t>
            </a:r>
            <a:r>
              <a:rPr lang="en-US" sz="2400" dirty="0">
                <a:latin typeface="Arial" charset="0"/>
                <a:ea typeface="Arial" charset="0"/>
                <a:cs typeface="Arial" charset="0"/>
              </a:rPr>
              <a:t>: Bounded </a:t>
            </a:r>
            <a:r>
              <a:rPr lang="en-US" sz="2400" dirty="0" err="1">
                <a:latin typeface="Arial" charset="0"/>
                <a:ea typeface="Arial" charset="0"/>
                <a:cs typeface="Arial" charset="0"/>
              </a:rPr>
              <a:t>recomputation</a:t>
            </a:r>
            <a:endParaRPr lang="en-US" sz="2400" dirty="0">
              <a:latin typeface="Arial" charset="0"/>
              <a:ea typeface="Arial" charset="0"/>
              <a:cs typeface="Arial" charset="0"/>
            </a:endParaRPr>
          </a:p>
        </p:txBody>
      </p:sp>
      <p:sp>
        <p:nvSpPr>
          <p:cNvPr id="5" name="Rectangle 5">
            <a:extLst>
              <a:ext uri="{FF2B5EF4-FFF2-40B4-BE49-F238E27FC236}">
                <a16:creationId xmlns:a16="http://schemas.microsoft.com/office/drawing/2014/main" id="{C691F697-646E-A34A-AD99-FD46ED2283B8}"/>
              </a:ext>
            </a:extLst>
          </p:cNvPr>
          <p:cNvSpPr/>
          <p:nvPr/>
        </p:nvSpPr>
        <p:spPr>
          <a:xfrm>
            <a:off x="6675976" y="1609087"/>
            <a:ext cx="4745059" cy="1726626"/>
          </a:xfrm>
          <a:prstGeom prst="rect">
            <a:avLst/>
          </a:prstGeom>
        </p:spPr>
        <p:txBody>
          <a:bodyPr wrap="square">
            <a:spAutoFit/>
          </a:bodyPr>
          <a:lstStyle/>
          <a:p>
            <a:pPr algn="ctr"/>
            <a:r>
              <a:rPr lang="en-US" sz="2400" b="1" u="sng" dirty="0">
                <a:latin typeface="Arial" charset="0"/>
                <a:ea typeface="Arial" charset="0"/>
                <a:cs typeface="Arial" charset="0"/>
              </a:rPr>
              <a:t>Job characteristics</a:t>
            </a:r>
            <a:endParaRPr lang="en-US" sz="2400" dirty="0">
              <a:latin typeface="Arial" charset="0"/>
              <a:ea typeface="Arial" charset="0"/>
              <a:cs typeface="Arial" charset="0"/>
            </a:endParaRPr>
          </a:p>
          <a:p>
            <a:pPr algn="ctr"/>
            <a:r>
              <a:rPr lang="en-US" sz="2400" dirty="0">
                <a:latin typeface="Arial" charset="0"/>
                <a:ea typeface="Arial" charset="0"/>
                <a:cs typeface="Arial" charset="0"/>
              </a:rPr>
              <a:t>e.g., Large-shuffle jobs</a:t>
            </a:r>
          </a:p>
          <a:p>
            <a:pPr algn="ctr"/>
            <a:r>
              <a:rPr lang="en-US" sz="2400" dirty="0">
                <a:latin typeface="Arial" charset="0"/>
                <a:ea typeface="Arial" charset="0"/>
                <a:cs typeface="Arial" charset="0"/>
              </a:rPr>
              <a:t>- Spark: Disk seek overhead</a:t>
            </a:r>
          </a:p>
          <a:p>
            <a:pPr algn="ctr"/>
            <a:r>
              <a:rPr lang="en-US" sz="2400" dirty="0">
                <a:latin typeface="Arial" charset="0"/>
                <a:ea typeface="Arial" charset="0"/>
                <a:cs typeface="Arial" charset="0"/>
              </a:rPr>
              <a:t>- </a:t>
            </a:r>
            <a:r>
              <a:rPr lang="en-US" sz="2400" dirty="0" err="1">
                <a:latin typeface="Arial" charset="0"/>
                <a:ea typeface="Arial" charset="0"/>
                <a:cs typeface="Arial" charset="0"/>
              </a:rPr>
              <a:t>Nemo</a:t>
            </a:r>
            <a:r>
              <a:rPr lang="en-US" sz="2400" dirty="0">
                <a:latin typeface="Arial" charset="0"/>
                <a:ea typeface="Arial" charset="0"/>
                <a:cs typeface="Arial" charset="0"/>
              </a:rPr>
              <a:t>: Sequential disk access</a:t>
            </a:r>
          </a:p>
        </p:txBody>
      </p:sp>
      <p:sp>
        <p:nvSpPr>
          <p:cNvPr id="6" name="Rectangle 5">
            <a:extLst>
              <a:ext uri="{FF2B5EF4-FFF2-40B4-BE49-F238E27FC236}">
                <a16:creationId xmlns:a16="http://schemas.microsoft.com/office/drawing/2014/main" id="{3A78571C-C13E-CE43-AD78-718B1C58E1D7}"/>
              </a:ext>
            </a:extLst>
          </p:cNvPr>
          <p:cNvSpPr/>
          <p:nvPr/>
        </p:nvSpPr>
        <p:spPr>
          <a:xfrm>
            <a:off x="263980" y="5825661"/>
            <a:ext cx="6066621" cy="830997"/>
          </a:xfrm>
          <a:prstGeom prst="rect">
            <a:avLst/>
          </a:prstGeom>
        </p:spPr>
        <p:txBody>
          <a:bodyPr wrap="square">
            <a:spAutoFit/>
          </a:bodyPr>
          <a:lstStyle/>
          <a:p>
            <a:pPr algn="ctr"/>
            <a:r>
              <a:rPr lang="en-US" sz="2400" dirty="0">
                <a:latin typeface="Arial" charset="0"/>
                <a:ea typeface="Arial" charset="0"/>
                <a:cs typeface="Arial" charset="0"/>
              </a:rPr>
              <a:t>10GB Yahoo! Music dataset (ML)</a:t>
            </a:r>
          </a:p>
          <a:p>
            <a:pPr algn="ctr"/>
            <a:r>
              <a:rPr lang="en-US" sz="2400" dirty="0">
                <a:latin typeface="Arial" charset="0"/>
                <a:ea typeface="Arial" charset="0"/>
                <a:cs typeface="Arial" charset="0"/>
              </a:rPr>
              <a:t>EC2 m4.2xlarge, 35 transient+5 reserved</a:t>
            </a:r>
          </a:p>
        </p:txBody>
      </p:sp>
      <p:sp>
        <p:nvSpPr>
          <p:cNvPr id="7" name="Rectangle 5">
            <a:extLst>
              <a:ext uri="{FF2B5EF4-FFF2-40B4-BE49-F238E27FC236}">
                <a16:creationId xmlns:a16="http://schemas.microsoft.com/office/drawing/2014/main" id="{5FB45EC3-F371-3C48-A2F9-5220691E086B}"/>
              </a:ext>
            </a:extLst>
          </p:cNvPr>
          <p:cNvSpPr/>
          <p:nvPr/>
        </p:nvSpPr>
        <p:spPr>
          <a:xfrm>
            <a:off x="6675976" y="5825661"/>
            <a:ext cx="4745059" cy="830997"/>
          </a:xfrm>
          <a:prstGeom prst="rect">
            <a:avLst/>
          </a:prstGeom>
        </p:spPr>
        <p:txBody>
          <a:bodyPr wrap="square">
            <a:spAutoFit/>
          </a:bodyPr>
          <a:lstStyle/>
          <a:p>
            <a:pPr algn="ctr"/>
            <a:r>
              <a:rPr lang="en-US" sz="2400" dirty="0">
                <a:latin typeface="Arial" charset="0"/>
                <a:ea typeface="Arial" charset="0"/>
                <a:cs typeface="Arial" charset="0"/>
              </a:rPr>
              <a:t>1TB Wikipedia page view (MR)</a:t>
            </a:r>
          </a:p>
          <a:p>
            <a:pPr algn="ctr"/>
            <a:r>
              <a:rPr lang="en-US" sz="2400" dirty="0">
                <a:latin typeface="Arial" charset="0"/>
                <a:ea typeface="Arial" charset="0"/>
                <a:cs typeface="Arial" charset="0"/>
              </a:rPr>
              <a:t>EC2 h2.4xlarge, 20 nodes</a:t>
            </a:r>
          </a:p>
        </p:txBody>
      </p:sp>
      <p:pic>
        <p:nvPicPr>
          <p:cNvPr id="8" name="Picture 7">
            <a:extLst>
              <a:ext uri="{FF2B5EF4-FFF2-40B4-BE49-F238E27FC236}">
                <a16:creationId xmlns:a16="http://schemas.microsoft.com/office/drawing/2014/main" id="{18CCEB87-1904-F545-862C-751A59AE18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2335" y="3168716"/>
            <a:ext cx="5638800" cy="2654300"/>
          </a:xfrm>
          <a:prstGeom prst="rect">
            <a:avLst/>
          </a:prstGeom>
        </p:spPr>
      </p:pic>
      <p:pic>
        <p:nvPicPr>
          <p:cNvPr id="9" name="Picture 8">
            <a:extLst>
              <a:ext uri="{FF2B5EF4-FFF2-40B4-BE49-F238E27FC236}">
                <a16:creationId xmlns:a16="http://schemas.microsoft.com/office/drawing/2014/main" id="{E675B9AD-02F3-9948-A059-03CB6B5492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73555" y="3131939"/>
            <a:ext cx="5549900" cy="2692400"/>
          </a:xfrm>
          <a:prstGeom prst="rect">
            <a:avLst/>
          </a:prstGeom>
        </p:spPr>
      </p:pic>
    </p:spTree>
    <p:extLst>
      <p:ext uri="{BB962C8B-B14F-4D97-AF65-F5344CB8AC3E}">
        <p14:creationId xmlns:p14="http://schemas.microsoft.com/office/powerpoint/2010/main" val="251730271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A218ED6-90FA-944A-A474-719559A29CEA}"/>
              </a:ext>
            </a:extLst>
          </p:cNvPr>
          <p:cNvSpPr>
            <a:spLocks noGrp="1"/>
          </p:cNvSpPr>
          <p:nvPr>
            <p:ph type="title"/>
          </p:nvPr>
        </p:nvSpPr>
        <p:spPr/>
        <p:txBody>
          <a:bodyPr/>
          <a:lstStyle/>
          <a:p>
            <a:r>
              <a:rPr lang="en-US" dirty="0" err="1"/>
              <a:t>SparkSQL</a:t>
            </a:r>
            <a:endParaRPr lang="en-US" dirty="0"/>
          </a:p>
        </p:txBody>
      </p:sp>
      <p:sp>
        <p:nvSpPr>
          <p:cNvPr id="5" name="Text Placeholder 4">
            <a:extLst>
              <a:ext uri="{FF2B5EF4-FFF2-40B4-BE49-F238E27FC236}">
                <a16:creationId xmlns:a16="http://schemas.microsoft.com/office/drawing/2014/main" id="{B147901D-234F-7142-9E97-522D113F35E1}"/>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5038519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4FB4E-40AD-1741-A5EC-4AA8E0583B23}"/>
              </a:ext>
            </a:extLst>
          </p:cNvPr>
          <p:cNvSpPr>
            <a:spLocks noGrp="1"/>
          </p:cNvSpPr>
          <p:nvPr>
            <p:ph type="title"/>
          </p:nvPr>
        </p:nvSpPr>
        <p:spPr/>
        <p:txBody>
          <a:bodyPr/>
          <a:lstStyle/>
          <a:p>
            <a:r>
              <a:rPr lang="en-US" dirty="0"/>
              <a:t>DAG</a:t>
            </a:r>
          </a:p>
        </p:txBody>
      </p:sp>
      <p:sp>
        <p:nvSpPr>
          <p:cNvPr id="3" name="Content Placeholder 2">
            <a:extLst>
              <a:ext uri="{FF2B5EF4-FFF2-40B4-BE49-F238E27FC236}">
                <a16:creationId xmlns:a16="http://schemas.microsoft.com/office/drawing/2014/main" id="{F056ACF9-C6D1-2D4A-97EB-EF93F4248AEC}"/>
              </a:ext>
            </a:extLst>
          </p:cNvPr>
          <p:cNvSpPr>
            <a:spLocks noGrp="1"/>
          </p:cNvSpPr>
          <p:nvPr>
            <p:ph idx="1"/>
          </p:nvPr>
        </p:nvSpPr>
        <p:spPr/>
        <p:txBody>
          <a:bodyPr/>
          <a:lstStyle/>
          <a:p>
            <a:r>
              <a:rPr lang="en-US" dirty="0"/>
              <a:t>Directed acyclic graph data flow</a:t>
            </a:r>
          </a:p>
          <a:p>
            <a:pPr lvl="1"/>
            <a:r>
              <a:rPr lang="en-US" dirty="0"/>
              <a:t>Vertex: generic operator</a:t>
            </a:r>
          </a:p>
          <a:p>
            <a:pPr lvl="1"/>
            <a:r>
              <a:rPr lang="en-US" dirty="0"/>
              <a:t>Edge: generic communication pattern between operators</a:t>
            </a:r>
          </a:p>
          <a:p>
            <a:endParaRPr lang="en-US" dirty="0"/>
          </a:p>
        </p:txBody>
      </p:sp>
      <p:sp>
        <p:nvSpPr>
          <p:cNvPr id="4" name="Oval 3">
            <a:extLst>
              <a:ext uri="{FF2B5EF4-FFF2-40B4-BE49-F238E27FC236}">
                <a16:creationId xmlns:a16="http://schemas.microsoft.com/office/drawing/2014/main" id="{09EEACD4-BCEA-014E-8F19-46E27B99B98E}"/>
              </a:ext>
            </a:extLst>
          </p:cNvPr>
          <p:cNvSpPr/>
          <p:nvPr/>
        </p:nvSpPr>
        <p:spPr>
          <a:xfrm>
            <a:off x="2438363" y="3676219"/>
            <a:ext cx="1981200" cy="748145"/>
          </a:xfrm>
          <a:prstGeom prst="ellipse">
            <a:avLst/>
          </a:prstGeom>
          <a:solidFill>
            <a:schemeClr val="accent3">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rgbClr val="000000"/>
                </a:solidFill>
              </a:rPr>
              <a:t>map1</a:t>
            </a:r>
          </a:p>
        </p:txBody>
      </p:sp>
      <p:sp>
        <p:nvSpPr>
          <p:cNvPr id="5" name="Oval 4">
            <a:extLst>
              <a:ext uri="{FF2B5EF4-FFF2-40B4-BE49-F238E27FC236}">
                <a16:creationId xmlns:a16="http://schemas.microsoft.com/office/drawing/2014/main" id="{6F951E35-AA0F-3440-AAE0-D94752C4F02B}"/>
              </a:ext>
            </a:extLst>
          </p:cNvPr>
          <p:cNvSpPr/>
          <p:nvPr/>
        </p:nvSpPr>
        <p:spPr>
          <a:xfrm>
            <a:off x="5867363" y="3662364"/>
            <a:ext cx="1828800" cy="762000"/>
          </a:xfrm>
          <a:prstGeom prst="ellipse">
            <a:avLst/>
          </a:prstGeom>
          <a:solidFill>
            <a:schemeClr val="accent6">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rgbClr val="000000"/>
                </a:solidFill>
              </a:rPr>
              <a:t>reduce1</a:t>
            </a:r>
          </a:p>
        </p:txBody>
      </p:sp>
      <p:cxnSp>
        <p:nvCxnSpPr>
          <p:cNvPr id="6" name="Straight Arrow Connector 5">
            <a:extLst>
              <a:ext uri="{FF2B5EF4-FFF2-40B4-BE49-F238E27FC236}">
                <a16:creationId xmlns:a16="http://schemas.microsoft.com/office/drawing/2014/main" id="{2AA659C1-6B08-964F-9496-FF2C6EF2FBD7}"/>
              </a:ext>
            </a:extLst>
          </p:cNvPr>
          <p:cNvCxnSpPr>
            <a:stCxn id="4" idx="6"/>
            <a:endCxn id="5" idx="2"/>
          </p:cNvCxnSpPr>
          <p:nvPr/>
        </p:nvCxnSpPr>
        <p:spPr>
          <a:xfrm flipV="1">
            <a:off x="4419563" y="4043364"/>
            <a:ext cx="1447800" cy="692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7" name="Oval 6">
            <a:extLst>
              <a:ext uri="{FF2B5EF4-FFF2-40B4-BE49-F238E27FC236}">
                <a16:creationId xmlns:a16="http://schemas.microsoft.com/office/drawing/2014/main" id="{D7CAF085-D922-5848-BBD0-F7EE29005D88}"/>
              </a:ext>
            </a:extLst>
          </p:cNvPr>
          <p:cNvSpPr/>
          <p:nvPr/>
        </p:nvSpPr>
        <p:spPr>
          <a:xfrm>
            <a:off x="2438363" y="5414964"/>
            <a:ext cx="1981200" cy="762000"/>
          </a:xfrm>
          <a:prstGeom prst="ellipse">
            <a:avLst/>
          </a:prstGeom>
          <a:solidFill>
            <a:schemeClr val="accent3">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rgbClr val="000000"/>
                </a:solidFill>
              </a:rPr>
              <a:t>map2</a:t>
            </a:r>
          </a:p>
        </p:txBody>
      </p:sp>
      <p:sp>
        <p:nvSpPr>
          <p:cNvPr id="8" name="Oval 7">
            <a:extLst>
              <a:ext uri="{FF2B5EF4-FFF2-40B4-BE49-F238E27FC236}">
                <a16:creationId xmlns:a16="http://schemas.microsoft.com/office/drawing/2014/main" id="{DAAF8598-108D-D04A-B9C9-817B4EE7FDF5}"/>
              </a:ext>
            </a:extLst>
          </p:cNvPr>
          <p:cNvSpPr/>
          <p:nvPr/>
        </p:nvSpPr>
        <p:spPr>
          <a:xfrm>
            <a:off x="5867363" y="5414963"/>
            <a:ext cx="1828800" cy="762000"/>
          </a:xfrm>
          <a:prstGeom prst="ellipse">
            <a:avLst/>
          </a:prstGeom>
          <a:solidFill>
            <a:schemeClr val="accent6">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rgbClr val="000000"/>
                </a:solidFill>
              </a:rPr>
              <a:t>reduce2</a:t>
            </a:r>
          </a:p>
        </p:txBody>
      </p:sp>
      <p:cxnSp>
        <p:nvCxnSpPr>
          <p:cNvPr id="9" name="Straight Arrow Connector 8">
            <a:extLst>
              <a:ext uri="{FF2B5EF4-FFF2-40B4-BE49-F238E27FC236}">
                <a16:creationId xmlns:a16="http://schemas.microsoft.com/office/drawing/2014/main" id="{A5035911-1EDA-9E47-9F6A-44CAA549E299}"/>
              </a:ext>
            </a:extLst>
          </p:cNvPr>
          <p:cNvCxnSpPr>
            <a:stCxn id="7" idx="6"/>
            <a:endCxn id="8" idx="2"/>
          </p:cNvCxnSpPr>
          <p:nvPr/>
        </p:nvCxnSpPr>
        <p:spPr>
          <a:xfrm flipV="1">
            <a:off x="4419563" y="5795963"/>
            <a:ext cx="1447800" cy="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18924B24-9638-5E46-9024-1C7EB1A56EB3}"/>
              </a:ext>
            </a:extLst>
          </p:cNvPr>
          <p:cNvCxnSpPr>
            <a:stCxn id="5" idx="6"/>
            <a:endCxn id="11" idx="1"/>
          </p:cNvCxnSpPr>
          <p:nvPr/>
        </p:nvCxnSpPr>
        <p:spPr>
          <a:xfrm>
            <a:off x="7696163" y="4043364"/>
            <a:ext cx="1525122" cy="67455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1" name="Oval 10">
            <a:extLst>
              <a:ext uri="{FF2B5EF4-FFF2-40B4-BE49-F238E27FC236}">
                <a16:creationId xmlns:a16="http://schemas.microsoft.com/office/drawing/2014/main" id="{E1B39EBA-2F90-984C-90AA-7A2F69D361F6}"/>
              </a:ext>
            </a:extLst>
          </p:cNvPr>
          <p:cNvSpPr/>
          <p:nvPr/>
        </p:nvSpPr>
        <p:spPr>
          <a:xfrm>
            <a:off x="8953463" y="4611400"/>
            <a:ext cx="1828800" cy="727364"/>
          </a:xfrm>
          <a:prstGeom prst="ellipse">
            <a:avLst/>
          </a:prstGeom>
          <a:solidFill>
            <a:schemeClr val="accent4">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rgbClr val="000000"/>
                </a:solidFill>
              </a:rPr>
              <a:t>join1</a:t>
            </a:r>
          </a:p>
        </p:txBody>
      </p:sp>
      <p:cxnSp>
        <p:nvCxnSpPr>
          <p:cNvPr id="12" name="Straight Arrow Connector 11">
            <a:extLst>
              <a:ext uri="{FF2B5EF4-FFF2-40B4-BE49-F238E27FC236}">
                <a16:creationId xmlns:a16="http://schemas.microsoft.com/office/drawing/2014/main" id="{9986C1A3-40B4-B343-8B66-C881DA70C567}"/>
              </a:ext>
            </a:extLst>
          </p:cNvPr>
          <p:cNvCxnSpPr>
            <a:stCxn id="8" idx="6"/>
            <a:endCxn id="11" idx="3"/>
          </p:cNvCxnSpPr>
          <p:nvPr/>
        </p:nvCxnSpPr>
        <p:spPr>
          <a:xfrm flipV="1">
            <a:off x="7696163" y="5232244"/>
            <a:ext cx="1525122" cy="56371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3" name="Rectangle 12">
            <a:extLst>
              <a:ext uri="{FF2B5EF4-FFF2-40B4-BE49-F238E27FC236}">
                <a16:creationId xmlns:a16="http://schemas.microsoft.com/office/drawing/2014/main" id="{83C77DE3-D956-034B-9834-ACE1AFE7AD65}"/>
              </a:ext>
            </a:extLst>
          </p:cNvPr>
          <p:cNvSpPr/>
          <p:nvPr/>
        </p:nvSpPr>
        <p:spPr>
          <a:xfrm>
            <a:off x="2420866" y="3209615"/>
            <a:ext cx="2016193" cy="369332"/>
          </a:xfrm>
          <a:prstGeom prst="rect">
            <a:avLst/>
          </a:prstGeom>
        </p:spPr>
        <p:txBody>
          <a:bodyPr wrap="none">
            <a:spAutoFit/>
          </a:bodyPr>
          <a:lstStyle/>
          <a:p>
            <a:r>
              <a:rPr lang="en-US" u="sng" dirty="0" err="1"/>
              <a:t>Tez</a:t>
            </a:r>
            <a:r>
              <a:rPr lang="en-US" u="sng" dirty="0"/>
              <a:t> DAG Example</a:t>
            </a:r>
          </a:p>
        </p:txBody>
      </p:sp>
    </p:spTree>
    <p:extLst>
      <p:ext uri="{BB962C8B-B14F-4D97-AF65-F5344CB8AC3E}">
        <p14:creationId xmlns:p14="http://schemas.microsoft.com/office/powerpoint/2010/main" val="81572690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Spark Big Data Stack</a:t>
            </a:r>
          </a:p>
        </p:txBody>
      </p:sp>
      <p:sp>
        <p:nvSpPr>
          <p:cNvPr id="3" name="Content Placeholder 2"/>
          <p:cNvSpPr>
            <a:spLocks noGrp="1"/>
          </p:cNvSpPr>
          <p:nvPr>
            <p:ph idx="1"/>
          </p:nvPr>
        </p:nvSpPr>
        <p:spPr/>
        <p:txBody>
          <a:bodyPr/>
          <a:lstStyle/>
          <a:p>
            <a:endParaRPr lang="en-US" dirty="0"/>
          </a:p>
        </p:txBody>
      </p:sp>
      <p:sp>
        <p:nvSpPr>
          <p:cNvPr id="5" name="Rectangle 4"/>
          <p:cNvSpPr/>
          <p:nvPr/>
        </p:nvSpPr>
        <p:spPr>
          <a:xfrm>
            <a:off x="2936240" y="2113680"/>
            <a:ext cx="1422400" cy="14118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Spark SQL</a:t>
            </a:r>
          </a:p>
        </p:txBody>
      </p:sp>
      <p:sp>
        <p:nvSpPr>
          <p:cNvPr id="6" name="Rectangle 5"/>
          <p:cNvSpPr/>
          <p:nvPr/>
        </p:nvSpPr>
        <p:spPr>
          <a:xfrm>
            <a:off x="4545688" y="2113680"/>
            <a:ext cx="1422400" cy="14118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Spark </a:t>
            </a:r>
            <a:br>
              <a:rPr lang="en-US" dirty="0"/>
            </a:br>
            <a:r>
              <a:rPr lang="en-US" dirty="0"/>
              <a:t>Streaming</a:t>
            </a:r>
          </a:p>
        </p:txBody>
      </p:sp>
      <p:sp>
        <p:nvSpPr>
          <p:cNvPr id="7" name="Rectangle 6"/>
          <p:cNvSpPr/>
          <p:nvPr/>
        </p:nvSpPr>
        <p:spPr>
          <a:xfrm>
            <a:off x="6155136" y="2113680"/>
            <a:ext cx="1422400" cy="14118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MLlib</a:t>
            </a:r>
            <a:endParaRPr lang="en-US" dirty="0"/>
          </a:p>
          <a:p>
            <a:pPr algn="ctr"/>
            <a:r>
              <a:rPr lang="en-US" dirty="0"/>
              <a:t>(Machine</a:t>
            </a:r>
          </a:p>
          <a:p>
            <a:pPr algn="ctr"/>
            <a:r>
              <a:rPr lang="en-US" dirty="0"/>
              <a:t>Learning)</a:t>
            </a:r>
          </a:p>
        </p:txBody>
      </p:sp>
      <p:sp>
        <p:nvSpPr>
          <p:cNvPr id="8" name="Rectangle 7"/>
          <p:cNvSpPr/>
          <p:nvPr/>
        </p:nvSpPr>
        <p:spPr>
          <a:xfrm>
            <a:off x="7764584" y="2113680"/>
            <a:ext cx="1422400" cy="14118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GraphX</a:t>
            </a:r>
            <a:endParaRPr lang="en-US" dirty="0"/>
          </a:p>
          <a:p>
            <a:pPr algn="ctr"/>
            <a:r>
              <a:rPr lang="en-US" dirty="0"/>
              <a:t>(Graph</a:t>
            </a:r>
            <a:br>
              <a:rPr lang="en-US" dirty="0"/>
            </a:br>
            <a:r>
              <a:rPr lang="en-US" dirty="0"/>
              <a:t>Processing)</a:t>
            </a:r>
          </a:p>
        </p:txBody>
      </p:sp>
      <p:sp>
        <p:nvSpPr>
          <p:cNvPr id="9" name="Rectangle 8"/>
          <p:cNvSpPr/>
          <p:nvPr/>
        </p:nvSpPr>
        <p:spPr>
          <a:xfrm>
            <a:off x="2936240" y="3656802"/>
            <a:ext cx="6250744" cy="75184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Spark Core</a:t>
            </a:r>
          </a:p>
        </p:txBody>
      </p:sp>
      <p:sp>
        <p:nvSpPr>
          <p:cNvPr id="10" name="Rectangle 9"/>
          <p:cNvSpPr/>
          <p:nvPr/>
        </p:nvSpPr>
        <p:spPr>
          <a:xfrm>
            <a:off x="2936240" y="4550198"/>
            <a:ext cx="1975208" cy="7518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Standalone </a:t>
            </a:r>
            <a:br>
              <a:rPr lang="en-US" dirty="0"/>
            </a:br>
            <a:r>
              <a:rPr lang="en-US" dirty="0"/>
              <a:t>Scheduler</a:t>
            </a:r>
          </a:p>
        </p:txBody>
      </p:sp>
      <p:sp>
        <p:nvSpPr>
          <p:cNvPr id="15" name="Rectangle 14"/>
          <p:cNvSpPr/>
          <p:nvPr/>
        </p:nvSpPr>
        <p:spPr>
          <a:xfrm>
            <a:off x="5085008" y="4550198"/>
            <a:ext cx="1975208" cy="7518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YARN</a:t>
            </a:r>
          </a:p>
        </p:txBody>
      </p:sp>
      <p:sp>
        <p:nvSpPr>
          <p:cNvPr id="16" name="Rectangle 15"/>
          <p:cNvSpPr/>
          <p:nvPr/>
        </p:nvSpPr>
        <p:spPr>
          <a:xfrm>
            <a:off x="7211776" y="4550198"/>
            <a:ext cx="1975208" cy="7518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Mesos</a:t>
            </a:r>
            <a:endParaRPr lang="en-US" dirty="0"/>
          </a:p>
        </p:txBody>
      </p:sp>
      <p:sp>
        <p:nvSpPr>
          <p:cNvPr id="11" name="Rectangle 10"/>
          <p:cNvSpPr/>
          <p:nvPr/>
        </p:nvSpPr>
        <p:spPr>
          <a:xfrm flipV="1">
            <a:off x="2798064" y="2023872"/>
            <a:ext cx="1645920" cy="1567227"/>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7866699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Spark SQL Usage</a:t>
            </a:r>
          </a:p>
        </p:txBody>
      </p:sp>
      <p:sp>
        <p:nvSpPr>
          <p:cNvPr id="3" name="Content Placeholder 2"/>
          <p:cNvSpPr>
            <a:spLocks noGrp="1"/>
          </p:cNvSpPr>
          <p:nvPr>
            <p:ph idx="1"/>
          </p:nvPr>
        </p:nvSpPr>
        <p:spPr/>
        <p:txBody>
          <a:bodyPr/>
          <a:lstStyle/>
          <a:p>
            <a:pPr marL="0" indent="0">
              <a:lnSpc>
                <a:spcPct val="100000"/>
              </a:lnSpc>
              <a:spcBef>
                <a:spcPts val="0"/>
              </a:spcBef>
              <a:buNone/>
              <a:defRPr/>
            </a:pPr>
            <a:endParaRPr lang="en-US" dirty="0"/>
          </a:p>
        </p:txBody>
      </p:sp>
      <p:sp>
        <p:nvSpPr>
          <p:cNvPr id="5" name="Rectangle 4"/>
          <p:cNvSpPr/>
          <p:nvPr/>
        </p:nvSpPr>
        <p:spPr>
          <a:xfrm>
            <a:off x="2936240" y="2375808"/>
            <a:ext cx="1422400" cy="8068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JDBC/ODBC</a:t>
            </a:r>
          </a:p>
        </p:txBody>
      </p:sp>
      <p:sp>
        <p:nvSpPr>
          <p:cNvPr id="6" name="Rectangle 5"/>
          <p:cNvSpPr/>
          <p:nvPr/>
        </p:nvSpPr>
        <p:spPr>
          <a:xfrm>
            <a:off x="4545688" y="2375807"/>
            <a:ext cx="1422400" cy="8068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Your </a:t>
            </a:r>
            <a:br>
              <a:rPr lang="en-US" dirty="0"/>
            </a:br>
            <a:r>
              <a:rPr lang="en-US" dirty="0"/>
              <a:t>application</a:t>
            </a:r>
          </a:p>
        </p:txBody>
      </p:sp>
      <p:sp>
        <p:nvSpPr>
          <p:cNvPr id="7" name="Rectangle 6"/>
          <p:cNvSpPr/>
          <p:nvPr/>
        </p:nvSpPr>
        <p:spPr>
          <a:xfrm>
            <a:off x="6155136" y="2375807"/>
            <a:ext cx="1422400" cy="8068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Spark SQL</a:t>
            </a:r>
          </a:p>
          <a:p>
            <a:pPr algn="ctr"/>
            <a:r>
              <a:rPr lang="en-US" dirty="0"/>
              <a:t>shell</a:t>
            </a:r>
          </a:p>
        </p:txBody>
      </p:sp>
      <p:sp>
        <p:nvSpPr>
          <p:cNvPr id="8" name="Rectangle 7"/>
          <p:cNvSpPr/>
          <p:nvPr/>
        </p:nvSpPr>
        <p:spPr>
          <a:xfrm>
            <a:off x="7764584" y="2375807"/>
            <a:ext cx="1422400" cy="8068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s-IS" dirty="0"/>
              <a:t>…</a:t>
            </a:r>
            <a:endParaRPr lang="en-US" dirty="0"/>
          </a:p>
        </p:txBody>
      </p:sp>
      <p:sp>
        <p:nvSpPr>
          <p:cNvPr id="9" name="Rectangle 8"/>
          <p:cNvSpPr/>
          <p:nvPr/>
        </p:nvSpPr>
        <p:spPr>
          <a:xfrm>
            <a:off x="2936240" y="3313903"/>
            <a:ext cx="6250744" cy="75184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Spark SQL</a:t>
            </a:r>
            <a:endParaRPr lang="en-US" dirty="0"/>
          </a:p>
        </p:txBody>
      </p:sp>
      <p:sp>
        <p:nvSpPr>
          <p:cNvPr id="10" name="Rectangle 9"/>
          <p:cNvSpPr/>
          <p:nvPr/>
        </p:nvSpPr>
        <p:spPr>
          <a:xfrm>
            <a:off x="2936241" y="4207299"/>
            <a:ext cx="1526903" cy="7518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Hive</a:t>
            </a:r>
          </a:p>
        </p:txBody>
      </p:sp>
      <p:sp>
        <p:nvSpPr>
          <p:cNvPr id="11" name="Rectangle 10"/>
          <p:cNvSpPr/>
          <p:nvPr/>
        </p:nvSpPr>
        <p:spPr>
          <a:xfrm>
            <a:off x="4578826" y="4207299"/>
            <a:ext cx="1502835" cy="7518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JSON</a:t>
            </a:r>
          </a:p>
        </p:txBody>
      </p:sp>
      <p:sp>
        <p:nvSpPr>
          <p:cNvPr id="12" name="Rectangle 11"/>
          <p:cNvSpPr/>
          <p:nvPr/>
        </p:nvSpPr>
        <p:spPr>
          <a:xfrm>
            <a:off x="6194456" y="4207299"/>
            <a:ext cx="1390521" cy="7518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Parquet</a:t>
            </a:r>
          </a:p>
        </p:txBody>
      </p:sp>
      <p:sp>
        <p:nvSpPr>
          <p:cNvPr id="14" name="Rectangle 13"/>
          <p:cNvSpPr/>
          <p:nvPr/>
        </p:nvSpPr>
        <p:spPr>
          <a:xfrm>
            <a:off x="7716220" y="4202551"/>
            <a:ext cx="1474050" cy="7518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s-IS" dirty="0"/>
              <a:t>…</a:t>
            </a:r>
            <a:endParaRPr lang="en-US" dirty="0"/>
          </a:p>
        </p:txBody>
      </p:sp>
    </p:spTree>
    <p:extLst>
      <p:ext uri="{BB962C8B-B14F-4D97-AF65-F5344CB8AC3E}">
        <p14:creationId xmlns:p14="http://schemas.microsoft.com/office/powerpoint/2010/main" val="357873870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Spark SQL</a:t>
            </a:r>
          </a:p>
        </p:txBody>
      </p:sp>
      <p:sp>
        <p:nvSpPr>
          <p:cNvPr id="3" name="Content Placeholder 2"/>
          <p:cNvSpPr>
            <a:spLocks noGrp="1"/>
          </p:cNvSpPr>
          <p:nvPr>
            <p:ph idx="1"/>
          </p:nvPr>
        </p:nvSpPr>
        <p:spPr/>
        <p:txBody>
          <a:bodyPr>
            <a:normAutofit/>
          </a:bodyPr>
          <a:lstStyle/>
          <a:p>
            <a:r>
              <a:rPr lang="en-US" dirty="0"/>
              <a:t>A Spark module for structured data processing</a:t>
            </a:r>
          </a:p>
          <a:p>
            <a:endParaRPr lang="en-US" dirty="0"/>
          </a:p>
          <a:p>
            <a:r>
              <a:rPr lang="en-US" dirty="0"/>
              <a:t>Provide Spark with more information about the structure of both the data and the computation being performed</a:t>
            </a:r>
          </a:p>
          <a:p>
            <a:endParaRPr lang="en-US" dirty="0"/>
          </a:p>
          <a:p>
            <a:r>
              <a:rPr lang="en-US" dirty="0"/>
              <a:t>Several ways to interact with Spark SQL including SQL and the Dataset API</a:t>
            </a:r>
          </a:p>
          <a:p>
            <a:endParaRPr lang="en-US" dirty="0"/>
          </a:p>
          <a:p>
            <a:r>
              <a:rPr lang="en-US" dirty="0"/>
              <a:t>Supports multiple data source formats</a:t>
            </a:r>
          </a:p>
          <a:p>
            <a:pPr lvl="1"/>
            <a:endParaRPr lang="en-US" dirty="0"/>
          </a:p>
        </p:txBody>
      </p:sp>
    </p:spTree>
    <p:extLst>
      <p:ext uri="{BB962C8B-B14F-4D97-AF65-F5344CB8AC3E}">
        <p14:creationId xmlns:p14="http://schemas.microsoft.com/office/powerpoint/2010/main" val="297013094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F00A1-0545-D04C-88E8-DE49AE19A11C}"/>
              </a:ext>
            </a:extLst>
          </p:cNvPr>
          <p:cNvSpPr>
            <a:spLocks noGrp="1"/>
          </p:cNvSpPr>
          <p:nvPr>
            <p:ph type="title"/>
          </p:nvPr>
        </p:nvSpPr>
        <p:spPr/>
        <p:txBody>
          <a:bodyPr/>
          <a:lstStyle/>
          <a:p>
            <a:r>
              <a:rPr lang="en-US" dirty="0" err="1"/>
              <a:t>SparkSQL</a:t>
            </a:r>
            <a:endParaRPr lang="en-US" dirty="0"/>
          </a:p>
        </p:txBody>
      </p:sp>
      <p:sp>
        <p:nvSpPr>
          <p:cNvPr id="3" name="Content Placeholder 2">
            <a:extLst>
              <a:ext uri="{FF2B5EF4-FFF2-40B4-BE49-F238E27FC236}">
                <a16:creationId xmlns:a16="http://schemas.microsoft.com/office/drawing/2014/main" id="{3177BE1A-FDAB-2742-BAA2-06646AD747DB}"/>
              </a:ext>
            </a:extLst>
          </p:cNvPr>
          <p:cNvSpPr>
            <a:spLocks noGrp="1"/>
          </p:cNvSpPr>
          <p:nvPr>
            <p:ph idx="1"/>
          </p:nvPr>
        </p:nvSpPr>
        <p:spPr/>
        <p:txBody>
          <a:bodyPr>
            <a:normAutofit lnSpcReduction="10000"/>
          </a:bodyPr>
          <a:lstStyle/>
          <a:p>
            <a:r>
              <a:rPr lang="en-US" dirty="0"/>
              <a:t>Execute SQL queries</a:t>
            </a:r>
          </a:p>
          <a:p>
            <a:endParaRPr lang="en-US" dirty="0"/>
          </a:p>
          <a:p>
            <a:r>
              <a:rPr lang="en-US" dirty="0"/>
              <a:t>When running SQL from within another programming language the results will be returned as a Dataset/</a:t>
            </a:r>
            <a:r>
              <a:rPr lang="en-US" dirty="0" err="1"/>
              <a:t>DataFrame</a:t>
            </a:r>
            <a:endParaRPr lang="en-US" dirty="0"/>
          </a:p>
          <a:p>
            <a:endParaRPr lang="en-US" dirty="0"/>
          </a:p>
          <a:p>
            <a:r>
              <a:rPr lang="en-US" dirty="0"/>
              <a:t>Dataset</a:t>
            </a:r>
            <a:r>
              <a:rPr lang="ko-KR" altLang="en-US" dirty="0"/>
              <a:t> </a:t>
            </a:r>
            <a:r>
              <a:rPr lang="en-US" altLang="ko-KR" dirty="0"/>
              <a:t>–</a:t>
            </a:r>
            <a:r>
              <a:rPr lang="ko-KR" altLang="en-US" dirty="0"/>
              <a:t> </a:t>
            </a:r>
            <a:r>
              <a:rPr lang="en-US" altLang="ko-KR" dirty="0"/>
              <a:t>a distributed collection of data with the benefits of Spark SQL; The API available in Scala and Java</a:t>
            </a:r>
            <a:endParaRPr lang="en-US" dirty="0"/>
          </a:p>
          <a:p>
            <a:endParaRPr lang="en-US" dirty="0"/>
          </a:p>
          <a:p>
            <a:r>
              <a:rPr lang="en-US" dirty="0" err="1"/>
              <a:t>DataFrame</a:t>
            </a:r>
            <a:r>
              <a:rPr lang="en-US" dirty="0"/>
              <a:t>  - a Dataset organized into named columns; The API available in Scala, Java, Python, and R</a:t>
            </a:r>
          </a:p>
          <a:p>
            <a:endParaRPr lang="en-US" dirty="0"/>
          </a:p>
          <a:p>
            <a:endParaRPr lang="en-US" dirty="0"/>
          </a:p>
        </p:txBody>
      </p:sp>
    </p:spTree>
    <p:extLst>
      <p:ext uri="{BB962C8B-B14F-4D97-AF65-F5344CB8AC3E}">
        <p14:creationId xmlns:p14="http://schemas.microsoft.com/office/powerpoint/2010/main" val="158181526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E64CE3-1A26-A142-A091-230428F4911B}"/>
              </a:ext>
            </a:extLst>
          </p:cNvPr>
          <p:cNvSpPr>
            <a:spLocks noGrp="1"/>
          </p:cNvSpPr>
          <p:nvPr>
            <p:ph type="title"/>
          </p:nvPr>
        </p:nvSpPr>
        <p:spPr/>
        <p:txBody>
          <a:bodyPr/>
          <a:lstStyle/>
          <a:p>
            <a:r>
              <a:rPr lang="en-US" dirty="0" err="1"/>
              <a:t>DataFrame</a:t>
            </a:r>
            <a:endParaRPr lang="en-US" dirty="0"/>
          </a:p>
        </p:txBody>
      </p:sp>
      <p:sp>
        <p:nvSpPr>
          <p:cNvPr id="3" name="Content Placeholder 2">
            <a:extLst>
              <a:ext uri="{FF2B5EF4-FFF2-40B4-BE49-F238E27FC236}">
                <a16:creationId xmlns:a16="http://schemas.microsoft.com/office/drawing/2014/main" id="{5D3E6C90-CE40-5E42-8D7B-47C46AB339E0}"/>
              </a:ext>
            </a:extLst>
          </p:cNvPr>
          <p:cNvSpPr>
            <a:spLocks noGrp="1"/>
          </p:cNvSpPr>
          <p:nvPr>
            <p:ph idx="1"/>
          </p:nvPr>
        </p:nvSpPr>
        <p:spPr/>
        <p:txBody>
          <a:bodyPr/>
          <a:lstStyle/>
          <a:p>
            <a:r>
              <a:rPr lang="en-US" dirty="0"/>
              <a:t>A Dataset organized into named columns</a:t>
            </a:r>
          </a:p>
          <a:p>
            <a:endParaRPr lang="en-US" dirty="0"/>
          </a:p>
          <a:p>
            <a:r>
              <a:rPr lang="en-US" dirty="0"/>
              <a:t>Conceptually equivalent to </a:t>
            </a:r>
            <a:r>
              <a:rPr lang="en-US" b="1" dirty="0"/>
              <a:t>a table in a relational database </a:t>
            </a:r>
            <a:r>
              <a:rPr lang="en-US" dirty="0"/>
              <a:t>or </a:t>
            </a:r>
            <a:r>
              <a:rPr lang="en-US" b="1" dirty="0"/>
              <a:t>a data frame in R/Python</a:t>
            </a:r>
            <a:r>
              <a:rPr lang="en-US" dirty="0"/>
              <a:t> but with richer optimizations under the hood</a:t>
            </a:r>
          </a:p>
          <a:p>
            <a:endParaRPr lang="en-US" dirty="0"/>
          </a:p>
          <a:p>
            <a:r>
              <a:rPr lang="en-US" dirty="0"/>
              <a:t>Can be constructed from various sources such as structured data files, tables in Hive, external databases, or existing RDDs</a:t>
            </a:r>
          </a:p>
          <a:p>
            <a:endParaRPr lang="en-US" dirty="0"/>
          </a:p>
          <a:p>
            <a:r>
              <a:rPr lang="en-US" dirty="0"/>
              <a:t>A </a:t>
            </a:r>
            <a:r>
              <a:rPr lang="en-US" dirty="0" err="1"/>
              <a:t>DataFrame</a:t>
            </a:r>
            <a:r>
              <a:rPr lang="en-US" dirty="0"/>
              <a:t> is represented by a Dataset of Rows</a:t>
            </a:r>
          </a:p>
          <a:p>
            <a:endParaRPr lang="en-US" dirty="0"/>
          </a:p>
          <a:p>
            <a:endParaRPr lang="en-US" dirty="0"/>
          </a:p>
          <a:p>
            <a:endParaRPr lang="en-US" dirty="0"/>
          </a:p>
        </p:txBody>
      </p:sp>
    </p:spTree>
    <p:extLst>
      <p:ext uri="{BB962C8B-B14F-4D97-AF65-F5344CB8AC3E}">
        <p14:creationId xmlns:p14="http://schemas.microsoft.com/office/powerpoint/2010/main" val="10452427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28B664-6388-C040-8D2D-A8BB1D0462E6}"/>
              </a:ext>
            </a:extLst>
          </p:cNvPr>
          <p:cNvSpPr>
            <a:spLocks noGrp="1"/>
          </p:cNvSpPr>
          <p:nvPr>
            <p:ph type="title"/>
          </p:nvPr>
        </p:nvSpPr>
        <p:spPr/>
        <p:txBody>
          <a:bodyPr/>
          <a:lstStyle/>
          <a:p>
            <a:r>
              <a:rPr lang="en-US" dirty="0"/>
              <a:t>Spark SQL Query Optimization Process</a:t>
            </a:r>
          </a:p>
        </p:txBody>
      </p:sp>
      <p:sp>
        <p:nvSpPr>
          <p:cNvPr id="3" name="Content Placeholder 2">
            <a:extLst>
              <a:ext uri="{FF2B5EF4-FFF2-40B4-BE49-F238E27FC236}">
                <a16:creationId xmlns:a16="http://schemas.microsoft.com/office/drawing/2014/main" id="{BBEDFC97-F5D5-EB48-B852-4C267062370C}"/>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C1E3FAD6-2BCA-E34C-B4FA-6F052EB1A6B7}"/>
              </a:ext>
            </a:extLst>
          </p:cNvPr>
          <p:cNvPicPr>
            <a:picLocks noChangeAspect="1"/>
          </p:cNvPicPr>
          <p:nvPr/>
        </p:nvPicPr>
        <p:blipFill>
          <a:blip r:embed="rId3"/>
          <a:stretch>
            <a:fillRect/>
          </a:stretch>
        </p:blipFill>
        <p:spPr>
          <a:xfrm>
            <a:off x="0" y="2027296"/>
            <a:ext cx="12192000" cy="2803407"/>
          </a:xfrm>
          <a:prstGeom prst="rect">
            <a:avLst/>
          </a:prstGeom>
        </p:spPr>
      </p:pic>
    </p:spTree>
    <p:extLst>
      <p:ext uri="{BB962C8B-B14F-4D97-AF65-F5344CB8AC3E}">
        <p14:creationId xmlns:p14="http://schemas.microsoft.com/office/powerpoint/2010/main" val="193340340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0754C3-6689-D145-AC6B-5127588F4854}"/>
              </a:ext>
            </a:extLst>
          </p:cNvPr>
          <p:cNvSpPr>
            <a:spLocks noGrp="1"/>
          </p:cNvSpPr>
          <p:nvPr>
            <p:ph type="title"/>
          </p:nvPr>
        </p:nvSpPr>
        <p:spPr/>
        <p:txBody>
          <a:bodyPr/>
          <a:lstStyle/>
          <a:p>
            <a:r>
              <a:rPr lang="en-US" dirty="0"/>
              <a:t>Creating </a:t>
            </a:r>
            <a:r>
              <a:rPr lang="en-US" dirty="0" err="1"/>
              <a:t>DataFrames</a:t>
            </a:r>
            <a:endParaRPr lang="en-US" dirty="0"/>
          </a:p>
        </p:txBody>
      </p:sp>
      <p:sp>
        <p:nvSpPr>
          <p:cNvPr id="3" name="Content Placeholder 2">
            <a:extLst>
              <a:ext uri="{FF2B5EF4-FFF2-40B4-BE49-F238E27FC236}">
                <a16:creationId xmlns:a16="http://schemas.microsoft.com/office/drawing/2014/main" id="{28887529-4D05-D245-86B7-D969F11DC585}"/>
              </a:ext>
            </a:extLst>
          </p:cNvPr>
          <p:cNvSpPr>
            <a:spLocks noGrp="1"/>
          </p:cNvSpPr>
          <p:nvPr>
            <p:ph idx="1"/>
          </p:nvPr>
        </p:nvSpPr>
        <p:spPr/>
        <p:txBody>
          <a:bodyPr/>
          <a:lstStyle/>
          <a:p>
            <a:endParaRPr lang="en-US"/>
          </a:p>
        </p:txBody>
      </p:sp>
      <p:sp>
        <p:nvSpPr>
          <p:cNvPr id="4" name="Rectangle 3">
            <a:extLst>
              <a:ext uri="{FF2B5EF4-FFF2-40B4-BE49-F238E27FC236}">
                <a16:creationId xmlns:a16="http://schemas.microsoft.com/office/drawing/2014/main" id="{999E5F74-F296-8D45-9F8F-AF771DC91DA9}"/>
              </a:ext>
            </a:extLst>
          </p:cNvPr>
          <p:cNvSpPr/>
          <p:nvPr/>
        </p:nvSpPr>
        <p:spPr>
          <a:xfrm>
            <a:off x="1943100" y="2339197"/>
            <a:ext cx="9004986" cy="3416320"/>
          </a:xfrm>
          <a:prstGeom prst="rect">
            <a:avLst/>
          </a:prstGeom>
        </p:spPr>
        <p:txBody>
          <a:bodyPr wrap="square">
            <a:spAutoFit/>
          </a:bodyPr>
          <a:lstStyle/>
          <a:p>
            <a:r>
              <a:rPr lang="en-US" i="1" dirty="0">
                <a:solidFill>
                  <a:srgbClr val="4F8FA0"/>
                </a:solidFill>
                <a:latin typeface="Menlo-Italic" panose="020B0609030804020204" pitchFamily="49" charset="0"/>
              </a:rPr>
              <a:t># spark is an existing </a:t>
            </a:r>
            <a:r>
              <a:rPr lang="en-US" i="1" dirty="0" err="1">
                <a:solidFill>
                  <a:srgbClr val="4F8FA0"/>
                </a:solidFill>
                <a:latin typeface="Menlo-Italic" panose="020B0609030804020204" pitchFamily="49" charset="0"/>
              </a:rPr>
              <a:t>SparkSession</a:t>
            </a:r>
            <a:br>
              <a:rPr lang="en-US" i="1" dirty="0">
                <a:solidFill>
                  <a:srgbClr val="4F8FA0"/>
                </a:solidFill>
                <a:latin typeface="Menlo-Italic" panose="020B0609030804020204" pitchFamily="49" charset="0"/>
              </a:rPr>
            </a:br>
            <a:r>
              <a:rPr lang="en-US" dirty="0" err="1">
                <a:solidFill>
                  <a:srgbClr val="262626"/>
                </a:solidFill>
                <a:latin typeface="Menlo-Regular" panose="020B0609030804020204" pitchFamily="49" charset="0"/>
              </a:rPr>
              <a:t>df</a:t>
            </a:r>
            <a:r>
              <a:rPr lang="en-US" dirty="0">
                <a:solidFill>
                  <a:srgbClr val="262626"/>
                </a:solidFill>
                <a:latin typeface="Menlo-Regular" panose="020B0609030804020204" pitchFamily="49" charset="0"/>
              </a:rPr>
              <a:t> </a:t>
            </a:r>
            <a:r>
              <a:rPr lang="en-US" dirty="0">
                <a:solidFill>
                  <a:srgbClr val="535353"/>
                </a:solidFill>
                <a:latin typeface="Menlo-Regular" panose="020B0609030804020204" pitchFamily="49" charset="0"/>
              </a:rPr>
              <a:t>=</a:t>
            </a:r>
            <a:r>
              <a:rPr lang="en-US" dirty="0">
                <a:solidFill>
                  <a:srgbClr val="262626"/>
                </a:solidFill>
                <a:latin typeface="Menlo-Regular" panose="020B0609030804020204" pitchFamily="49" charset="0"/>
              </a:rPr>
              <a:t> </a:t>
            </a:r>
            <a:r>
              <a:rPr lang="en-US" dirty="0" err="1">
                <a:solidFill>
                  <a:srgbClr val="262626"/>
                </a:solidFill>
                <a:latin typeface="Menlo-Regular" panose="020B0609030804020204" pitchFamily="49" charset="0"/>
              </a:rPr>
              <a:t>spark</a:t>
            </a:r>
            <a:r>
              <a:rPr lang="en-US" dirty="0" err="1">
                <a:solidFill>
                  <a:srgbClr val="535353"/>
                </a:solidFill>
                <a:latin typeface="Menlo-Regular" panose="020B0609030804020204" pitchFamily="49" charset="0"/>
              </a:rPr>
              <a:t>.</a:t>
            </a:r>
            <a:r>
              <a:rPr lang="en-US" dirty="0" err="1">
                <a:solidFill>
                  <a:srgbClr val="262626"/>
                </a:solidFill>
                <a:latin typeface="Menlo-Regular" panose="020B0609030804020204" pitchFamily="49" charset="0"/>
              </a:rPr>
              <a:t>read</a:t>
            </a:r>
            <a:r>
              <a:rPr lang="en-US" dirty="0" err="1">
                <a:solidFill>
                  <a:srgbClr val="535353"/>
                </a:solidFill>
                <a:latin typeface="Menlo-Regular" panose="020B0609030804020204" pitchFamily="49" charset="0"/>
              </a:rPr>
              <a:t>.</a:t>
            </a:r>
            <a:r>
              <a:rPr lang="en-US" dirty="0" err="1">
                <a:solidFill>
                  <a:srgbClr val="262626"/>
                </a:solidFill>
                <a:latin typeface="Menlo-Regular" panose="020B0609030804020204" pitchFamily="49" charset="0"/>
              </a:rPr>
              <a:t>json</a:t>
            </a:r>
            <a:r>
              <a:rPr lang="en-US" dirty="0">
                <a:solidFill>
                  <a:srgbClr val="262626"/>
                </a:solidFill>
                <a:latin typeface="Menlo-Regular" panose="020B0609030804020204" pitchFamily="49" charset="0"/>
              </a:rPr>
              <a:t>(</a:t>
            </a:r>
            <a:r>
              <a:rPr lang="en-US" dirty="0">
                <a:solidFill>
                  <a:srgbClr val="325B8E"/>
                </a:solidFill>
                <a:latin typeface="Menlo-Regular" panose="020B0609030804020204" pitchFamily="49" charset="0"/>
              </a:rPr>
              <a:t>"examples/</a:t>
            </a:r>
            <a:r>
              <a:rPr lang="en-US" dirty="0" err="1">
                <a:solidFill>
                  <a:srgbClr val="325B8E"/>
                </a:solidFill>
                <a:latin typeface="Menlo-Regular" panose="020B0609030804020204" pitchFamily="49" charset="0"/>
              </a:rPr>
              <a:t>src</a:t>
            </a:r>
            <a:r>
              <a:rPr lang="en-US" dirty="0">
                <a:solidFill>
                  <a:srgbClr val="325B8E"/>
                </a:solidFill>
                <a:latin typeface="Menlo-Regular" panose="020B0609030804020204" pitchFamily="49" charset="0"/>
              </a:rPr>
              <a:t>/main/resources/</a:t>
            </a:r>
            <a:r>
              <a:rPr lang="en-US" dirty="0" err="1">
                <a:solidFill>
                  <a:srgbClr val="325B8E"/>
                </a:solidFill>
                <a:latin typeface="Menlo-Regular" panose="020B0609030804020204" pitchFamily="49" charset="0"/>
              </a:rPr>
              <a:t>people.json</a:t>
            </a:r>
            <a:r>
              <a:rPr lang="en-US" dirty="0">
                <a:solidFill>
                  <a:srgbClr val="325B8E"/>
                </a:solidFill>
                <a:latin typeface="Menlo-Regular" panose="020B0609030804020204" pitchFamily="49" charset="0"/>
              </a:rPr>
              <a:t>"</a:t>
            </a:r>
            <a:r>
              <a:rPr lang="en-US" dirty="0">
                <a:solidFill>
                  <a:srgbClr val="262626"/>
                </a:solidFill>
                <a:latin typeface="Menlo-Regular" panose="020B0609030804020204" pitchFamily="49" charset="0"/>
              </a:rPr>
              <a:t>)</a:t>
            </a:r>
            <a:br>
              <a:rPr lang="en-US" dirty="0">
                <a:solidFill>
                  <a:srgbClr val="262626"/>
                </a:solidFill>
                <a:latin typeface="Menlo-Regular" panose="020B0609030804020204" pitchFamily="49" charset="0"/>
              </a:rPr>
            </a:br>
            <a:br>
              <a:rPr lang="en-US" dirty="0">
                <a:solidFill>
                  <a:srgbClr val="262626"/>
                </a:solidFill>
                <a:latin typeface="Menlo-Regular" panose="020B0609030804020204" pitchFamily="49" charset="0"/>
              </a:rPr>
            </a:br>
            <a:r>
              <a:rPr lang="en-US" i="1" dirty="0">
                <a:solidFill>
                  <a:srgbClr val="4F8FA0"/>
                </a:solidFill>
                <a:latin typeface="Menlo-Italic" panose="020B0609030804020204" pitchFamily="49" charset="0"/>
              </a:rPr>
              <a:t># Displays the content of the </a:t>
            </a:r>
            <a:r>
              <a:rPr lang="en-US" i="1" dirty="0" err="1">
                <a:solidFill>
                  <a:srgbClr val="4F8FA0"/>
                </a:solidFill>
                <a:latin typeface="Menlo-Italic" panose="020B0609030804020204" pitchFamily="49" charset="0"/>
              </a:rPr>
              <a:t>DataFrame</a:t>
            </a:r>
            <a:r>
              <a:rPr lang="en-US" i="1" dirty="0">
                <a:solidFill>
                  <a:srgbClr val="4F8FA0"/>
                </a:solidFill>
                <a:latin typeface="Menlo-Italic" panose="020B0609030804020204" pitchFamily="49" charset="0"/>
              </a:rPr>
              <a:t> to </a:t>
            </a:r>
            <a:r>
              <a:rPr lang="en-US" i="1" dirty="0" err="1">
                <a:solidFill>
                  <a:srgbClr val="4F8FA0"/>
                </a:solidFill>
                <a:latin typeface="Menlo-Italic" panose="020B0609030804020204" pitchFamily="49" charset="0"/>
              </a:rPr>
              <a:t>stdout</a:t>
            </a:r>
            <a:br>
              <a:rPr lang="en-US" i="1" dirty="0">
                <a:solidFill>
                  <a:srgbClr val="4F8FA0"/>
                </a:solidFill>
                <a:latin typeface="Menlo-Italic" panose="020B0609030804020204" pitchFamily="49" charset="0"/>
              </a:rPr>
            </a:br>
            <a:r>
              <a:rPr lang="en-US" dirty="0" err="1">
                <a:solidFill>
                  <a:srgbClr val="262626"/>
                </a:solidFill>
                <a:latin typeface="Menlo-Regular" panose="020B0609030804020204" pitchFamily="49" charset="0"/>
              </a:rPr>
              <a:t>df</a:t>
            </a:r>
            <a:r>
              <a:rPr lang="en-US" dirty="0" err="1">
                <a:solidFill>
                  <a:srgbClr val="535353"/>
                </a:solidFill>
                <a:latin typeface="Menlo-Regular" panose="020B0609030804020204" pitchFamily="49" charset="0"/>
              </a:rPr>
              <a:t>.</a:t>
            </a:r>
            <a:r>
              <a:rPr lang="en-US" dirty="0" err="1">
                <a:solidFill>
                  <a:srgbClr val="262626"/>
                </a:solidFill>
                <a:latin typeface="Menlo-Regular" panose="020B0609030804020204" pitchFamily="49" charset="0"/>
              </a:rPr>
              <a:t>show</a:t>
            </a:r>
            <a:r>
              <a:rPr lang="en-US" dirty="0">
                <a:solidFill>
                  <a:srgbClr val="262626"/>
                </a:solidFill>
                <a:latin typeface="Menlo-Regular" panose="020B0609030804020204" pitchFamily="49" charset="0"/>
              </a:rPr>
              <a:t>()</a:t>
            </a:r>
            <a:br>
              <a:rPr lang="en-US" dirty="0">
                <a:solidFill>
                  <a:srgbClr val="262626"/>
                </a:solidFill>
                <a:latin typeface="Menlo-Regular" panose="020B0609030804020204" pitchFamily="49" charset="0"/>
              </a:rPr>
            </a:br>
            <a:r>
              <a:rPr lang="en-US" i="1" dirty="0">
                <a:solidFill>
                  <a:srgbClr val="4F8FA0"/>
                </a:solidFill>
                <a:latin typeface="Menlo-Italic" panose="020B0609030804020204" pitchFamily="49" charset="0"/>
              </a:rPr>
              <a:t># +----+-------+</a:t>
            </a:r>
            <a:br>
              <a:rPr lang="en-US" i="1" dirty="0">
                <a:solidFill>
                  <a:srgbClr val="4F8FA0"/>
                </a:solidFill>
                <a:latin typeface="Menlo-Italic" panose="020B0609030804020204" pitchFamily="49" charset="0"/>
              </a:rPr>
            </a:br>
            <a:r>
              <a:rPr lang="en-US" i="1" dirty="0">
                <a:solidFill>
                  <a:srgbClr val="4F8FA0"/>
                </a:solidFill>
                <a:latin typeface="Menlo-Italic" panose="020B0609030804020204" pitchFamily="49" charset="0"/>
              </a:rPr>
              <a:t># | age|   name|</a:t>
            </a:r>
            <a:br>
              <a:rPr lang="en-US" i="1" dirty="0">
                <a:solidFill>
                  <a:srgbClr val="4F8FA0"/>
                </a:solidFill>
                <a:latin typeface="Menlo-Italic" panose="020B0609030804020204" pitchFamily="49" charset="0"/>
              </a:rPr>
            </a:br>
            <a:r>
              <a:rPr lang="en-US" i="1" dirty="0">
                <a:solidFill>
                  <a:srgbClr val="4F8FA0"/>
                </a:solidFill>
                <a:latin typeface="Menlo-Italic" panose="020B0609030804020204" pitchFamily="49" charset="0"/>
              </a:rPr>
              <a:t># +----+-------+</a:t>
            </a:r>
            <a:br>
              <a:rPr lang="en-US" i="1" dirty="0">
                <a:solidFill>
                  <a:srgbClr val="4F8FA0"/>
                </a:solidFill>
                <a:latin typeface="Menlo-Italic" panose="020B0609030804020204" pitchFamily="49" charset="0"/>
              </a:rPr>
            </a:br>
            <a:r>
              <a:rPr lang="en-US" i="1" dirty="0">
                <a:solidFill>
                  <a:srgbClr val="4F8FA0"/>
                </a:solidFill>
                <a:latin typeface="Menlo-Italic" panose="020B0609030804020204" pitchFamily="49" charset="0"/>
              </a:rPr>
              <a:t># |</a:t>
            </a:r>
            <a:r>
              <a:rPr lang="en-US" i="1" dirty="0" err="1">
                <a:solidFill>
                  <a:srgbClr val="4F8FA0"/>
                </a:solidFill>
                <a:latin typeface="Menlo-Italic" panose="020B0609030804020204" pitchFamily="49" charset="0"/>
              </a:rPr>
              <a:t>null|Michael</a:t>
            </a:r>
            <a:r>
              <a:rPr lang="en-US" i="1" dirty="0">
                <a:solidFill>
                  <a:srgbClr val="4F8FA0"/>
                </a:solidFill>
                <a:latin typeface="Menlo-Italic" panose="020B0609030804020204" pitchFamily="49" charset="0"/>
              </a:rPr>
              <a:t>|</a:t>
            </a:r>
            <a:br>
              <a:rPr lang="en-US" i="1" dirty="0">
                <a:solidFill>
                  <a:srgbClr val="4F8FA0"/>
                </a:solidFill>
                <a:latin typeface="Menlo-Italic" panose="020B0609030804020204" pitchFamily="49" charset="0"/>
              </a:rPr>
            </a:br>
            <a:r>
              <a:rPr lang="en-US" i="1" dirty="0">
                <a:solidFill>
                  <a:srgbClr val="4F8FA0"/>
                </a:solidFill>
                <a:latin typeface="Menlo-Italic" panose="020B0609030804020204" pitchFamily="49" charset="0"/>
              </a:rPr>
              <a:t># |  30|   Andy|</a:t>
            </a:r>
            <a:br>
              <a:rPr lang="en-US" i="1" dirty="0">
                <a:solidFill>
                  <a:srgbClr val="4F8FA0"/>
                </a:solidFill>
                <a:latin typeface="Menlo-Italic" panose="020B0609030804020204" pitchFamily="49" charset="0"/>
              </a:rPr>
            </a:br>
            <a:r>
              <a:rPr lang="en-US" i="1" dirty="0">
                <a:solidFill>
                  <a:srgbClr val="4F8FA0"/>
                </a:solidFill>
                <a:latin typeface="Menlo-Italic" panose="020B0609030804020204" pitchFamily="49" charset="0"/>
              </a:rPr>
              <a:t># |  19| Justin|</a:t>
            </a:r>
            <a:br>
              <a:rPr lang="en-US" i="1" dirty="0">
                <a:solidFill>
                  <a:srgbClr val="4F8FA0"/>
                </a:solidFill>
                <a:latin typeface="Menlo-Italic" panose="020B0609030804020204" pitchFamily="49" charset="0"/>
              </a:rPr>
            </a:br>
            <a:r>
              <a:rPr lang="en-US" i="1" dirty="0">
                <a:solidFill>
                  <a:srgbClr val="4F8FA0"/>
                </a:solidFill>
                <a:latin typeface="Menlo-Italic" panose="020B0609030804020204" pitchFamily="49" charset="0"/>
              </a:rPr>
              <a:t># +----+-------+</a:t>
            </a:r>
            <a:endParaRPr lang="en-US" dirty="0"/>
          </a:p>
        </p:txBody>
      </p:sp>
    </p:spTree>
    <p:extLst>
      <p:ext uri="{BB962C8B-B14F-4D97-AF65-F5344CB8AC3E}">
        <p14:creationId xmlns:p14="http://schemas.microsoft.com/office/powerpoint/2010/main" val="220884053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8CB503-CFCE-3245-BFFB-6DC06B9C1532}"/>
              </a:ext>
            </a:extLst>
          </p:cNvPr>
          <p:cNvSpPr>
            <a:spLocks noGrp="1"/>
          </p:cNvSpPr>
          <p:nvPr>
            <p:ph type="title"/>
          </p:nvPr>
        </p:nvSpPr>
        <p:spPr/>
        <p:txBody>
          <a:bodyPr/>
          <a:lstStyle/>
          <a:p>
            <a:r>
              <a:rPr lang="en-US" dirty="0" err="1"/>
              <a:t>DataFrame</a:t>
            </a:r>
            <a:r>
              <a:rPr lang="en-US" dirty="0"/>
              <a:t> Operations</a:t>
            </a:r>
          </a:p>
        </p:txBody>
      </p:sp>
      <p:sp>
        <p:nvSpPr>
          <p:cNvPr id="3" name="Content Placeholder 2">
            <a:extLst>
              <a:ext uri="{FF2B5EF4-FFF2-40B4-BE49-F238E27FC236}">
                <a16:creationId xmlns:a16="http://schemas.microsoft.com/office/drawing/2014/main" id="{B5B5B863-A15F-C049-8ABF-9D9F59791768}"/>
              </a:ext>
            </a:extLst>
          </p:cNvPr>
          <p:cNvSpPr>
            <a:spLocks noGrp="1"/>
          </p:cNvSpPr>
          <p:nvPr>
            <p:ph idx="1"/>
          </p:nvPr>
        </p:nvSpPr>
        <p:spPr/>
        <p:txBody>
          <a:bodyPr/>
          <a:lstStyle/>
          <a:p>
            <a:r>
              <a:rPr lang="en-US" dirty="0"/>
              <a:t>In Python it’s possible to access a </a:t>
            </a:r>
            <a:r>
              <a:rPr lang="en-US" dirty="0" err="1"/>
              <a:t>DataFrame’s</a:t>
            </a:r>
            <a:r>
              <a:rPr lang="en-US" dirty="0"/>
              <a:t> columns either by attribute (</a:t>
            </a:r>
            <a:r>
              <a:rPr lang="en-US" dirty="0" err="1"/>
              <a:t>df.age</a:t>
            </a:r>
            <a:r>
              <a:rPr lang="en-US" dirty="0"/>
              <a:t>) or by indexing (</a:t>
            </a:r>
            <a:r>
              <a:rPr lang="en-US" dirty="0" err="1"/>
              <a:t>df</a:t>
            </a:r>
            <a:r>
              <a:rPr lang="en-US" dirty="0"/>
              <a:t>['age']). </a:t>
            </a:r>
          </a:p>
          <a:p>
            <a:endParaRPr lang="en-US" dirty="0"/>
          </a:p>
          <a:p>
            <a:r>
              <a:rPr lang="en-US" dirty="0"/>
              <a:t>While the former is convenient for interactive data exploration, users are highly encouraged to use the latter form, which is future proof and won’t break with column names that are also attributes on the </a:t>
            </a:r>
            <a:r>
              <a:rPr lang="en-US" dirty="0" err="1"/>
              <a:t>DataFrame</a:t>
            </a:r>
            <a:r>
              <a:rPr lang="en-US" dirty="0"/>
              <a:t> class.</a:t>
            </a:r>
          </a:p>
        </p:txBody>
      </p:sp>
    </p:spTree>
    <p:extLst>
      <p:ext uri="{BB962C8B-B14F-4D97-AF65-F5344CB8AC3E}">
        <p14:creationId xmlns:p14="http://schemas.microsoft.com/office/powerpoint/2010/main" val="174611440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Basic </a:t>
            </a:r>
            <a:r>
              <a:rPr lang="en-US" dirty="0" err="1"/>
              <a:t>DataFrame</a:t>
            </a:r>
            <a:r>
              <a:rPr lang="en-US" dirty="0"/>
              <a:t> Operations</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2563426526"/>
              </p:ext>
            </p:extLst>
          </p:nvPr>
        </p:nvGraphicFramePr>
        <p:xfrm>
          <a:off x="1821656" y="2044089"/>
          <a:ext cx="8548688" cy="3205480"/>
        </p:xfrm>
        <a:graphic>
          <a:graphicData uri="http://schemas.openxmlformats.org/drawingml/2006/table">
            <a:tbl>
              <a:tblPr firstRow="1" bandRow="1">
                <a:tableStyleId>{EB344D84-9AFB-497E-A393-DC336BA19D2E}</a:tableStyleId>
              </a:tblPr>
              <a:tblGrid>
                <a:gridCol w="2601686">
                  <a:extLst>
                    <a:ext uri="{9D8B030D-6E8A-4147-A177-3AD203B41FA5}">
                      <a16:colId xmlns:a16="http://schemas.microsoft.com/office/drawing/2014/main" val="20000"/>
                    </a:ext>
                  </a:extLst>
                </a:gridCol>
                <a:gridCol w="5947002">
                  <a:extLst>
                    <a:ext uri="{9D8B030D-6E8A-4147-A177-3AD203B41FA5}">
                      <a16:colId xmlns:a16="http://schemas.microsoft.com/office/drawing/2014/main" val="20001"/>
                    </a:ext>
                  </a:extLst>
                </a:gridCol>
              </a:tblGrid>
              <a:tr h="370840">
                <a:tc>
                  <a:txBody>
                    <a:bodyPr/>
                    <a:lstStyle/>
                    <a:p>
                      <a:r>
                        <a:rPr lang="en-US" dirty="0"/>
                        <a:t>Function name</a:t>
                      </a:r>
                    </a:p>
                  </a:txBody>
                  <a:tcPr/>
                </a:tc>
                <a:tc>
                  <a:txBody>
                    <a:bodyPr/>
                    <a:lstStyle/>
                    <a:p>
                      <a:r>
                        <a:rPr lang="en-US" dirty="0"/>
                        <a:t>Description</a:t>
                      </a:r>
                    </a:p>
                  </a:txBody>
                  <a:tcPr/>
                </a:tc>
                <a:extLst>
                  <a:ext uri="{0D108BD9-81ED-4DB2-BD59-A6C34878D82A}">
                    <a16:rowId xmlns:a16="http://schemas.microsoft.com/office/drawing/2014/main" val="10000"/>
                  </a:ext>
                </a:extLst>
              </a:tr>
              <a:tr h="370840">
                <a:tc>
                  <a:txBody>
                    <a:bodyPr/>
                    <a:lstStyle/>
                    <a:p>
                      <a:r>
                        <a:rPr lang="en-US" b="1" dirty="0"/>
                        <a:t>show()</a:t>
                      </a:r>
                    </a:p>
                  </a:txBody>
                  <a:tcPr/>
                </a:tc>
                <a:tc>
                  <a:txBody>
                    <a:bodyPr/>
                    <a:lstStyle/>
                    <a:p>
                      <a:r>
                        <a:rPr lang="en-US" dirty="0"/>
                        <a:t>Show the contents of the </a:t>
                      </a:r>
                      <a:r>
                        <a:rPr lang="en-US" dirty="0" err="1"/>
                        <a:t>DataFrame</a:t>
                      </a:r>
                      <a:endParaRPr lang="en-US" dirty="0"/>
                    </a:p>
                    <a:p>
                      <a:r>
                        <a:rPr lang="en-US" dirty="0" err="1"/>
                        <a:t>df.show</a:t>
                      </a:r>
                      <a:r>
                        <a:rPr lang="en-US" dirty="0"/>
                        <a:t>()</a:t>
                      </a:r>
                    </a:p>
                  </a:txBody>
                  <a:tcPr/>
                </a:tc>
                <a:extLst>
                  <a:ext uri="{0D108BD9-81ED-4DB2-BD59-A6C34878D82A}">
                    <a16:rowId xmlns:a16="http://schemas.microsoft.com/office/drawing/2014/main" val="10001"/>
                  </a:ext>
                </a:extLst>
              </a:tr>
              <a:tr h="370840">
                <a:tc>
                  <a:txBody>
                    <a:bodyPr/>
                    <a:lstStyle/>
                    <a:p>
                      <a:r>
                        <a:rPr lang="en-US" b="1" dirty="0"/>
                        <a:t>select()</a:t>
                      </a:r>
                    </a:p>
                  </a:txBody>
                  <a:tcPr/>
                </a:tc>
                <a:tc>
                  <a:txBody>
                    <a:bodyPr/>
                    <a:lstStyle/>
                    <a:p>
                      <a:r>
                        <a:rPr lang="en-US" dirty="0"/>
                        <a:t>Select</a:t>
                      </a:r>
                      <a:r>
                        <a:rPr lang="en-US" baseline="0" dirty="0"/>
                        <a:t> the specified fields/functions</a:t>
                      </a:r>
                    </a:p>
                    <a:p>
                      <a:r>
                        <a:rPr lang="en-US" baseline="0" dirty="0" err="1"/>
                        <a:t>df.select</a:t>
                      </a:r>
                      <a:r>
                        <a:rPr lang="en-US" baseline="0" dirty="0"/>
                        <a:t>(“name”, </a:t>
                      </a:r>
                      <a:r>
                        <a:rPr lang="en-US" baseline="0" dirty="0" err="1"/>
                        <a:t>df</a:t>
                      </a:r>
                      <a:r>
                        <a:rPr lang="en-US" baseline="0" dirty="0"/>
                        <a:t>(“age”)+1)</a:t>
                      </a:r>
                      <a:endParaRPr lang="en-US" dirty="0"/>
                    </a:p>
                  </a:txBody>
                  <a:tcPr/>
                </a:tc>
                <a:extLst>
                  <a:ext uri="{0D108BD9-81ED-4DB2-BD59-A6C34878D82A}">
                    <a16:rowId xmlns:a16="http://schemas.microsoft.com/office/drawing/2014/main" val="10002"/>
                  </a:ext>
                </a:extLst>
              </a:tr>
              <a:tr h="370840">
                <a:tc>
                  <a:txBody>
                    <a:bodyPr/>
                    <a:lstStyle/>
                    <a:p>
                      <a:r>
                        <a:rPr lang="en-US" b="1" dirty="0"/>
                        <a:t>filter()</a:t>
                      </a:r>
                    </a:p>
                  </a:txBody>
                  <a:tcPr/>
                </a:tc>
                <a:tc>
                  <a:txBody>
                    <a:bodyPr/>
                    <a:lstStyle/>
                    <a:p>
                      <a:r>
                        <a:rPr lang="en-US" dirty="0"/>
                        <a:t>Select only the rows meeting the criteria</a:t>
                      </a:r>
                    </a:p>
                    <a:p>
                      <a:r>
                        <a:rPr lang="en-US" dirty="0" err="1"/>
                        <a:t>df.filter</a:t>
                      </a:r>
                      <a:r>
                        <a:rPr lang="en-US" dirty="0"/>
                        <a:t>(</a:t>
                      </a:r>
                      <a:r>
                        <a:rPr lang="en-US" dirty="0" err="1"/>
                        <a:t>df</a:t>
                      </a:r>
                      <a:r>
                        <a:rPr lang="en-US" dirty="0"/>
                        <a:t>(“age”) &gt; 19)</a:t>
                      </a:r>
                    </a:p>
                  </a:txBody>
                  <a:tcPr/>
                </a:tc>
                <a:extLst>
                  <a:ext uri="{0D108BD9-81ED-4DB2-BD59-A6C34878D82A}">
                    <a16:rowId xmlns:a16="http://schemas.microsoft.com/office/drawing/2014/main" val="10003"/>
                  </a:ext>
                </a:extLst>
              </a:tr>
              <a:tr h="370840">
                <a:tc>
                  <a:txBody>
                    <a:bodyPr/>
                    <a:lstStyle/>
                    <a:p>
                      <a:r>
                        <a:rPr lang="en-US" b="1" dirty="0" err="1"/>
                        <a:t>groupBy</a:t>
                      </a:r>
                      <a:r>
                        <a:rPr lang="en-US" b="1" dirty="0"/>
                        <a:t>()</a:t>
                      </a:r>
                    </a:p>
                  </a:txBody>
                  <a:tcPr/>
                </a:tc>
                <a:tc>
                  <a:txBody>
                    <a:bodyPr/>
                    <a:lstStyle/>
                    <a:p>
                      <a:r>
                        <a:rPr lang="en-US" dirty="0"/>
                        <a:t>Group together</a:t>
                      </a:r>
                      <a:r>
                        <a:rPr lang="en-US" baseline="0" dirty="0"/>
                        <a:t> on a column, needs to be followed by an aggregation like min(), max(), mean() or </a:t>
                      </a:r>
                      <a:r>
                        <a:rPr lang="en-US" baseline="0" dirty="0" err="1"/>
                        <a:t>agg</a:t>
                      </a:r>
                      <a:r>
                        <a:rPr lang="en-US" baseline="0" dirty="0"/>
                        <a:t>()</a:t>
                      </a:r>
                    </a:p>
                    <a:p>
                      <a:r>
                        <a:rPr lang="en-US" baseline="0" dirty="0"/>
                        <a:t>e.g., </a:t>
                      </a:r>
                      <a:r>
                        <a:rPr lang="en-US" baseline="0" dirty="0" err="1"/>
                        <a:t>df.groupBy</a:t>
                      </a:r>
                      <a:r>
                        <a:rPr lang="en-US" baseline="0" dirty="0"/>
                        <a:t>(</a:t>
                      </a:r>
                      <a:r>
                        <a:rPr lang="en-US" baseline="0" dirty="0" err="1"/>
                        <a:t>df</a:t>
                      </a:r>
                      <a:r>
                        <a:rPr lang="en-US" baseline="0" dirty="0"/>
                        <a:t>(“name”)).min()</a:t>
                      </a:r>
                      <a:endParaRPr lang="en-US" dirty="0"/>
                    </a:p>
                  </a:txBody>
                  <a:tcPr/>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9FC4284C-B6B0-634B-AF2D-16C7D1D8DE18}"/>
              </a:ext>
            </a:extLst>
          </p:cNvPr>
          <p:cNvSpPr/>
          <p:nvPr/>
        </p:nvSpPr>
        <p:spPr>
          <a:xfrm>
            <a:off x="1821656" y="5725466"/>
            <a:ext cx="9197546" cy="646331"/>
          </a:xfrm>
          <a:prstGeom prst="rect">
            <a:avLst/>
          </a:prstGeom>
        </p:spPr>
        <p:txBody>
          <a:bodyPr wrap="square">
            <a:spAutoFit/>
          </a:bodyPr>
          <a:lstStyle/>
          <a:p>
            <a:r>
              <a:rPr lang="en-US" dirty="0" err="1"/>
              <a:t>DataFrame</a:t>
            </a:r>
            <a:r>
              <a:rPr lang="en-US" dirty="0"/>
              <a:t> operations</a:t>
            </a:r>
            <a:br>
              <a:rPr lang="en-US" dirty="0"/>
            </a:br>
            <a:r>
              <a:rPr lang="en-US" dirty="0"/>
              <a:t>https://</a:t>
            </a:r>
            <a:r>
              <a:rPr lang="en-US" dirty="0" err="1"/>
              <a:t>spark.apache.org</a:t>
            </a:r>
            <a:r>
              <a:rPr lang="en-US" dirty="0"/>
              <a:t>/docs/latest/</a:t>
            </a:r>
            <a:r>
              <a:rPr lang="en-US" dirty="0" err="1"/>
              <a:t>api</a:t>
            </a:r>
            <a:r>
              <a:rPr lang="en-US" dirty="0"/>
              <a:t>/python/</a:t>
            </a:r>
            <a:r>
              <a:rPr lang="en-US" dirty="0" err="1"/>
              <a:t>pyspark.sql.html#pyspark.sql.DataFrame</a:t>
            </a:r>
            <a:endParaRPr lang="en-US" dirty="0"/>
          </a:p>
        </p:txBody>
      </p:sp>
    </p:spTree>
    <p:extLst>
      <p:ext uri="{BB962C8B-B14F-4D97-AF65-F5344CB8AC3E}">
        <p14:creationId xmlns:p14="http://schemas.microsoft.com/office/powerpoint/2010/main" val="313368812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F9BAF8-B90D-CA46-A0F1-A0D682E3922D}"/>
              </a:ext>
            </a:extLst>
          </p:cNvPr>
          <p:cNvSpPr>
            <a:spLocks noGrp="1"/>
          </p:cNvSpPr>
          <p:nvPr>
            <p:ph type="title"/>
          </p:nvPr>
        </p:nvSpPr>
        <p:spPr/>
        <p:txBody>
          <a:bodyPr/>
          <a:lstStyle/>
          <a:p>
            <a:r>
              <a:rPr lang="en-US" dirty="0" err="1"/>
              <a:t>DataFrame</a:t>
            </a:r>
            <a:r>
              <a:rPr lang="en-US" dirty="0"/>
              <a:t> Operation Examples</a:t>
            </a:r>
          </a:p>
        </p:txBody>
      </p:sp>
      <p:sp>
        <p:nvSpPr>
          <p:cNvPr id="4" name="Rectangle 3">
            <a:extLst>
              <a:ext uri="{FF2B5EF4-FFF2-40B4-BE49-F238E27FC236}">
                <a16:creationId xmlns:a16="http://schemas.microsoft.com/office/drawing/2014/main" id="{619186CC-A9F1-9D4B-839C-C7028E821A93}"/>
              </a:ext>
            </a:extLst>
          </p:cNvPr>
          <p:cNvSpPr/>
          <p:nvPr/>
        </p:nvSpPr>
        <p:spPr>
          <a:xfrm>
            <a:off x="838200" y="1739136"/>
            <a:ext cx="4576119" cy="4524315"/>
          </a:xfrm>
          <a:prstGeom prst="rect">
            <a:avLst/>
          </a:prstGeom>
        </p:spPr>
        <p:txBody>
          <a:bodyPr wrap="square">
            <a:spAutoFit/>
          </a:bodyPr>
          <a:lstStyle/>
          <a:p>
            <a:r>
              <a:rPr lang="en-US" i="1" dirty="0">
                <a:solidFill>
                  <a:srgbClr val="60A0B0"/>
                </a:solidFill>
              </a:rPr>
              <a:t># spark, </a:t>
            </a:r>
            <a:r>
              <a:rPr lang="en-US" i="1" dirty="0" err="1">
                <a:solidFill>
                  <a:srgbClr val="60A0B0"/>
                </a:solidFill>
              </a:rPr>
              <a:t>df</a:t>
            </a:r>
            <a:r>
              <a:rPr lang="en-US" i="1" dirty="0">
                <a:solidFill>
                  <a:srgbClr val="60A0B0"/>
                </a:solidFill>
              </a:rPr>
              <a:t> are from the previous example</a:t>
            </a:r>
            <a:r>
              <a:rPr lang="en-US" dirty="0"/>
              <a:t> </a:t>
            </a:r>
          </a:p>
          <a:p>
            <a:r>
              <a:rPr lang="en-US" i="1" dirty="0">
                <a:solidFill>
                  <a:srgbClr val="60A0B0"/>
                </a:solidFill>
              </a:rPr>
              <a:t># Print the schema in a tree format</a:t>
            </a:r>
            <a:r>
              <a:rPr lang="en-US" dirty="0"/>
              <a:t> </a:t>
            </a:r>
            <a:br>
              <a:rPr lang="en-US" dirty="0"/>
            </a:br>
            <a:r>
              <a:rPr lang="en-US" dirty="0" err="1"/>
              <a:t>df</a:t>
            </a:r>
            <a:r>
              <a:rPr lang="en-US" dirty="0" err="1">
                <a:solidFill>
                  <a:srgbClr val="666666"/>
                </a:solidFill>
              </a:rPr>
              <a:t>.</a:t>
            </a:r>
            <a:r>
              <a:rPr lang="en-US" dirty="0" err="1"/>
              <a:t>printSchema</a:t>
            </a:r>
            <a:r>
              <a:rPr lang="en-US" dirty="0"/>
              <a:t>() </a:t>
            </a:r>
            <a:br>
              <a:rPr lang="en-US" dirty="0"/>
            </a:br>
            <a:r>
              <a:rPr lang="en-US" i="1" dirty="0">
                <a:solidFill>
                  <a:srgbClr val="60A0B0"/>
                </a:solidFill>
              </a:rPr>
              <a:t># root</a:t>
            </a:r>
            <a:r>
              <a:rPr lang="en-US" dirty="0"/>
              <a:t> </a:t>
            </a:r>
            <a:br>
              <a:rPr lang="en-US" dirty="0"/>
            </a:br>
            <a:r>
              <a:rPr lang="en-US" i="1" dirty="0">
                <a:solidFill>
                  <a:srgbClr val="60A0B0"/>
                </a:solidFill>
              </a:rPr>
              <a:t># |-- age: long (</a:t>
            </a:r>
            <a:r>
              <a:rPr lang="en-US" i="1" dirty="0" err="1">
                <a:solidFill>
                  <a:srgbClr val="60A0B0"/>
                </a:solidFill>
              </a:rPr>
              <a:t>nullable</a:t>
            </a:r>
            <a:r>
              <a:rPr lang="en-US" i="1" dirty="0">
                <a:solidFill>
                  <a:srgbClr val="60A0B0"/>
                </a:solidFill>
              </a:rPr>
              <a:t> = true)</a:t>
            </a:r>
            <a:r>
              <a:rPr lang="en-US" dirty="0"/>
              <a:t> </a:t>
            </a:r>
            <a:br>
              <a:rPr lang="en-US" dirty="0"/>
            </a:br>
            <a:r>
              <a:rPr lang="en-US" i="1" dirty="0">
                <a:solidFill>
                  <a:srgbClr val="60A0B0"/>
                </a:solidFill>
              </a:rPr>
              <a:t># |-- name: string (</a:t>
            </a:r>
            <a:r>
              <a:rPr lang="en-US" i="1" dirty="0" err="1">
                <a:solidFill>
                  <a:srgbClr val="60A0B0"/>
                </a:solidFill>
              </a:rPr>
              <a:t>nullable</a:t>
            </a:r>
            <a:r>
              <a:rPr lang="en-US" i="1" dirty="0">
                <a:solidFill>
                  <a:srgbClr val="60A0B0"/>
                </a:solidFill>
              </a:rPr>
              <a:t> = true)</a:t>
            </a:r>
            <a:r>
              <a:rPr lang="en-US" dirty="0"/>
              <a:t> </a:t>
            </a:r>
            <a:br>
              <a:rPr lang="en-US" dirty="0"/>
            </a:br>
            <a:br>
              <a:rPr lang="en-US" dirty="0"/>
            </a:br>
            <a:r>
              <a:rPr lang="en-US" i="1" dirty="0">
                <a:solidFill>
                  <a:srgbClr val="60A0B0"/>
                </a:solidFill>
              </a:rPr>
              <a:t># Select only the "name" column</a:t>
            </a:r>
            <a:r>
              <a:rPr lang="en-US" dirty="0"/>
              <a:t> </a:t>
            </a:r>
            <a:br>
              <a:rPr lang="en-US" dirty="0"/>
            </a:br>
            <a:r>
              <a:rPr lang="en-US" dirty="0" err="1"/>
              <a:t>df</a:t>
            </a:r>
            <a:r>
              <a:rPr lang="en-US" dirty="0" err="1">
                <a:solidFill>
                  <a:srgbClr val="666666"/>
                </a:solidFill>
              </a:rPr>
              <a:t>.</a:t>
            </a:r>
            <a:r>
              <a:rPr lang="en-US" dirty="0" err="1"/>
              <a:t>select</a:t>
            </a:r>
            <a:r>
              <a:rPr lang="en-US" dirty="0"/>
              <a:t>(</a:t>
            </a:r>
            <a:r>
              <a:rPr lang="en-US" dirty="0">
                <a:solidFill>
                  <a:srgbClr val="4070A0"/>
                </a:solidFill>
              </a:rPr>
              <a:t>"name"</a:t>
            </a:r>
            <a:r>
              <a:rPr lang="en-US" dirty="0"/>
              <a:t>)</a:t>
            </a:r>
            <a:r>
              <a:rPr lang="en-US" dirty="0">
                <a:solidFill>
                  <a:srgbClr val="666666"/>
                </a:solidFill>
              </a:rPr>
              <a:t>.</a:t>
            </a:r>
            <a:r>
              <a:rPr lang="en-US" dirty="0"/>
              <a:t>show() </a:t>
            </a:r>
            <a:br>
              <a:rPr lang="en-US" dirty="0"/>
            </a:br>
            <a:r>
              <a:rPr lang="en-US" i="1" dirty="0">
                <a:solidFill>
                  <a:srgbClr val="60A0B0"/>
                </a:solidFill>
              </a:rPr>
              <a:t># +-------+</a:t>
            </a:r>
            <a:r>
              <a:rPr lang="en-US" dirty="0"/>
              <a:t> </a:t>
            </a:r>
            <a:br>
              <a:rPr lang="en-US" dirty="0"/>
            </a:br>
            <a:r>
              <a:rPr lang="en-US" i="1" dirty="0">
                <a:solidFill>
                  <a:srgbClr val="60A0B0"/>
                </a:solidFill>
              </a:rPr>
              <a:t># | name|</a:t>
            </a:r>
            <a:r>
              <a:rPr lang="en-US" dirty="0"/>
              <a:t> </a:t>
            </a:r>
            <a:br>
              <a:rPr lang="en-US" dirty="0"/>
            </a:br>
            <a:r>
              <a:rPr lang="en-US" i="1" dirty="0">
                <a:solidFill>
                  <a:srgbClr val="60A0B0"/>
                </a:solidFill>
              </a:rPr>
              <a:t># +-------+</a:t>
            </a:r>
            <a:r>
              <a:rPr lang="en-US" dirty="0"/>
              <a:t> </a:t>
            </a:r>
            <a:br>
              <a:rPr lang="en-US" dirty="0"/>
            </a:br>
            <a:r>
              <a:rPr lang="en-US" i="1" dirty="0">
                <a:solidFill>
                  <a:srgbClr val="60A0B0"/>
                </a:solidFill>
              </a:rPr>
              <a:t># |Michael|</a:t>
            </a:r>
            <a:r>
              <a:rPr lang="en-US" dirty="0"/>
              <a:t> </a:t>
            </a:r>
            <a:br>
              <a:rPr lang="en-US" dirty="0"/>
            </a:br>
            <a:r>
              <a:rPr lang="en-US" i="1" dirty="0">
                <a:solidFill>
                  <a:srgbClr val="60A0B0"/>
                </a:solidFill>
              </a:rPr>
              <a:t># | Andy|</a:t>
            </a:r>
            <a:r>
              <a:rPr lang="en-US" dirty="0"/>
              <a:t> </a:t>
            </a:r>
            <a:br>
              <a:rPr lang="en-US" dirty="0"/>
            </a:br>
            <a:r>
              <a:rPr lang="en-US" i="1" dirty="0">
                <a:solidFill>
                  <a:srgbClr val="60A0B0"/>
                </a:solidFill>
              </a:rPr>
              <a:t># | Justin|</a:t>
            </a:r>
            <a:r>
              <a:rPr lang="en-US" dirty="0"/>
              <a:t> </a:t>
            </a:r>
            <a:br>
              <a:rPr lang="en-US" dirty="0"/>
            </a:br>
            <a:r>
              <a:rPr lang="en-US" i="1" dirty="0">
                <a:solidFill>
                  <a:srgbClr val="60A0B0"/>
                </a:solidFill>
              </a:rPr>
              <a:t># +-------+</a:t>
            </a:r>
            <a:endParaRPr lang="en-US" dirty="0"/>
          </a:p>
        </p:txBody>
      </p:sp>
      <p:sp>
        <p:nvSpPr>
          <p:cNvPr id="5" name="Rectangle 4">
            <a:extLst>
              <a:ext uri="{FF2B5EF4-FFF2-40B4-BE49-F238E27FC236}">
                <a16:creationId xmlns:a16="http://schemas.microsoft.com/office/drawing/2014/main" id="{6BB33BA2-B7EC-7740-8678-771F9184FF27}"/>
              </a:ext>
            </a:extLst>
          </p:cNvPr>
          <p:cNvSpPr/>
          <p:nvPr/>
        </p:nvSpPr>
        <p:spPr>
          <a:xfrm>
            <a:off x="5058032" y="1690688"/>
            <a:ext cx="6096000" cy="5355312"/>
          </a:xfrm>
          <a:prstGeom prst="rect">
            <a:avLst/>
          </a:prstGeom>
        </p:spPr>
        <p:txBody>
          <a:bodyPr>
            <a:spAutoFit/>
          </a:bodyPr>
          <a:lstStyle/>
          <a:p>
            <a:r>
              <a:rPr lang="en-US" i="1" dirty="0">
                <a:solidFill>
                  <a:srgbClr val="60A0B0"/>
                </a:solidFill>
              </a:rPr>
              <a:t># Select everybody, but increment the age by 1</a:t>
            </a:r>
            <a:r>
              <a:rPr lang="en-US" dirty="0"/>
              <a:t> </a:t>
            </a:r>
            <a:r>
              <a:rPr lang="en-US" dirty="0" err="1"/>
              <a:t>df</a:t>
            </a:r>
            <a:r>
              <a:rPr lang="en-US" dirty="0" err="1">
                <a:solidFill>
                  <a:srgbClr val="666666"/>
                </a:solidFill>
              </a:rPr>
              <a:t>.</a:t>
            </a:r>
            <a:r>
              <a:rPr lang="en-US" dirty="0" err="1"/>
              <a:t>select</a:t>
            </a:r>
            <a:r>
              <a:rPr lang="en-US" dirty="0"/>
              <a:t>(</a:t>
            </a:r>
            <a:r>
              <a:rPr lang="en-US" dirty="0" err="1"/>
              <a:t>df</a:t>
            </a:r>
            <a:r>
              <a:rPr lang="en-US" dirty="0"/>
              <a:t>[</a:t>
            </a:r>
            <a:r>
              <a:rPr lang="en-US" dirty="0">
                <a:solidFill>
                  <a:srgbClr val="4070A0"/>
                </a:solidFill>
              </a:rPr>
              <a:t>'name'</a:t>
            </a:r>
            <a:r>
              <a:rPr lang="en-US" dirty="0"/>
              <a:t>], </a:t>
            </a:r>
            <a:r>
              <a:rPr lang="en-US" dirty="0" err="1"/>
              <a:t>df</a:t>
            </a:r>
            <a:r>
              <a:rPr lang="en-US" dirty="0"/>
              <a:t>[</a:t>
            </a:r>
            <a:r>
              <a:rPr lang="en-US" dirty="0">
                <a:solidFill>
                  <a:srgbClr val="4070A0"/>
                </a:solidFill>
              </a:rPr>
              <a:t>'age'</a:t>
            </a:r>
            <a:r>
              <a:rPr lang="en-US" dirty="0"/>
              <a:t>] </a:t>
            </a:r>
            <a:r>
              <a:rPr lang="en-US" dirty="0">
                <a:solidFill>
                  <a:srgbClr val="666666"/>
                </a:solidFill>
              </a:rPr>
              <a:t>+</a:t>
            </a:r>
            <a:r>
              <a:rPr lang="en-US" dirty="0"/>
              <a:t> </a:t>
            </a:r>
            <a:r>
              <a:rPr lang="en-US" dirty="0">
                <a:solidFill>
                  <a:srgbClr val="40A070"/>
                </a:solidFill>
              </a:rPr>
              <a:t>1</a:t>
            </a:r>
            <a:r>
              <a:rPr lang="en-US" dirty="0"/>
              <a:t>)</a:t>
            </a:r>
            <a:r>
              <a:rPr lang="en-US" dirty="0">
                <a:solidFill>
                  <a:srgbClr val="666666"/>
                </a:solidFill>
              </a:rPr>
              <a:t>.</a:t>
            </a:r>
            <a:r>
              <a:rPr lang="en-US" dirty="0"/>
              <a:t>show() </a:t>
            </a:r>
            <a:br>
              <a:rPr lang="en-US" dirty="0"/>
            </a:br>
            <a:r>
              <a:rPr lang="en-US" i="1" dirty="0">
                <a:solidFill>
                  <a:srgbClr val="60A0B0"/>
                </a:solidFill>
              </a:rPr>
              <a:t># +-------+---------+</a:t>
            </a:r>
            <a:r>
              <a:rPr lang="en-US" dirty="0"/>
              <a:t> </a:t>
            </a:r>
            <a:br>
              <a:rPr lang="en-US" dirty="0"/>
            </a:br>
            <a:r>
              <a:rPr lang="en-US" i="1" dirty="0">
                <a:solidFill>
                  <a:srgbClr val="60A0B0"/>
                </a:solidFill>
              </a:rPr>
              <a:t># | name|(age + 1)|</a:t>
            </a:r>
            <a:r>
              <a:rPr lang="en-US" dirty="0"/>
              <a:t> </a:t>
            </a:r>
            <a:br>
              <a:rPr lang="en-US" dirty="0"/>
            </a:br>
            <a:r>
              <a:rPr lang="en-US" i="1" dirty="0">
                <a:solidFill>
                  <a:srgbClr val="60A0B0"/>
                </a:solidFill>
              </a:rPr>
              <a:t># +-------+---------+</a:t>
            </a:r>
            <a:r>
              <a:rPr lang="en-US" dirty="0"/>
              <a:t> </a:t>
            </a:r>
            <a:br>
              <a:rPr lang="en-US" dirty="0"/>
            </a:br>
            <a:r>
              <a:rPr lang="en-US" i="1" dirty="0">
                <a:solidFill>
                  <a:srgbClr val="60A0B0"/>
                </a:solidFill>
              </a:rPr>
              <a:t># |Michael| null|</a:t>
            </a:r>
            <a:r>
              <a:rPr lang="en-US" dirty="0"/>
              <a:t> </a:t>
            </a:r>
            <a:br>
              <a:rPr lang="en-US" dirty="0"/>
            </a:br>
            <a:r>
              <a:rPr lang="en-US" i="1" dirty="0">
                <a:solidFill>
                  <a:srgbClr val="60A0B0"/>
                </a:solidFill>
              </a:rPr>
              <a:t># | Andy| 31|</a:t>
            </a:r>
            <a:r>
              <a:rPr lang="en-US" dirty="0"/>
              <a:t> </a:t>
            </a:r>
            <a:br>
              <a:rPr lang="en-US" dirty="0"/>
            </a:br>
            <a:r>
              <a:rPr lang="en-US" i="1" dirty="0">
                <a:solidFill>
                  <a:srgbClr val="60A0B0"/>
                </a:solidFill>
              </a:rPr>
              <a:t># | Justin| 20|</a:t>
            </a:r>
            <a:r>
              <a:rPr lang="en-US" dirty="0"/>
              <a:t> </a:t>
            </a:r>
            <a:br>
              <a:rPr lang="en-US" dirty="0"/>
            </a:br>
            <a:r>
              <a:rPr lang="en-US" i="1" dirty="0">
                <a:solidFill>
                  <a:srgbClr val="60A0B0"/>
                </a:solidFill>
              </a:rPr>
              <a:t># +-------+---------+</a:t>
            </a:r>
            <a:r>
              <a:rPr lang="en-US" dirty="0"/>
              <a:t> </a:t>
            </a:r>
            <a:br>
              <a:rPr lang="en-US" dirty="0"/>
            </a:br>
            <a:br>
              <a:rPr lang="en-US" dirty="0"/>
            </a:br>
            <a:r>
              <a:rPr lang="en-US" i="1" dirty="0">
                <a:solidFill>
                  <a:srgbClr val="60A0B0"/>
                </a:solidFill>
              </a:rPr>
              <a:t># Select people older than 21</a:t>
            </a:r>
            <a:r>
              <a:rPr lang="en-US" dirty="0"/>
              <a:t> </a:t>
            </a:r>
            <a:br>
              <a:rPr lang="en-US" dirty="0"/>
            </a:br>
            <a:r>
              <a:rPr lang="en-US" dirty="0" err="1"/>
              <a:t>df</a:t>
            </a:r>
            <a:r>
              <a:rPr lang="en-US" dirty="0" err="1">
                <a:solidFill>
                  <a:srgbClr val="666666"/>
                </a:solidFill>
              </a:rPr>
              <a:t>.</a:t>
            </a:r>
            <a:r>
              <a:rPr lang="en-US" dirty="0" err="1"/>
              <a:t>filter</a:t>
            </a:r>
            <a:r>
              <a:rPr lang="en-US" dirty="0"/>
              <a:t>(</a:t>
            </a:r>
            <a:r>
              <a:rPr lang="en-US" dirty="0" err="1"/>
              <a:t>df</a:t>
            </a:r>
            <a:r>
              <a:rPr lang="en-US" dirty="0"/>
              <a:t>[</a:t>
            </a:r>
            <a:r>
              <a:rPr lang="en-US" dirty="0">
                <a:solidFill>
                  <a:srgbClr val="4070A0"/>
                </a:solidFill>
              </a:rPr>
              <a:t>'age'</a:t>
            </a:r>
            <a:r>
              <a:rPr lang="en-US" dirty="0"/>
              <a:t>] </a:t>
            </a:r>
            <a:r>
              <a:rPr lang="en-US" dirty="0">
                <a:solidFill>
                  <a:srgbClr val="666666"/>
                </a:solidFill>
              </a:rPr>
              <a:t>&gt;</a:t>
            </a:r>
            <a:r>
              <a:rPr lang="en-US" dirty="0"/>
              <a:t> </a:t>
            </a:r>
            <a:r>
              <a:rPr lang="en-US" dirty="0">
                <a:solidFill>
                  <a:srgbClr val="40A070"/>
                </a:solidFill>
              </a:rPr>
              <a:t>21</a:t>
            </a:r>
            <a:r>
              <a:rPr lang="en-US" dirty="0"/>
              <a:t>)</a:t>
            </a:r>
            <a:r>
              <a:rPr lang="en-US" dirty="0">
                <a:solidFill>
                  <a:srgbClr val="666666"/>
                </a:solidFill>
              </a:rPr>
              <a:t>.</a:t>
            </a:r>
            <a:r>
              <a:rPr lang="en-US" dirty="0"/>
              <a:t>show() </a:t>
            </a:r>
            <a:br>
              <a:rPr lang="en-US" dirty="0"/>
            </a:br>
            <a:r>
              <a:rPr lang="en-US" i="1" dirty="0">
                <a:solidFill>
                  <a:srgbClr val="60A0B0"/>
                </a:solidFill>
              </a:rPr>
              <a:t># +---+----+</a:t>
            </a:r>
            <a:r>
              <a:rPr lang="en-US" dirty="0"/>
              <a:t> </a:t>
            </a:r>
            <a:br>
              <a:rPr lang="en-US" dirty="0"/>
            </a:br>
            <a:r>
              <a:rPr lang="en-US" i="1" dirty="0">
                <a:solidFill>
                  <a:srgbClr val="60A0B0"/>
                </a:solidFill>
              </a:rPr>
              <a:t># |</a:t>
            </a:r>
            <a:r>
              <a:rPr lang="en-US" i="1" dirty="0" err="1">
                <a:solidFill>
                  <a:srgbClr val="60A0B0"/>
                </a:solidFill>
              </a:rPr>
              <a:t>age|name</a:t>
            </a:r>
            <a:r>
              <a:rPr lang="en-US" i="1" dirty="0">
                <a:solidFill>
                  <a:srgbClr val="60A0B0"/>
                </a:solidFill>
              </a:rPr>
              <a:t>|</a:t>
            </a:r>
            <a:r>
              <a:rPr lang="en-US" dirty="0"/>
              <a:t> </a:t>
            </a:r>
            <a:br>
              <a:rPr lang="en-US" dirty="0"/>
            </a:br>
            <a:r>
              <a:rPr lang="en-US" i="1" dirty="0">
                <a:solidFill>
                  <a:srgbClr val="60A0B0"/>
                </a:solidFill>
              </a:rPr>
              <a:t># +---+----+</a:t>
            </a:r>
            <a:r>
              <a:rPr lang="en-US" dirty="0"/>
              <a:t> </a:t>
            </a:r>
            <a:br>
              <a:rPr lang="en-US" dirty="0"/>
            </a:br>
            <a:r>
              <a:rPr lang="en-US" i="1" dirty="0">
                <a:solidFill>
                  <a:srgbClr val="60A0B0"/>
                </a:solidFill>
              </a:rPr>
              <a:t># | 30|Andy|</a:t>
            </a:r>
            <a:r>
              <a:rPr lang="en-US" dirty="0"/>
              <a:t> </a:t>
            </a:r>
            <a:br>
              <a:rPr lang="en-US" dirty="0"/>
            </a:br>
            <a:r>
              <a:rPr lang="en-US" i="1" dirty="0">
                <a:solidFill>
                  <a:srgbClr val="60A0B0"/>
                </a:solidFill>
              </a:rPr>
              <a:t># +---+----+</a:t>
            </a:r>
            <a:r>
              <a:rPr lang="en-US" dirty="0"/>
              <a:t> </a:t>
            </a:r>
            <a:br>
              <a:rPr lang="en-US" dirty="0"/>
            </a:br>
            <a:br>
              <a:rPr lang="en-US" dirty="0"/>
            </a:br>
            <a:endParaRPr lang="en-US" dirty="0"/>
          </a:p>
        </p:txBody>
      </p:sp>
      <p:sp>
        <p:nvSpPr>
          <p:cNvPr id="6" name="Rectangle 5">
            <a:extLst>
              <a:ext uri="{FF2B5EF4-FFF2-40B4-BE49-F238E27FC236}">
                <a16:creationId xmlns:a16="http://schemas.microsoft.com/office/drawing/2014/main" id="{D84FA8DE-7004-0A4F-94AE-374665EEF54D}"/>
              </a:ext>
            </a:extLst>
          </p:cNvPr>
          <p:cNvSpPr/>
          <p:nvPr/>
        </p:nvSpPr>
        <p:spPr>
          <a:xfrm>
            <a:off x="8620898" y="3591640"/>
            <a:ext cx="6096000" cy="2585323"/>
          </a:xfrm>
          <a:prstGeom prst="rect">
            <a:avLst/>
          </a:prstGeom>
        </p:spPr>
        <p:txBody>
          <a:bodyPr>
            <a:spAutoFit/>
          </a:bodyPr>
          <a:lstStyle/>
          <a:p>
            <a:r>
              <a:rPr lang="en-US" i="1" dirty="0">
                <a:solidFill>
                  <a:srgbClr val="60A0B0"/>
                </a:solidFill>
              </a:rPr>
              <a:t># Count people by age</a:t>
            </a:r>
            <a:r>
              <a:rPr lang="en-US" dirty="0"/>
              <a:t> </a:t>
            </a:r>
            <a:br>
              <a:rPr lang="en-US" dirty="0"/>
            </a:br>
            <a:r>
              <a:rPr lang="en-US" dirty="0" err="1"/>
              <a:t>df</a:t>
            </a:r>
            <a:r>
              <a:rPr lang="en-US" dirty="0" err="1">
                <a:solidFill>
                  <a:srgbClr val="666666"/>
                </a:solidFill>
              </a:rPr>
              <a:t>.</a:t>
            </a:r>
            <a:r>
              <a:rPr lang="en-US" dirty="0" err="1"/>
              <a:t>groupBy</a:t>
            </a:r>
            <a:r>
              <a:rPr lang="en-US" dirty="0"/>
              <a:t>(</a:t>
            </a:r>
            <a:r>
              <a:rPr lang="en-US" dirty="0">
                <a:solidFill>
                  <a:srgbClr val="4070A0"/>
                </a:solidFill>
              </a:rPr>
              <a:t>"age"</a:t>
            </a:r>
            <a:r>
              <a:rPr lang="en-US" dirty="0"/>
              <a:t>)</a:t>
            </a:r>
            <a:r>
              <a:rPr lang="en-US" dirty="0">
                <a:solidFill>
                  <a:srgbClr val="666666"/>
                </a:solidFill>
              </a:rPr>
              <a:t>.</a:t>
            </a:r>
            <a:r>
              <a:rPr lang="en-US" dirty="0"/>
              <a:t>count()</a:t>
            </a:r>
            <a:r>
              <a:rPr lang="en-US" dirty="0">
                <a:solidFill>
                  <a:srgbClr val="666666"/>
                </a:solidFill>
              </a:rPr>
              <a:t>.</a:t>
            </a:r>
            <a:r>
              <a:rPr lang="en-US" dirty="0"/>
              <a:t>show() </a:t>
            </a:r>
            <a:br>
              <a:rPr lang="en-US" dirty="0"/>
            </a:br>
            <a:r>
              <a:rPr lang="en-US" i="1" dirty="0">
                <a:solidFill>
                  <a:srgbClr val="60A0B0"/>
                </a:solidFill>
              </a:rPr>
              <a:t># +----+-----+</a:t>
            </a:r>
            <a:r>
              <a:rPr lang="en-US" dirty="0"/>
              <a:t> </a:t>
            </a:r>
            <a:br>
              <a:rPr lang="en-US" dirty="0"/>
            </a:br>
            <a:r>
              <a:rPr lang="en-US" i="1" dirty="0">
                <a:solidFill>
                  <a:srgbClr val="60A0B0"/>
                </a:solidFill>
              </a:rPr>
              <a:t># | </a:t>
            </a:r>
            <a:r>
              <a:rPr lang="en-US" i="1" dirty="0" err="1">
                <a:solidFill>
                  <a:srgbClr val="60A0B0"/>
                </a:solidFill>
              </a:rPr>
              <a:t>age|count</a:t>
            </a:r>
            <a:r>
              <a:rPr lang="en-US" i="1" dirty="0">
                <a:solidFill>
                  <a:srgbClr val="60A0B0"/>
                </a:solidFill>
              </a:rPr>
              <a:t>|</a:t>
            </a:r>
            <a:r>
              <a:rPr lang="en-US" dirty="0"/>
              <a:t> </a:t>
            </a:r>
            <a:br>
              <a:rPr lang="en-US" dirty="0"/>
            </a:br>
            <a:r>
              <a:rPr lang="en-US" i="1" dirty="0">
                <a:solidFill>
                  <a:srgbClr val="60A0B0"/>
                </a:solidFill>
              </a:rPr>
              <a:t># +----+-----+</a:t>
            </a:r>
            <a:r>
              <a:rPr lang="en-US" dirty="0"/>
              <a:t> </a:t>
            </a:r>
            <a:br>
              <a:rPr lang="en-US" dirty="0"/>
            </a:br>
            <a:r>
              <a:rPr lang="en-US" i="1" dirty="0">
                <a:solidFill>
                  <a:srgbClr val="60A0B0"/>
                </a:solidFill>
              </a:rPr>
              <a:t># | 19| 1|</a:t>
            </a:r>
            <a:r>
              <a:rPr lang="en-US" dirty="0"/>
              <a:t> </a:t>
            </a:r>
            <a:br>
              <a:rPr lang="en-US" dirty="0"/>
            </a:br>
            <a:r>
              <a:rPr lang="en-US" i="1" dirty="0">
                <a:solidFill>
                  <a:srgbClr val="60A0B0"/>
                </a:solidFill>
              </a:rPr>
              <a:t># |null| 1|</a:t>
            </a:r>
            <a:r>
              <a:rPr lang="en-US" dirty="0"/>
              <a:t> </a:t>
            </a:r>
            <a:br>
              <a:rPr lang="en-US" dirty="0"/>
            </a:br>
            <a:r>
              <a:rPr lang="en-US" i="1" dirty="0">
                <a:solidFill>
                  <a:srgbClr val="60A0B0"/>
                </a:solidFill>
              </a:rPr>
              <a:t># | 30| 1|</a:t>
            </a:r>
            <a:r>
              <a:rPr lang="en-US" dirty="0"/>
              <a:t> </a:t>
            </a:r>
            <a:br>
              <a:rPr lang="en-US" dirty="0"/>
            </a:br>
            <a:r>
              <a:rPr lang="en-US" i="1" dirty="0">
                <a:solidFill>
                  <a:srgbClr val="60A0B0"/>
                </a:solidFill>
              </a:rPr>
              <a:t># +----+-----+</a:t>
            </a:r>
            <a:endParaRPr lang="en-US" dirty="0"/>
          </a:p>
        </p:txBody>
      </p:sp>
    </p:spTree>
    <p:extLst>
      <p:ext uri="{BB962C8B-B14F-4D97-AF65-F5344CB8AC3E}">
        <p14:creationId xmlns:p14="http://schemas.microsoft.com/office/powerpoint/2010/main" val="2961339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A258C3-F207-B641-B578-4056566E7122}"/>
              </a:ext>
            </a:extLst>
          </p:cNvPr>
          <p:cNvSpPr>
            <a:spLocks noGrp="1"/>
          </p:cNvSpPr>
          <p:nvPr>
            <p:ph type="title"/>
          </p:nvPr>
        </p:nvSpPr>
        <p:spPr/>
        <p:txBody>
          <a:bodyPr/>
          <a:lstStyle/>
          <a:p>
            <a:r>
              <a:rPr lang="en-US" dirty="0" err="1"/>
              <a:t>Tez</a:t>
            </a:r>
            <a:r>
              <a:rPr lang="en-US" dirty="0"/>
              <a:t> DAG Example</a:t>
            </a:r>
          </a:p>
        </p:txBody>
      </p:sp>
      <p:sp>
        <p:nvSpPr>
          <p:cNvPr id="3" name="Content Placeholder 2">
            <a:extLst>
              <a:ext uri="{FF2B5EF4-FFF2-40B4-BE49-F238E27FC236}">
                <a16:creationId xmlns:a16="http://schemas.microsoft.com/office/drawing/2014/main" id="{6850387D-AE89-2A4D-A52F-9853E3AD6196}"/>
              </a:ext>
            </a:extLst>
          </p:cNvPr>
          <p:cNvSpPr>
            <a:spLocks noGrp="1"/>
          </p:cNvSpPr>
          <p:nvPr>
            <p:ph idx="1"/>
          </p:nvPr>
        </p:nvSpPr>
        <p:spPr/>
        <p:txBody>
          <a:bodyPr/>
          <a:lstStyle/>
          <a:p>
            <a:endParaRPr lang="en-US"/>
          </a:p>
        </p:txBody>
      </p:sp>
      <p:sp>
        <p:nvSpPr>
          <p:cNvPr id="4" name="Content Placeholder 5">
            <a:extLst>
              <a:ext uri="{FF2B5EF4-FFF2-40B4-BE49-F238E27FC236}">
                <a16:creationId xmlns:a16="http://schemas.microsoft.com/office/drawing/2014/main" id="{BA5AFEDE-932C-C74A-8537-ED4EEA39E632}"/>
              </a:ext>
            </a:extLst>
          </p:cNvPr>
          <p:cNvSpPr txBox="1">
            <a:spLocks/>
          </p:cNvSpPr>
          <p:nvPr/>
        </p:nvSpPr>
        <p:spPr>
          <a:xfrm>
            <a:off x="1729409" y="1524000"/>
            <a:ext cx="8229600" cy="5334000"/>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200" dirty="0"/>
              <a:t>DAG dag = new DAG();</a:t>
            </a:r>
          </a:p>
          <a:p>
            <a:pPr marL="0" indent="0">
              <a:buFont typeface="Arial" panose="020B0604020202020204" pitchFamily="34" charset="0"/>
              <a:buNone/>
            </a:pPr>
            <a:r>
              <a:rPr lang="en-US" sz="2200" dirty="0"/>
              <a:t>Vertex map1 = new Vertex(</a:t>
            </a:r>
            <a:r>
              <a:rPr lang="en-US" sz="2200" dirty="0" err="1"/>
              <a:t>MapProcessor.class</a:t>
            </a:r>
            <a:r>
              <a:rPr lang="en-US" sz="2200" dirty="0"/>
              <a:t>);</a:t>
            </a:r>
          </a:p>
          <a:p>
            <a:pPr marL="0" indent="0">
              <a:buFont typeface="Arial" panose="020B0604020202020204" pitchFamily="34" charset="0"/>
              <a:buNone/>
            </a:pPr>
            <a:r>
              <a:rPr lang="en-US" sz="2200" dirty="0"/>
              <a:t>Vertex map2 = new Vertex(</a:t>
            </a:r>
            <a:r>
              <a:rPr lang="en-US" sz="2200" dirty="0" err="1"/>
              <a:t>MapProcessor.class</a:t>
            </a:r>
            <a:r>
              <a:rPr lang="en-US" sz="2200" dirty="0"/>
              <a:t>);</a:t>
            </a:r>
          </a:p>
          <a:p>
            <a:pPr marL="0" indent="0">
              <a:buFont typeface="Arial" panose="020B0604020202020204" pitchFamily="34" charset="0"/>
              <a:buNone/>
            </a:pPr>
            <a:r>
              <a:rPr lang="en-US" sz="2200" dirty="0"/>
              <a:t>Vertex reduce1 = new Vertex(</a:t>
            </a:r>
            <a:r>
              <a:rPr lang="en-US" sz="2200" dirty="0" err="1"/>
              <a:t>ReduceProcessor.class</a:t>
            </a:r>
            <a:r>
              <a:rPr lang="en-US" sz="2200" dirty="0"/>
              <a:t>);</a:t>
            </a:r>
          </a:p>
          <a:p>
            <a:pPr marL="0" indent="0">
              <a:buFont typeface="Arial" panose="020B0604020202020204" pitchFamily="34" charset="0"/>
              <a:buNone/>
            </a:pPr>
            <a:r>
              <a:rPr lang="en-US" sz="2200" dirty="0"/>
              <a:t>Vertex reduce2 = new Vertex(</a:t>
            </a:r>
            <a:r>
              <a:rPr lang="en-US" sz="2200" dirty="0" err="1"/>
              <a:t>ReduceProcessor.class</a:t>
            </a:r>
            <a:r>
              <a:rPr lang="en-US" sz="2200" dirty="0"/>
              <a:t>);</a:t>
            </a:r>
          </a:p>
          <a:p>
            <a:pPr marL="0" indent="0">
              <a:buFont typeface="Arial" panose="020B0604020202020204" pitchFamily="34" charset="0"/>
              <a:buNone/>
            </a:pPr>
            <a:r>
              <a:rPr lang="en-US" sz="2200" dirty="0"/>
              <a:t>Vertex join1= new Vertex(</a:t>
            </a:r>
            <a:r>
              <a:rPr lang="en-US" sz="2200" dirty="0" err="1"/>
              <a:t>JoinProcessor.class</a:t>
            </a:r>
            <a:r>
              <a:rPr lang="en-US" sz="2200" dirty="0"/>
              <a:t>);</a:t>
            </a:r>
          </a:p>
          <a:p>
            <a:pPr marL="0" indent="0">
              <a:buFont typeface="Arial" panose="020B0604020202020204" pitchFamily="34" charset="0"/>
              <a:buNone/>
            </a:pPr>
            <a:r>
              <a:rPr lang="en-US" sz="2200" dirty="0"/>
              <a:t>…</a:t>
            </a:r>
          </a:p>
          <a:p>
            <a:pPr marL="0" indent="0">
              <a:buFont typeface="Arial" panose="020B0604020202020204" pitchFamily="34" charset="0"/>
              <a:buNone/>
            </a:pPr>
            <a:r>
              <a:rPr lang="en-US" sz="2200" dirty="0"/>
              <a:t>Edge edge1 = new Edge(map1, reduce1, SCATTER_GATHER, PERSISTED, SEQUENTIAL, </a:t>
            </a:r>
            <a:r>
              <a:rPr lang="en-US" sz="2200" dirty="0" err="1"/>
              <a:t>MOutput.class</a:t>
            </a:r>
            <a:r>
              <a:rPr lang="en-US" sz="2200" dirty="0"/>
              <a:t>, </a:t>
            </a:r>
            <a:r>
              <a:rPr lang="en-US" sz="2200" dirty="0" err="1"/>
              <a:t>Rinput.class</a:t>
            </a:r>
            <a:r>
              <a:rPr lang="en-US" sz="2200" dirty="0"/>
              <a:t>);</a:t>
            </a:r>
          </a:p>
          <a:p>
            <a:pPr marL="0" indent="0">
              <a:buFont typeface="Arial" panose="020B0604020202020204" pitchFamily="34" charset="0"/>
              <a:buNone/>
            </a:pPr>
            <a:r>
              <a:rPr lang="en-US" sz="2200" dirty="0"/>
              <a:t>// edge2, edge3, edge4 construction</a:t>
            </a:r>
          </a:p>
          <a:p>
            <a:pPr marL="0" indent="0">
              <a:buFont typeface="Arial" panose="020B0604020202020204" pitchFamily="34" charset="0"/>
              <a:buNone/>
            </a:pPr>
            <a:r>
              <a:rPr lang="en-US" sz="2200" dirty="0"/>
              <a:t>…</a:t>
            </a:r>
          </a:p>
          <a:p>
            <a:pPr marL="0" indent="0">
              <a:buFont typeface="Arial" panose="020B0604020202020204" pitchFamily="34" charset="0"/>
              <a:buNone/>
            </a:pPr>
            <a:r>
              <a:rPr lang="en-US" sz="2200" dirty="0" err="1"/>
              <a:t>dag.addVertex</a:t>
            </a:r>
            <a:r>
              <a:rPr lang="en-US" sz="2200" dirty="0"/>
              <a:t>(map1).</a:t>
            </a:r>
            <a:r>
              <a:rPr lang="en-US" sz="2200" dirty="0" err="1"/>
              <a:t>addVertex</a:t>
            </a:r>
            <a:r>
              <a:rPr lang="en-US" sz="2200" dirty="0"/>
              <a:t>(map2)</a:t>
            </a:r>
            <a:br>
              <a:rPr lang="en-US" sz="2200" dirty="0"/>
            </a:br>
            <a:r>
              <a:rPr lang="en-US" sz="2200" dirty="0"/>
              <a:t>	.</a:t>
            </a:r>
            <a:r>
              <a:rPr lang="en-US" sz="2200" dirty="0" err="1"/>
              <a:t>addVertex</a:t>
            </a:r>
            <a:r>
              <a:rPr lang="en-US" sz="2200" dirty="0"/>
              <a:t>(reduce1).</a:t>
            </a:r>
            <a:r>
              <a:rPr lang="en-US" sz="2200" dirty="0" err="1"/>
              <a:t>addVertex</a:t>
            </a:r>
            <a:r>
              <a:rPr lang="en-US" sz="2200" dirty="0"/>
              <a:t>(reduce2)</a:t>
            </a:r>
            <a:br>
              <a:rPr lang="en-US" sz="2200" dirty="0"/>
            </a:br>
            <a:r>
              <a:rPr lang="en-US" sz="2200" dirty="0"/>
              <a:t>	.</a:t>
            </a:r>
            <a:r>
              <a:rPr lang="en-US" sz="2200" dirty="0" err="1"/>
              <a:t>addVertex</a:t>
            </a:r>
            <a:r>
              <a:rPr lang="en-US" sz="2200" dirty="0"/>
              <a:t>(join1).</a:t>
            </a:r>
            <a:br>
              <a:rPr lang="en-US" sz="2200" dirty="0"/>
            </a:br>
            <a:r>
              <a:rPr lang="en-US" sz="2200" dirty="0"/>
              <a:t>	.</a:t>
            </a:r>
            <a:r>
              <a:rPr lang="en-US" sz="2200" dirty="0" err="1"/>
              <a:t>addEdge</a:t>
            </a:r>
            <a:r>
              <a:rPr lang="en-US" sz="2200" dirty="0"/>
              <a:t>(edge1).</a:t>
            </a:r>
            <a:r>
              <a:rPr lang="en-US" sz="2200" dirty="0" err="1"/>
              <a:t>addEdge</a:t>
            </a:r>
            <a:r>
              <a:rPr lang="en-US" sz="2200" dirty="0"/>
              <a:t>(edge2).</a:t>
            </a:r>
            <a:br>
              <a:rPr lang="en-US" sz="2200" dirty="0"/>
            </a:br>
            <a:r>
              <a:rPr lang="en-US" sz="2200" dirty="0"/>
              <a:t>	.</a:t>
            </a:r>
            <a:r>
              <a:rPr lang="en-US" sz="2200" dirty="0" err="1"/>
              <a:t>addEdge</a:t>
            </a:r>
            <a:r>
              <a:rPr lang="en-US" sz="2200" dirty="0"/>
              <a:t>(edge3).</a:t>
            </a:r>
            <a:r>
              <a:rPr lang="en-US" sz="2200" dirty="0" err="1"/>
              <a:t>addEdge</a:t>
            </a:r>
            <a:r>
              <a:rPr lang="en-US" sz="2200" dirty="0"/>
              <a:t>(edge4);</a:t>
            </a:r>
          </a:p>
          <a:p>
            <a:pPr marL="0" indent="0">
              <a:buFont typeface="Arial" panose="020B0604020202020204" pitchFamily="34" charset="0"/>
              <a:buNone/>
            </a:pPr>
            <a:endParaRPr lang="en-US" sz="2200" dirty="0"/>
          </a:p>
        </p:txBody>
      </p:sp>
      <p:sp>
        <p:nvSpPr>
          <p:cNvPr id="5" name="Oval 4">
            <a:extLst>
              <a:ext uri="{FF2B5EF4-FFF2-40B4-BE49-F238E27FC236}">
                <a16:creationId xmlns:a16="http://schemas.microsoft.com/office/drawing/2014/main" id="{A554364B-5055-444C-B54F-20E8AD89FF93}"/>
              </a:ext>
            </a:extLst>
          </p:cNvPr>
          <p:cNvSpPr/>
          <p:nvPr/>
        </p:nvSpPr>
        <p:spPr>
          <a:xfrm>
            <a:off x="7692059" y="4552373"/>
            <a:ext cx="1143000" cy="471055"/>
          </a:xfrm>
          <a:prstGeom prst="ellipse">
            <a:avLst/>
          </a:prstGeom>
          <a:solidFill>
            <a:schemeClr val="accent3">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solidFill>
                  <a:srgbClr val="000000"/>
                </a:solidFill>
              </a:rPr>
              <a:t>map1</a:t>
            </a:r>
          </a:p>
        </p:txBody>
      </p:sp>
      <p:sp>
        <p:nvSpPr>
          <p:cNvPr id="6" name="Oval 5">
            <a:extLst>
              <a:ext uri="{FF2B5EF4-FFF2-40B4-BE49-F238E27FC236}">
                <a16:creationId xmlns:a16="http://schemas.microsoft.com/office/drawing/2014/main" id="{B1FF815A-50A0-084C-88DD-81F1ADC010FA}"/>
              </a:ext>
            </a:extLst>
          </p:cNvPr>
          <p:cNvSpPr/>
          <p:nvPr/>
        </p:nvSpPr>
        <p:spPr>
          <a:xfrm>
            <a:off x="9216059" y="4552373"/>
            <a:ext cx="1485900" cy="471056"/>
          </a:xfrm>
          <a:prstGeom prst="ellipse">
            <a:avLst/>
          </a:prstGeom>
          <a:solidFill>
            <a:schemeClr val="accent6">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solidFill>
                  <a:srgbClr val="000000"/>
                </a:solidFill>
              </a:rPr>
              <a:t>reduce1</a:t>
            </a:r>
          </a:p>
        </p:txBody>
      </p:sp>
      <p:sp>
        <p:nvSpPr>
          <p:cNvPr id="7" name="Oval 6">
            <a:extLst>
              <a:ext uri="{FF2B5EF4-FFF2-40B4-BE49-F238E27FC236}">
                <a16:creationId xmlns:a16="http://schemas.microsoft.com/office/drawing/2014/main" id="{954556DE-25BC-AE4D-84D5-29614018195B}"/>
              </a:ext>
            </a:extLst>
          </p:cNvPr>
          <p:cNvSpPr/>
          <p:nvPr/>
        </p:nvSpPr>
        <p:spPr>
          <a:xfrm>
            <a:off x="10359059" y="5362864"/>
            <a:ext cx="1257300" cy="422564"/>
          </a:xfrm>
          <a:prstGeom prst="ellipse">
            <a:avLst/>
          </a:prstGeom>
          <a:solidFill>
            <a:schemeClr val="accent4">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solidFill>
                  <a:srgbClr val="000000"/>
                </a:solidFill>
              </a:rPr>
              <a:t>join1</a:t>
            </a:r>
          </a:p>
        </p:txBody>
      </p:sp>
      <p:cxnSp>
        <p:nvCxnSpPr>
          <p:cNvPr id="8" name="Straight Arrow Connector 7">
            <a:extLst>
              <a:ext uri="{FF2B5EF4-FFF2-40B4-BE49-F238E27FC236}">
                <a16:creationId xmlns:a16="http://schemas.microsoft.com/office/drawing/2014/main" id="{E94AED61-52FA-534B-9B5C-1EA460A8A960}"/>
              </a:ext>
            </a:extLst>
          </p:cNvPr>
          <p:cNvCxnSpPr>
            <a:stCxn id="5" idx="6"/>
            <a:endCxn id="6" idx="2"/>
          </p:cNvCxnSpPr>
          <p:nvPr/>
        </p:nvCxnSpPr>
        <p:spPr>
          <a:xfrm>
            <a:off x="8835059" y="4787901"/>
            <a:ext cx="3810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1763FD03-DF53-3E46-B465-039AD439864C}"/>
              </a:ext>
            </a:extLst>
          </p:cNvPr>
          <p:cNvCxnSpPr>
            <a:stCxn id="6" idx="5"/>
            <a:endCxn id="7" idx="0"/>
          </p:cNvCxnSpPr>
          <p:nvPr/>
        </p:nvCxnSpPr>
        <p:spPr>
          <a:xfrm>
            <a:off x="10484354" y="4954444"/>
            <a:ext cx="503355" cy="40842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0" name="Oval 9">
            <a:extLst>
              <a:ext uri="{FF2B5EF4-FFF2-40B4-BE49-F238E27FC236}">
                <a16:creationId xmlns:a16="http://schemas.microsoft.com/office/drawing/2014/main" id="{BCDA6C40-E9BE-8A41-A8A3-8D5B962D61A8}"/>
              </a:ext>
            </a:extLst>
          </p:cNvPr>
          <p:cNvSpPr/>
          <p:nvPr/>
        </p:nvSpPr>
        <p:spPr>
          <a:xfrm>
            <a:off x="7692059" y="6076372"/>
            <a:ext cx="1143000" cy="471055"/>
          </a:xfrm>
          <a:prstGeom prst="ellipse">
            <a:avLst/>
          </a:prstGeom>
          <a:solidFill>
            <a:schemeClr val="accent3">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solidFill>
                  <a:srgbClr val="000000"/>
                </a:solidFill>
              </a:rPr>
              <a:t>map2</a:t>
            </a:r>
          </a:p>
        </p:txBody>
      </p:sp>
      <p:sp>
        <p:nvSpPr>
          <p:cNvPr id="11" name="Oval 10">
            <a:extLst>
              <a:ext uri="{FF2B5EF4-FFF2-40B4-BE49-F238E27FC236}">
                <a16:creationId xmlns:a16="http://schemas.microsoft.com/office/drawing/2014/main" id="{EFB5D4A2-CB0F-654B-AB80-5B473A9E94A9}"/>
              </a:ext>
            </a:extLst>
          </p:cNvPr>
          <p:cNvSpPr/>
          <p:nvPr/>
        </p:nvSpPr>
        <p:spPr>
          <a:xfrm>
            <a:off x="9216059" y="6076372"/>
            <a:ext cx="1485900" cy="471056"/>
          </a:xfrm>
          <a:prstGeom prst="ellipse">
            <a:avLst/>
          </a:prstGeom>
          <a:solidFill>
            <a:schemeClr val="accent6">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solidFill>
                  <a:srgbClr val="000000"/>
                </a:solidFill>
              </a:rPr>
              <a:t>reduce2</a:t>
            </a:r>
          </a:p>
        </p:txBody>
      </p:sp>
      <p:cxnSp>
        <p:nvCxnSpPr>
          <p:cNvPr id="12" name="Straight Arrow Connector 11">
            <a:extLst>
              <a:ext uri="{FF2B5EF4-FFF2-40B4-BE49-F238E27FC236}">
                <a16:creationId xmlns:a16="http://schemas.microsoft.com/office/drawing/2014/main" id="{80606CE2-9196-8041-A13F-60EE45D46425}"/>
              </a:ext>
            </a:extLst>
          </p:cNvPr>
          <p:cNvCxnSpPr/>
          <p:nvPr/>
        </p:nvCxnSpPr>
        <p:spPr>
          <a:xfrm>
            <a:off x="8835059" y="6311900"/>
            <a:ext cx="3810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76664AA0-EE07-5F48-88E3-58C6AF1E7A8A}"/>
              </a:ext>
            </a:extLst>
          </p:cNvPr>
          <p:cNvCxnSpPr>
            <a:stCxn id="11" idx="7"/>
            <a:endCxn id="7" idx="4"/>
          </p:cNvCxnSpPr>
          <p:nvPr/>
        </p:nvCxnSpPr>
        <p:spPr>
          <a:xfrm flipV="1">
            <a:off x="10484354" y="5785428"/>
            <a:ext cx="503355" cy="35992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2829861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E1AE72-8A0F-2B45-9772-B713790C8C89}"/>
              </a:ext>
            </a:extLst>
          </p:cNvPr>
          <p:cNvSpPr>
            <a:spLocks noGrp="1"/>
          </p:cNvSpPr>
          <p:nvPr>
            <p:ph type="title"/>
          </p:nvPr>
        </p:nvSpPr>
        <p:spPr>
          <a:xfrm>
            <a:off x="589005" y="377764"/>
            <a:ext cx="10515600" cy="1325563"/>
          </a:xfrm>
        </p:spPr>
        <p:txBody>
          <a:bodyPr/>
          <a:lstStyle/>
          <a:p>
            <a:r>
              <a:rPr lang="en-US" dirty="0"/>
              <a:t>Running SQL Queries </a:t>
            </a:r>
            <a:br>
              <a:rPr lang="en-US" dirty="0"/>
            </a:br>
            <a:r>
              <a:rPr lang="en-US" dirty="0"/>
              <a:t>Programmatically</a:t>
            </a:r>
          </a:p>
        </p:txBody>
      </p:sp>
      <p:sp>
        <p:nvSpPr>
          <p:cNvPr id="4" name="Rectangle 3">
            <a:extLst>
              <a:ext uri="{FF2B5EF4-FFF2-40B4-BE49-F238E27FC236}">
                <a16:creationId xmlns:a16="http://schemas.microsoft.com/office/drawing/2014/main" id="{E80D7079-39A3-7940-8C62-1E9A3B2B9EB4}"/>
              </a:ext>
            </a:extLst>
          </p:cNvPr>
          <p:cNvSpPr/>
          <p:nvPr/>
        </p:nvSpPr>
        <p:spPr>
          <a:xfrm>
            <a:off x="589005" y="1825625"/>
            <a:ext cx="6096000" cy="3416320"/>
          </a:xfrm>
          <a:prstGeom prst="rect">
            <a:avLst/>
          </a:prstGeom>
        </p:spPr>
        <p:txBody>
          <a:bodyPr>
            <a:spAutoFit/>
          </a:bodyPr>
          <a:lstStyle/>
          <a:p>
            <a:r>
              <a:rPr lang="en-US" i="1" dirty="0">
                <a:solidFill>
                  <a:srgbClr val="60A0B0"/>
                </a:solidFill>
              </a:rPr>
              <a:t># Register the </a:t>
            </a:r>
            <a:r>
              <a:rPr lang="en-US" i="1" dirty="0" err="1">
                <a:solidFill>
                  <a:srgbClr val="60A0B0"/>
                </a:solidFill>
              </a:rPr>
              <a:t>DataFrame</a:t>
            </a:r>
            <a:r>
              <a:rPr lang="en-US" i="1" dirty="0">
                <a:solidFill>
                  <a:srgbClr val="60A0B0"/>
                </a:solidFill>
              </a:rPr>
              <a:t> as a SQL temporary view</a:t>
            </a:r>
            <a:r>
              <a:rPr lang="en-US" dirty="0"/>
              <a:t> </a:t>
            </a:r>
            <a:r>
              <a:rPr lang="en-US" dirty="0" err="1"/>
              <a:t>df</a:t>
            </a:r>
            <a:r>
              <a:rPr lang="en-US" dirty="0" err="1">
                <a:solidFill>
                  <a:srgbClr val="666666"/>
                </a:solidFill>
              </a:rPr>
              <a:t>.</a:t>
            </a:r>
            <a:r>
              <a:rPr lang="en-US" dirty="0" err="1"/>
              <a:t>createOrReplaceTempView</a:t>
            </a:r>
            <a:r>
              <a:rPr lang="en-US" dirty="0"/>
              <a:t>(</a:t>
            </a:r>
            <a:r>
              <a:rPr lang="en-US" dirty="0">
                <a:solidFill>
                  <a:srgbClr val="4070A0"/>
                </a:solidFill>
              </a:rPr>
              <a:t>"people"</a:t>
            </a:r>
            <a:r>
              <a:rPr lang="en-US" dirty="0"/>
              <a:t>) </a:t>
            </a:r>
            <a:br>
              <a:rPr lang="en-US" dirty="0"/>
            </a:br>
            <a:br>
              <a:rPr lang="en-US" dirty="0"/>
            </a:br>
            <a:r>
              <a:rPr lang="en-US" dirty="0" err="1"/>
              <a:t>sqlDF</a:t>
            </a:r>
            <a:r>
              <a:rPr lang="en-US" dirty="0"/>
              <a:t> </a:t>
            </a:r>
            <a:r>
              <a:rPr lang="en-US" dirty="0">
                <a:solidFill>
                  <a:srgbClr val="666666"/>
                </a:solidFill>
              </a:rPr>
              <a:t>=</a:t>
            </a:r>
            <a:r>
              <a:rPr lang="en-US" dirty="0"/>
              <a:t> </a:t>
            </a:r>
            <a:r>
              <a:rPr lang="en-US" dirty="0" err="1"/>
              <a:t>spark</a:t>
            </a:r>
            <a:r>
              <a:rPr lang="en-US" dirty="0" err="1">
                <a:solidFill>
                  <a:srgbClr val="666666"/>
                </a:solidFill>
              </a:rPr>
              <a:t>.</a:t>
            </a:r>
            <a:r>
              <a:rPr lang="en-US" dirty="0" err="1"/>
              <a:t>sql</a:t>
            </a:r>
            <a:r>
              <a:rPr lang="en-US" dirty="0"/>
              <a:t>(</a:t>
            </a:r>
            <a:r>
              <a:rPr lang="en-US" dirty="0">
                <a:solidFill>
                  <a:srgbClr val="4070A0"/>
                </a:solidFill>
              </a:rPr>
              <a:t>"SELECT * FROM people"</a:t>
            </a:r>
            <a:r>
              <a:rPr lang="en-US" dirty="0"/>
              <a:t>) </a:t>
            </a:r>
            <a:br>
              <a:rPr lang="en-US" dirty="0"/>
            </a:br>
            <a:r>
              <a:rPr lang="en-US" dirty="0" err="1"/>
              <a:t>sqlDF</a:t>
            </a:r>
            <a:r>
              <a:rPr lang="en-US" dirty="0" err="1">
                <a:solidFill>
                  <a:srgbClr val="666666"/>
                </a:solidFill>
              </a:rPr>
              <a:t>.</a:t>
            </a:r>
            <a:r>
              <a:rPr lang="en-US" dirty="0" err="1"/>
              <a:t>show</a:t>
            </a:r>
            <a:r>
              <a:rPr lang="en-US" dirty="0"/>
              <a:t>() </a:t>
            </a:r>
            <a:br>
              <a:rPr lang="en-US" dirty="0"/>
            </a:br>
            <a:r>
              <a:rPr lang="en-US" i="1" dirty="0">
                <a:solidFill>
                  <a:srgbClr val="60A0B0"/>
                </a:solidFill>
              </a:rPr>
              <a:t># +----+-------+</a:t>
            </a:r>
            <a:r>
              <a:rPr lang="en-US" dirty="0"/>
              <a:t> </a:t>
            </a:r>
            <a:br>
              <a:rPr lang="en-US" dirty="0"/>
            </a:br>
            <a:r>
              <a:rPr lang="en-US" i="1" dirty="0">
                <a:solidFill>
                  <a:srgbClr val="60A0B0"/>
                </a:solidFill>
              </a:rPr>
              <a:t># | age| name|</a:t>
            </a:r>
            <a:r>
              <a:rPr lang="en-US" dirty="0"/>
              <a:t> </a:t>
            </a:r>
            <a:br>
              <a:rPr lang="en-US" dirty="0"/>
            </a:br>
            <a:r>
              <a:rPr lang="en-US" i="1" dirty="0">
                <a:solidFill>
                  <a:srgbClr val="60A0B0"/>
                </a:solidFill>
              </a:rPr>
              <a:t># +----+-------+</a:t>
            </a:r>
            <a:r>
              <a:rPr lang="en-US" dirty="0"/>
              <a:t> </a:t>
            </a:r>
            <a:br>
              <a:rPr lang="en-US" dirty="0"/>
            </a:br>
            <a:r>
              <a:rPr lang="en-US" i="1" dirty="0">
                <a:solidFill>
                  <a:srgbClr val="60A0B0"/>
                </a:solidFill>
              </a:rPr>
              <a:t># |</a:t>
            </a:r>
            <a:r>
              <a:rPr lang="en-US" i="1" dirty="0" err="1">
                <a:solidFill>
                  <a:srgbClr val="60A0B0"/>
                </a:solidFill>
              </a:rPr>
              <a:t>null|Michael</a:t>
            </a:r>
            <a:r>
              <a:rPr lang="en-US" i="1" dirty="0">
                <a:solidFill>
                  <a:srgbClr val="60A0B0"/>
                </a:solidFill>
              </a:rPr>
              <a:t>|</a:t>
            </a:r>
            <a:r>
              <a:rPr lang="en-US" dirty="0"/>
              <a:t> </a:t>
            </a:r>
            <a:br>
              <a:rPr lang="en-US" dirty="0"/>
            </a:br>
            <a:r>
              <a:rPr lang="en-US" i="1" dirty="0">
                <a:solidFill>
                  <a:srgbClr val="60A0B0"/>
                </a:solidFill>
              </a:rPr>
              <a:t># | 30| Andy|</a:t>
            </a:r>
            <a:r>
              <a:rPr lang="en-US" dirty="0"/>
              <a:t> </a:t>
            </a:r>
            <a:br>
              <a:rPr lang="en-US" dirty="0"/>
            </a:br>
            <a:r>
              <a:rPr lang="en-US" i="1" dirty="0">
                <a:solidFill>
                  <a:srgbClr val="60A0B0"/>
                </a:solidFill>
              </a:rPr>
              <a:t># | 19| Justin|</a:t>
            </a:r>
            <a:r>
              <a:rPr lang="en-US" dirty="0"/>
              <a:t> </a:t>
            </a:r>
            <a:br>
              <a:rPr lang="en-US" dirty="0"/>
            </a:br>
            <a:r>
              <a:rPr lang="en-US" i="1" dirty="0">
                <a:solidFill>
                  <a:srgbClr val="60A0B0"/>
                </a:solidFill>
              </a:rPr>
              <a:t># +----+-------+</a:t>
            </a:r>
            <a:endParaRPr lang="en-US" dirty="0"/>
          </a:p>
        </p:txBody>
      </p:sp>
      <p:sp>
        <p:nvSpPr>
          <p:cNvPr id="5" name="Rectangle 4">
            <a:extLst>
              <a:ext uri="{FF2B5EF4-FFF2-40B4-BE49-F238E27FC236}">
                <a16:creationId xmlns:a16="http://schemas.microsoft.com/office/drawing/2014/main" id="{3384B242-251C-184B-8349-59866EC82E58}"/>
              </a:ext>
            </a:extLst>
          </p:cNvPr>
          <p:cNvSpPr/>
          <p:nvPr/>
        </p:nvSpPr>
        <p:spPr>
          <a:xfrm>
            <a:off x="5506994" y="302131"/>
            <a:ext cx="6685006" cy="6463308"/>
          </a:xfrm>
          <a:prstGeom prst="rect">
            <a:avLst/>
          </a:prstGeom>
        </p:spPr>
        <p:txBody>
          <a:bodyPr wrap="square">
            <a:spAutoFit/>
          </a:bodyPr>
          <a:lstStyle/>
          <a:p>
            <a:r>
              <a:rPr lang="en-US" i="1" dirty="0">
                <a:solidFill>
                  <a:srgbClr val="60A0B0"/>
                </a:solidFill>
              </a:rPr>
              <a:t># Register the </a:t>
            </a:r>
            <a:r>
              <a:rPr lang="en-US" i="1" dirty="0" err="1">
                <a:solidFill>
                  <a:srgbClr val="60A0B0"/>
                </a:solidFill>
              </a:rPr>
              <a:t>DataFrame</a:t>
            </a:r>
            <a:r>
              <a:rPr lang="en-US" i="1" dirty="0">
                <a:solidFill>
                  <a:srgbClr val="60A0B0"/>
                </a:solidFill>
              </a:rPr>
              <a:t> as a global temporary view</a:t>
            </a:r>
            <a:r>
              <a:rPr lang="en-US" dirty="0"/>
              <a:t> </a:t>
            </a:r>
            <a:r>
              <a:rPr lang="en-US" dirty="0" err="1"/>
              <a:t>df</a:t>
            </a:r>
            <a:r>
              <a:rPr lang="en-US" dirty="0" err="1">
                <a:solidFill>
                  <a:srgbClr val="666666"/>
                </a:solidFill>
              </a:rPr>
              <a:t>.</a:t>
            </a:r>
            <a:r>
              <a:rPr lang="en-US" dirty="0" err="1"/>
              <a:t>createGlobalTempView</a:t>
            </a:r>
            <a:r>
              <a:rPr lang="en-US" dirty="0"/>
              <a:t>(</a:t>
            </a:r>
            <a:r>
              <a:rPr lang="en-US" dirty="0">
                <a:solidFill>
                  <a:srgbClr val="4070A0"/>
                </a:solidFill>
              </a:rPr>
              <a:t>"people"</a:t>
            </a:r>
            <a:r>
              <a:rPr lang="en-US" dirty="0"/>
              <a:t>) </a:t>
            </a:r>
            <a:br>
              <a:rPr lang="en-US" dirty="0"/>
            </a:br>
            <a:br>
              <a:rPr lang="en-US" dirty="0"/>
            </a:br>
            <a:r>
              <a:rPr lang="en-US" i="1" dirty="0">
                <a:solidFill>
                  <a:srgbClr val="60A0B0"/>
                </a:solidFill>
              </a:rPr>
              <a:t># Global temporary view is tied to a system preserved </a:t>
            </a:r>
            <a:br>
              <a:rPr lang="en-US" i="1" dirty="0">
                <a:solidFill>
                  <a:srgbClr val="60A0B0"/>
                </a:solidFill>
              </a:rPr>
            </a:br>
            <a:r>
              <a:rPr lang="en-US" altLang="ko-KR" i="1" dirty="0">
                <a:solidFill>
                  <a:srgbClr val="60A0B0"/>
                </a:solidFill>
              </a:rPr>
              <a:t>#</a:t>
            </a:r>
            <a:r>
              <a:rPr lang="ko-KR" altLang="en-US" i="1" dirty="0">
                <a:solidFill>
                  <a:srgbClr val="60A0B0"/>
                </a:solidFill>
              </a:rPr>
              <a:t> </a:t>
            </a:r>
            <a:r>
              <a:rPr lang="en-US" i="1" dirty="0">
                <a:solidFill>
                  <a:srgbClr val="60A0B0"/>
                </a:solidFill>
              </a:rPr>
              <a:t>database `</a:t>
            </a:r>
            <a:r>
              <a:rPr lang="en-US" i="1" dirty="0" err="1">
                <a:solidFill>
                  <a:srgbClr val="60A0B0"/>
                </a:solidFill>
              </a:rPr>
              <a:t>global_temp</a:t>
            </a:r>
            <a:r>
              <a:rPr lang="en-US" i="1" dirty="0">
                <a:solidFill>
                  <a:srgbClr val="60A0B0"/>
                </a:solidFill>
              </a:rPr>
              <a:t>`</a:t>
            </a:r>
            <a:r>
              <a:rPr lang="en-US" dirty="0"/>
              <a:t> </a:t>
            </a:r>
            <a:br>
              <a:rPr lang="en-US" dirty="0"/>
            </a:br>
            <a:r>
              <a:rPr lang="en-US" dirty="0" err="1"/>
              <a:t>spark</a:t>
            </a:r>
            <a:r>
              <a:rPr lang="en-US" dirty="0" err="1">
                <a:solidFill>
                  <a:srgbClr val="666666"/>
                </a:solidFill>
              </a:rPr>
              <a:t>.</a:t>
            </a:r>
            <a:r>
              <a:rPr lang="en-US" dirty="0" err="1"/>
              <a:t>sql</a:t>
            </a:r>
            <a:r>
              <a:rPr lang="en-US" dirty="0"/>
              <a:t>(</a:t>
            </a:r>
            <a:r>
              <a:rPr lang="en-US" dirty="0">
                <a:solidFill>
                  <a:srgbClr val="4070A0"/>
                </a:solidFill>
              </a:rPr>
              <a:t>"SELECT * FROM </a:t>
            </a:r>
            <a:r>
              <a:rPr lang="en-US" dirty="0" err="1">
                <a:solidFill>
                  <a:srgbClr val="4070A0"/>
                </a:solidFill>
              </a:rPr>
              <a:t>global_temp.people</a:t>
            </a:r>
            <a:r>
              <a:rPr lang="en-US" dirty="0">
                <a:solidFill>
                  <a:srgbClr val="4070A0"/>
                </a:solidFill>
              </a:rPr>
              <a:t>"</a:t>
            </a:r>
            <a:r>
              <a:rPr lang="en-US" dirty="0"/>
              <a:t>)</a:t>
            </a:r>
            <a:r>
              <a:rPr lang="en-US" dirty="0">
                <a:solidFill>
                  <a:srgbClr val="666666"/>
                </a:solidFill>
              </a:rPr>
              <a:t>.</a:t>
            </a:r>
            <a:r>
              <a:rPr lang="en-US" dirty="0"/>
              <a:t>show() </a:t>
            </a:r>
            <a:br>
              <a:rPr lang="en-US" dirty="0"/>
            </a:br>
            <a:r>
              <a:rPr lang="en-US" i="1" dirty="0">
                <a:solidFill>
                  <a:srgbClr val="60A0B0"/>
                </a:solidFill>
              </a:rPr>
              <a:t># +----+-------+</a:t>
            </a:r>
            <a:r>
              <a:rPr lang="en-US" dirty="0"/>
              <a:t> </a:t>
            </a:r>
            <a:br>
              <a:rPr lang="en-US" dirty="0"/>
            </a:br>
            <a:r>
              <a:rPr lang="en-US" i="1" dirty="0">
                <a:solidFill>
                  <a:srgbClr val="60A0B0"/>
                </a:solidFill>
              </a:rPr>
              <a:t># | age| name|</a:t>
            </a:r>
            <a:r>
              <a:rPr lang="en-US" dirty="0"/>
              <a:t> </a:t>
            </a:r>
            <a:br>
              <a:rPr lang="en-US" dirty="0"/>
            </a:br>
            <a:r>
              <a:rPr lang="en-US" i="1" dirty="0">
                <a:solidFill>
                  <a:srgbClr val="60A0B0"/>
                </a:solidFill>
              </a:rPr>
              <a:t># +----+-------+</a:t>
            </a:r>
            <a:r>
              <a:rPr lang="en-US" dirty="0"/>
              <a:t> </a:t>
            </a:r>
            <a:br>
              <a:rPr lang="en-US" dirty="0"/>
            </a:br>
            <a:r>
              <a:rPr lang="en-US" i="1" dirty="0">
                <a:solidFill>
                  <a:srgbClr val="60A0B0"/>
                </a:solidFill>
              </a:rPr>
              <a:t># |</a:t>
            </a:r>
            <a:r>
              <a:rPr lang="en-US" i="1" dirty="0" err="1">
                <a:solidFill>
                  <a:srgbClr val="60A0B0"/>
                </a:solidFill>
              </a:rPr>
              <a:t>null|Michael</a:t>
            </a:r>
            <a:r>
              <a:rPr lang="en-US" i="1" dirty="0">
                <a:solidFill>
                  <a:srgbClr val="60A0B0"/>
                </a:solidFill>
              </a:rPr>
              <a:t>|</a:t>
            </a:r>
            <a:r>
              <a:rPr lang="en-US" dirty="0"/>
              <a:t> </a:t>
            </a:r>
            <a:br>
              <a:rPr lang="en-US" dirty="0"/>
            </a:br>
            <a:r>
              <a:rPr lang="en-US" i="1" dirty="0">
                <a:solidFill>
                  <a:srgbClr val="60A0B0"/>
                </a:solidFill>
              </a:rPr>
              <a:t># | 30| Andy|</a:t>
            </a:r>
            <a:r>
              <a:rPr lang="en-US" dirty="0"/>
              <a:t> </a:t>
            </a:r>
            <a:br>
              <a:rPr lang="en-US" dirty="0"/>
            </a:br>
            <a:r>
              <a:rPr lang="en-US" i="1" dirty="0">
                <a:solidFill>
                  <a:srgbClr val="60A0B0"/>
                </a:solidFill>
              </a:rPr>
              <a:t># | 19| Justin|</a:t>
            </a:r>
            <a:r>
              <a:rPr lang="en-US" dirty="0"/>
              <a:t> </a:t>
            </a:r>
            <a:br>
              <a:rPr lang="en-US" dirty="0"/>
            </a:br>
            <a:r>
              <a:rPr lang="en-US" i="1" dirty="0">
                <a:solidFill>
                  <a:srgbClr val="60A0B0"/>
                </a:solidFill>
              </a:rPr>
              <a:t># +----+-------+</a:t>
            </a:r>
            <a:r>
              <a:rPr lang="en-US" dirty="0"/>
              <a:t> </a:t>
            </a:r>
            <a:br>
              <a:rPr lang="en-US" dirty="0"/>
            </a:br>
            <a:br>
              <a:rPr lang="en-US" dirty="0"/>
            </a:br>
            <a:r>
              <a:rPr lang="en-US" i="1" dirty="0">
                <a:solidFill>
                  <a:srgbClr val="60A0B0"/>
                </a:solidFill>
              </a:rPr>
              <a:t># Global temporary view is cross-session</a:t>
            </a:r>
            <a:r>
              <a:rPr lang="en-US" dirty="0"/>
              <a:t> </a:t>
            </a:r>
            <a:br>
              <a:rPr lang="en-US" dirty="0"/>
            </a:br>
            <a:r>
              <a:rPr lang="en-US" dirty="0" err="1"/>
              <a:t>spark</a:t>
            </a:r>
            <a:r>
              <a:rPr lang="en-US" dirty="0" err="1">
                <a:solidFill>
                  <a:srgbClr val="666666"/>
                </a:solidFill>
              </a:rPr>
              <a:t>.</a:t>
            </a:r>
            <a:r>
              <a:rPr lang="en-US" dirty="0" err="1"/>
              <a:t>newSession</a:t>
            </a:r>
            <a:r>
              <a:rPr lang="en-US" dirty="0"/>
              <a:t>()</a:t>
            </a:r>
            <a:r>
              <a:rPr lang="en-US" dirty="0">
                <a:solidFill>
                  <a:srgbClr val="666666"/>
                </a:solidFill>
              </a:rPr>
              <a:t>.</a:t>
            </a:r>
            <a:r>
              <a:rPr lang="en-US" dirty="0" err="1"/>
              <a:t>sql</a:t>
            </a:r>
            <a:r>
              <a:rPr lang="en-US" dirty="0"/>
              <a:t>(</a:t>
            </a:r>
            <a:r>
              <a:rPr lang="en-US" dirty="0">
                <a:solidFill>
                  <a:srgbClr val="4070A0"/>
                </a:solidFill>
              </a:rPr>
              <a:t>"SELECT * FROM </a:t>
            </a:r>
            <a:r>
              <a:rPr lang="en-US" dirty="0" err="1">
                <a:solidFill>
                  <a:srgbClr val="4070A0"/>
                </a:solidFill>
              </a:rPr>
              <a:t>global_temp.people</a:t>
            </a:r>
            <a:r>
              <a:rPr lang="en-US" dirty="0">
                <a:solidFill>
                  <a:srgbClr val="4070A0"/>
                </a:solidFill>
              </a:rPr>
              <a:t>"</a:t>
            </a:r>
            <a:r>
              <a:rPr lang="en-US" dirty="0"/>
              <a:t>)</a:t>
            </a:r>
            <a:r>
              <a:rPr lang="en-US" dirty="0">
                <a:solidFill>
                  <a:srgbClr val="666666"/>
                </a:solidFill>
              </a:rPr>
              <a:t>.</a:t>
            </a:r>
            <a:r>
              <a:rPr lang="en-US" dirty="0"/>
              <a:t>show() </a:t>
            </a:r>
            <a:br>
              <a:rPr lang="en-US" dirty="0"/>
            </a:br>
            <a:r>
              <a:rPr lang="en-US" i="1" dirty="0">
                <a:solidFill>
                  <a:srgbClr val="60A0B0"/>
                </a:solidFill>
              </a:rPr>
              <a:t># +----+-------+</a:t>
            </a:r>
            <a:r>
              <a:rPr lang="en-US" dirty="0"/>
              <a:t> </a:t>
            </a:r>
            <a:br>
              <a:rPr lang="en-US" dirty="0"/>
            </a:br>
            <a:r>
              <a:rPr lang="en-US" i="1" dirty="0">
                <a:solidFill>
                  <a:srgbClr val="60A0B0"/>
                </a:solidFill>
              </a:rPr>
              <a:t># | age| name|</a:t>
            </a:r>
            <a:r>
              <a:rPr lang="en-US" dirty="0"/>
              <a:t> </a:t>
            </a:r>
            <a:br>
              <a:rPr lang="en-US" dirty="0"/>
            </a:br>
            <a:r>
              <a:rPr lang="en-US" i="1" dirty="0">
                <a:solidFill>
                  <a:srgbClr val="60A0B0"/>
                </a:solidFill>
              </a:rPr>
              <a:t># +----+-------+</a:t>
            </a:r>
            <a:r>
              <a:rPr lang="en-US" dirty="0"/>
              <a:t> </a:t>
            </a:r>
            <a:br>
              <a:rPr lang="en-US" dirty="0"/>
            </a:br>
            <a:r>
              <a:rPr lang="en-US" i="1" dirty="0">
                <a:solidFill>
                  <a:srgbClr val="60A0B0"/>
                </a:solidFill>
              </a:rPr>
              <a:t># |</a:t>
            </a:r>
            <a:r>
              <a:rPr lang="en-US" i="1" dirty="0" err="1">
                <a:solidFill>
                  <a:srgbClr val="60A0B0"/>
                </a:solidFill>
              </a:rPr>
              <a:t>null|Michael</a:t>
            </a:r>
            <a:r>
              <a:rPr lang="en-US" i="1" dirty="0">
                <a:solidFill>
                  <a:srgbClr val="60A0B0"/>
                </a:solidFill>
              </a:rPr>
              <a:t>|</a:t>
            </a:r>
            <a:r>
              <a:rPr lang="en-US" dirty="0"/>
              <a:t> </a:t>
            </a:r>
            <a:br>
              <a:rPr lang="en-US" dirty="0"/>
            </a:br>
            <a:r>
              <a:rPr lang="en-US" i="1" dirty="0">
                <a:solidFill>
                  <a:srgbClr val="60A0B0"/>
                </a:solidFill>
              </a:rPr>
              <a:t># | 30| Andy|</a:t>
            </a:r>
            <a:r>
              <a:rPr lang="en-US" dirty="0"/>
              <a:t> </a:t>
            </a:r>
            <a:br>
              <a:rPr lang="en-US" dirty="0"/>
            </a:br>
            <a:r>
              <a:rPr lang="en-US" i="1" dirty="0">
                <a:solidFill>
                  <a:srgbClr val="60A0B0"/>
                </a:solidFill>
              </a:rPr>
              <a:t># | 19| Justin|</a:t>
            </a:r>
            <a:r>
              <a:rPr lang="en-US" dirty="0"/>
              <a:t> </a:t>
            </a:r>
            <a:br>
              <a:rPr lang="en-US" dirty="0"/>
            </a:br>
            <a:r>
              <a:rPr lang="en-US" i="1" dirty="0">
                <a:solidFill>
                  <a:srgbClr val="60A0B0"/>
                </a:solidFill>
              </a:rPr>
              <a:t># +----+-------+</a:t>
            </a:r>
            <a:endParaRPr lang="en-US" dirty="0"/>
          </a:p>
        </p:txBody>
      </p:sp>
    </p:spTree>
    <p:extLst>
      <p:ext uri="{BB962C8B-B14F-4D97-AF65-F5344CB8AC3E}">
        <p14:creationId xmlns:p14="http://schemas.microsoft.com/office/powerpoint/2010/main" val="184736232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B43DE2-0868-264B-9319-12E3A50E1B3C}"/>
              </a:ext>
            </a:extLst>
          </p:cNvPr>
          <p:cNvSpPr>
            <a:spLocks noGrp="1"/>
          </p:cNvSpPr>
          <p:nvPr>
            <p:ph type="title"/>
          </p:nvPr>
        </p:nvSpPr>
        <p:spPr/>
        <p:txBody>
          <a:bodyPr/>
          <a:lstStyle/>
          <a:p>
            <a:r>
              <a:rPr lang="en-US" dirty="0"/>
              <a:t>Interoperating with RDDs</a:t>
            </a:r>
          </a:p>
        </p:txBody>
      </p:sp>
      <p:sp>
        <p:nvSpPr>
          <p:cNvPr id="3" name="Content Placeholder 2">
            <a:extLst>
              <a:ext uri="{FF2B5EF4-FFF2-40B4-BE49-F238E27FC236}">
                <a16:creationId xmlns:a16="http://schemas.microsoft.com/office/drawing/2014/main" id="{4AAA8031-CED5-DF48-A28F-801E8547CDEE}"/>
              </a:ext>
            </a:extLst>
          </p:cNvPr>
          <p:cNvSpPr>
            <a:spLocks noGrp="1"/>
          </p:cNvSpPr>
          <p:nvPr>
            <p:ph idx="1"/>
          </p:nvPr>
        </p:nvSpPr>
        <p:spPr/>
        <p:txBody>
          <a:bodyPr/>
          <a:lstStyle/>
          <a:p>
            <a:r>
              <a:rPr lang="en-US" dirty="0"/>
              <a:t>Spark SQL supports two different methods for converting existing RDDs into Datasets</a:t>
            </a:r>
          </a:p>
          <a:p>
            <a:endParaRPr lang="en-US" dirty="0"/>
          </a:p>
          <a:p>
            <a:r>
              <a:rPr lang="en-US" dirty="0"/>
              <a:t>Uses reflection to infer the schema of an RDD that contains specific types of objects</a:t>
            </a:r>
          </a:p>
          <a:p>
            <a:endParaRPr lang="en-US" dirty="0"/>
          </a:p>
          <a:p>
            <a:r>
              <a:rPr lang="en-US" dirty="0"/>
              <a:t>Through a programmatic interface that allows you to construct a schema and then apply it to an existing RDD</a:t>
            </a:r>
          </a:p>
        </p:txBody>
      </p:sp>
    </p:spTree>
    <p:extLst>
      <p:ext uri="{BB962C8B-B14F-4D97-AF65-F5344CB8AC3E}">
        <p14:creationId xmlns:p14="http://schemas.microsoft.com/office/powerpoint/2010/main" val="319549943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AA59B3-1B7B-E647-AFC5-5D2A831223BD}"/>
              </a:ext>
            </a:extLst>
          </p:cNvPr>
          <p:cNvSpPr>
            <a:spLocks noGrp="1"/>
          </p:cNvSpPr>
          <p:nvPr>
            <p:ph type="title"/>
          </p:nvPr>
        </p:nvSpPr>
        <p:spPr/>
        <p:txBody>
          <a:bodyPr/>
          <a:lstStyle/>
          <a:p>
            <a:r>
              <a:rPr lang="en-US" dirty="0"/>
              <a:t>Aggregations</a:t>
            </a:r>
          </a:p>
        </p:txBody>
      </p:sp>
      <p:sp>
        <p:nvSpPr>
          <p:cNvPr id="3" name="Content Placeholder 2">
            <a:extLst>
              <a:ext uri="{FF2B5EF4-FFF2-40B4-BE49-F238E27FC236}">
                <a16:creationId xmlns:a16="http://schemas.microsoft.com/office/drawing/2014/main" id="{6B615721-370C-2940-92F8-15A8B31A1C85}"/>
              </a:ext>
            </a:extLst>
          </p:cNvPr>
          <p:cNvSpPr>
            <a:spLocks noGrp="1"/>
          </p:cNvSpPr>
          <p:nvPr>
            <p:ph idx="1"/>
          </p:nvPr>
        </p:nvSpPr>
        <p:spPr/>
        <p:txBody>
          <a:bodyPr/>
          <a:lstStyle/>
          <a:p>
            <a:r>
              <a:rPr lang="en-US" dirty="0"/>
              <a:t>The built-in </a:t>
            </a:r>
            <a:r>
              <a:rPr lang="en-US" dirty="0" err="1"/>
              <a:t>DataFrame</a:t>
            </a:r>
            <a:r>
              <a:rPr lang="en-US" dirty="0"/>
              <a:t> functions provide common aggregations </a:t>
            </a:r>
          </a:p>
          <a:p>
            <a:pPr marL="0" indent="0">
              <a:buNone/>
            </a:pPr>
            <a:r>
              <a:rPr lang="en-US" dirty="0"/>
              <a:t> </a:t>
            </a:r>
            <a:br>
              <a:rPr lang="en-US" dirty="0"/>
            </a:br>
            <a:r>
              <a:rPr lang="en-US" dirty="0"/>
              <a:t>	count()  </a:t>
            </a:r>
            <a:br>
              <a:rPr lang="en-US" dirty="0"/>
            </a:br>
            <a:r>
              <a:rPr lang="en-US" dirty="0"/>
              <a:t>	</a:t>
            </a:r>
            <a:r>
              <a:rPr lang="en-US" dirty="0" err="1"/>
              <a:t>countDistinct</a:t>
            </a:r>
            <a:r>
              <a:rPr lang="en-US" dirty="0"/>
              <a:t>()</a:t>
            </a:r>
            <a:br>
              <a:rPr lang="en-US" dirty="0"/>
            </a:br>
            <a:r>
              <a:rPr lang="en-US" dirty="0"/>
              <a:t>	</a:t>
            </a:r>
            <a:r>
              <a:rPr lang="en-US" dirty="0" err="1"/>
              <a:t>avg</a:t>
            </a:r>
            <a:r>
              <a:rPr lang="en-US" dirty="0"/>
              <a:t>()</a:t>
            </a:r>
            <a:br>
              <a:rPr lang="en-US" dirty="0"/>
            </a:br>
            <a:r>
              <a:rPr lang="en-US" dirty="0"/>
              <a:t>	max()</a:t>
            </a:r>
            <a:br>
              <a:rPr lang="en-US" dirty="0"/>
            </a:br>
            <a:r>
              <a:rPr lang="en-US" dirty="0"/>
              <a:t>	min()</a:t>
            </a:r>
          </a:p>
          <a:p>
            <a:pPr marL="0" indent="0">
              <a:buNone/>
            </a:pPr>
            <a:r>
              <a:rPr lang="en-US" dirty="0"/>
              <a:t>	…</a:t>
            </a:r>
          </a:p>
        </p:txBody>
      </p:sp>
    </p:spTree>
    <p:extLst>
      <p:ext uri="{BB962C8B-B14F-4D97-AF65-F5344CB8AC3E}">
        <p14:creationId xmlns:p14="http://schemas.microsoft.com/office/powerpoint/2010/main" val="140507640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DABFBE-336A-2D4A-A599-1529FDBAF4ED}"/>
              </a:ext>
            </a:extLst>
          </p:cNvPr>
          <p:cNvSpPr>
            <a:spLocks noGrp="1"/>
          </p:cNvSpPr>
          <p:nvPr>
            <p:ph type="title"/>
          </p:nvPr>
        </p:nvSpPr>
        <p:spPr/>
        <p:txBody>
          <a:bodyPr/>
          <a:lstStyle/>
          <a:p>
            <a:r>
              <a:rPr lang="en-US" dirty="0"/>
              <a:t>Data Sources</a:t>
            </a:r>
          </a:p>
        </p:txBody>
      </p:sp>
      <p:sp>
        <p:nvSpPr>
          <p:cNvPr id="3" name="Content Placeholder 2">
            <a:extLst>
              <a:ext uri="{FF2B5EF4-FFF2-40B4-BE49-F238E27FC236}">
                <a16:creationId xmlns:a16="http://schemas.microsoft.com/office/drawing/2014/main" id="{92958D11-CD0F-C244-9D57-F85DF8D1D790}"/>
              </a:ext>
            </a:extLst>
          </p:cNvPr>
          <p:cNvSpPr>
            <a:spLocks noGrp="1"/>
          </p:cNvSpPr>
          <p:nvPr>
            <p:ph idx="1"/>
          </p:nvPr>
        </p:nvSpPr>
        <p:spPr/>
        <p:txBody>
          <a:bodyPr/>
          <a:lstStyle/>
          <a:p>
            <a:r>
              <a:rPr lang="en-US" dirty="0"/>
              <a:t>Generic load/save functions</a:t>
            </a:r>
          </a:p>
          <a:p>
            <a:endParaRPr lang="en-US" dirty="0"/>
          </a:p>
          <a:p>
            <a:endParaRPr lang="en-US" dirty="0"/>
          </a:p>
          <a:p>
            <a:endParaRPr lang="en-US" dirty="0"/>
          </a:p>
          <a:p>
            <a:r>
              <a:rPr lang="en-US" dirty="0"/>
              <a:t>To load a JSON file </a:t>
            </a:r>
          </a:p>
          <a:p>
            <a:endParaRPr lang="en-US" dirty="0"/>
          </a:p>
          <a:p>
            <a:r>
              <a:rPr lang="en-US" dirty="0"/>
              <a:t>To load a CSV file</a:t>
            </a:r>
          </a:p>
          <a:p>
            <a:pPr marL="0" indent="0">
              <a:buNone/>
            </a:pPr>
            <a:endParaRPr lang="en-US" dirty="0"/>
          </a:p>
        </p:txBody>
      </p:sp>
      <p:sp>
        <p:nvSpPr>
          <p:cNvPr id="4" name="Rectangle 3">
            <a:extLst>
              <a:ext uri="{FF2B5EF4-FFF2-40B4-BE49-F238E27FC236}">
                <a16:creationId xmlns:a16="http://schemas.microsoft.com/office/drawing/2014/main" id="{638B3CF0-A7A9-EE41-876A-403221451091}"/>
              </a:ext>
            </a:extLst>
          </p:cNvPr>
          <p:cNvSpPr/>
          <p:nvPr/>
        </p:nvSpPr>
        <p:spPr>
          <a:xfrm>
            <a:off x="1126209" y="2272887"/>
            <a:ext cx="8684217" cy="707886"/>
          </a:xfrm>
          <a:prstGeom prst="rect">
            <a:avLst/>
          </a:prstGeom>
        </p:spPr>
        <p:txBody>
          <a:bodyPr wrap="square">
            <a:spAutoFit/>
          </a:bodyPr>
          <a:lstStyle/>
          <a:p>
            <a:r>
              <a:rPr lang="en-US" sz="2000" dirty="0" err="1"/>
              <a:t>df</a:t>
            </a:r>
            <a:r>
              <a:rPr lang="en-US" sz="2000" dirty="0"/>
              <a:t> </a:t>
            </a:r>
            <a:r>
              <a:rPr lang="en-US" sz="2000" dirty="0">
                <a:solidFill>
                  <a:srgbClr val="666666"/>
                </a:solidFill>
              </a:rPr>
              <a:t>=</a:t>
            </a:r>
            <a:r>
              <a:rPr lang="en-US" sz="2000" dirty="0"/>
              <a:t> </a:t>
            </a:r>
            <a:r>
              <a:rPr lang="en-US" sz="2000" dirty="0" err="1"/>
              <a:t>spark</a:t>
            </a:r>
            <a:r>
              <a:rPr lang="en-US" sz="2000" dirty="0" err="1">
                <a:solidFill>
                  <a:srgbClr val="666666"/>
                </a:solidFill>
              </a:rPr>
              <a:t>.</a:t>
            </a:r>
            <a:r>
              <a:rPr lang="en-US" sz="2000" dirty="0" err="1"/>
              <a:t>read</a:t>
            </a:r>
            <a:r>
              <a:rPr lang="en-US" sz="2000" dirty="0" err="1">
                <a:solidFill>
                  <a:srgbClr val="666666"/>
                </a:solidFill>
              </a:rPr>
              <a:t>.</a:t>
            </a:r>
            <a:r>
              <a:rPr lang="en-US" sz="2000" dirty="0" err="1"/>
              <a:t>load</a:t>
            </a:r>
            <a:r>
              <a:rPr lang="en-US" sz="2000" dirty="0"/>
              <a:t>(</a:t>
            </a:r>
            <a:r>
              <a:rPr lang="en-US" sz="2000" dirty="0">
                <a:solidFill>
                  <a:srgbClr val="4070A0"/>
                </a:solidFill>
              </a:rPr>
              <a:t>"examples/</a:t>
            </a:r>
            <a:r>
              <a:rPr lang="en-US" sz="2000" dirty="0" err="1">
                <a:solidFill>
                  <a:srgbClr val="4070A0"/>
                </a:solidFill>
              </a:rPr>
              <a:t>src</a:t>
            </a:r>
            <a:r>
              <a:rPr lang="en-US" sz="2000" dirty="0">
                <a:solidFill>
                  <a:srgbClr val="4070A0"/>
                </a:solidFill>
              </a:rPr>
              <a:t>/main/resources/</a:t>
            </a:r>
            <a:r>
              <a:rPr lang="en-US" sz="2000" dirty="0" err="1">
                <a:solidFill>
                  <a:srgbClr val="4070A0"/>
                </a:solidFill>
              </a:rPr>
              <a:t>users.parquet</a:t>
            </a:r>
            <a:r>
              <a:rPr lang="en-US" sz="2000" dirty="0">
                <a:solidFill>
                  <a:srgbClr val="4070A0"/>
                </a:solidFill>
              </a:rPr>
              <a:t>"</a:t>
            </a:r>
            <a:r>
              <a:rPr lang="en-US" sz="2000" dirty="0"/>
              <a:t>) </a:t>
            </a:r>
            <a:br>
              <a:rPr lang="en-US" sz="2000" dirty="0"/>
            </a:br>
            <a:r>
              <a:rPr lang="en-US" sz="2000" dirty="0" err="1"/>
              <a:t>df</a:t>
            </a:r>
            <a:r>
              <a:rPr lang="en-US" sz="2000" dirty="0" err="1">
                <a:solidFill>
                  <a:srgbClr val="666666"/>
                </a:solidFill>
              </a:rPr>
              <a:t>.</a:t>
            </a:r>
            <a:r>
              <a:rPr lang="en-US" sz="2000" dirty="0" err="1"/>
              <a:t>select</a:t>
            </a:r>
            <a:r>
              <a:rPr lang="en-US" sz="2000" dirty="0"/>
              <a:t>(</a:t>
            </a:r>
            <a:r>
              <a:rPr lang="en-US" sz="2000" dirty="0">
                <a:solidFill>
                  <a:srgbClr val="4070A0"/>
                </a:solidFill>
              </a:rPr>
              <a:t>"name"</a:t>
            </a:r>
            <a:r>
              <a:rPr lang="en-US" sz="2000" dirty="0"/>
              <a:t>, </a:t>
            </a:r>
            <a:r>
              <a:rPr lang="en-US" sz="2000" dirty="0">
                <a:solidFill>
                  <a:srgbClr val="4070A0"/>
                </a:solidFill>
              </a:rPr>
              <a:t>"</a:t>
            </a:r>
            <a:r>
              <a:rPr lang="en-US" sz="2000" dirty="0" err="1">
                <a:solidFill>
                  <a:srgbClr val="4070A0"/>
                </a:solidFill>
              </a:rPr>
              <a:t>favorite_color</a:t>
            </a:r>
            <a:r>
              <a:rPr lang="en-US" sz="2000" dirty="0">
                <a:solidFill>
                  <a:srgbClr val="4070A0"/>
                </a:solidFill>
              </a:rPr>
              <a:t>"</a:t>
            </a:r>
            <a:r>
              <a:rPr lang="en-US" sz="2000" dirty="0"/>
              <a:t>)</a:t>
            </a:r>
            <a:r>
              <a:rPr lang="en-US" sz="2000" dirty="0">
                <a:solidFill>
                  <a:srgbClr val="666666"/>
                </a:solidFill>
              </a:rPr>
              <a:t>.</a:t>
            </a:r>
            <a:r>
              <a:rPr lang="en-US" sz="2000" dirty="0" err="1"/>
              <a:t>write</a:t>
            </a:r>
            <a:r>
              <a:rPr lang="en-US" sz="2000" dirty="0" err="1">
                <a:solidFill>
                  <a:srgbClr val="666666"/>
                </a:solidFill>
              </a:rPr>
              <a:t>.</a:t>
            </a:r>
            <a:r>
              <a:rPr lang="en-US" sz="2000" dirty="0" err="1"/>
              <a:t>save</a:t>
            </a:r>
            <a:r>
              <a:rPr lang="en-US" sz="2000" dirty="0"/>
              <a:t>(</a:t>
            </a:r>
            <a:r>
              <a:rPr lang="en-US" sz="2000" dirty="0">
                <a:solidFill>
                  <a:srgbClr val="4070A0"/>
                </a:solidFill>
              </a:rPr>
              <a:t>"</a:t>
            </a:r>
            <a:r>
              <a:rPr lang="en-US" sz="2000" dirty="0" err="1">
                <a:solidFill>
                  <a:srgbClr val="4070A0"/>
                </a:solidFill>
              </a:rPr>
              <a:t>namesAndFavColors.parquet</a:t>
            </a:r>
            <a:r>
              <a:rPr lang="en-US" sz="2000" dirty="0">
                <a:solidFill>
                  <a:srgbClr val="4070A0"/>
                </a:solidFill>
              </a:rPr>
              <a:t>"</a:t>
            </a:r>
            <a:r>
              <a:rPr lang="en-US" sz="2000" dirty="0"/>
              <a:t>)</a:t>
            </a:r>
          </a:p>
        </p:txBody>
      </p:sp>
      <p:sp>
        <p:nvSpPr>
          <p:cNvPr id="5" name="TextBox 4">
            <a:extLst>
              <a:ext uri="{FF2B5EF4-FFF2-40B4-BE49-F238E27FC236}">
                <a16:creationId xmlns:a16="http://schemas.microsoft.com/office/drawing/2014/main" id="{31A1A4C6-3C1B-3B4A-B755-4EF0C4B7CC67}"/>
              </a:ext>
            </a:extLst>
          </p:cNvPr>
          <p:cNvSpPr txBox="1"/>
          <p:nvPr/>
        </p:nvSpPr>
        <p:spPr>
          <a:xfrm>
            <a:off x="1126209" y="2985065"/>
            <a:ext cx="8042138" cy="830997"/>
          </a:xfrm>
          <a:prstGeom prst="rect">
            <a:avLst/>
          </a:prstGeom>
          <a:noFill/>
        </p:spPr>
        <p:txBody>
          <a:bodyPr wrap="none" rtlCol="0">
            <a:spAutoFit/>
          </a:bodyPr>
          <a:lstStyle/>
          <a:p>
            <a:r>
              <a:rPr lang="en-US" sz="2400" dirty="0"/>
              <a:t>(default format: parquet - a columnar format that is supported </a:t>
            </a:r>
            <a:br>
              <a:rPr lang="en-US" sz="2400" dirty="0"/>
            </a:br>
            <a:r>
              <a:rPr lang="en-US" sz="2400" dirty="0"/>
              <a:t>by many other data processing systems)</a:t>
            </a:r>
          </a:p>
        </p:txBody>
      </p:sp>
      <p:sp>
        <p:nvSpPr>
          <p:cNvPr id="7" name="Rectangle 6">
            <a:extLst>
              <a:ext uri="{FF2B5EF4-FFF2-40B4-BE49-F238E27FC236}">
                <a16:creationId xmlns:a16="http://schemas.microsoft.com/office/drawing/2014/main" id="{E6961140-63D6-214B-88B2-E3696EB5B71C}"/>
              </a:ext>
            </a:extLst>
          </p:cNvPr>
          <p:cNvSpPr/>
          <p:nvPr/>
        </p:nvSpPr>
        <p:spPr>
          <a:xfrm>
            <a:off x="1126209" y="4354603"/>
            <a:ext cx="9195662" cy="707886"/>
          </a:xfrm>
          <a:prstGeom prst="rect">
            <a:avLst/>
          </a:prstGeom>
        </p:spPr>
        <p:txBody>
          <a:bodyPr wrap="square">
            <a:spAutoFit/>
          </a:bodyPr>
          <a:lstStyle/>
          <a:p>
            <a:r>
              <a:rPr lang="en-US" sz="2000" dirty="0" err="1"/>
              <a:t>df</a:t>
            </a:r>
            <a:r>
              <a:rPr lang="en-US" sz="2000" dirty="0"/>
              <a:t> </a:t>
            </a:r>
            <a:r>
              <a:rPr lang="en-US" sz="2000" dirty="0">
                <a:solidFill>
                  <a:srgbClr val="666666"/>
                </a:solidFill>
              </a:rPr>
              <a:t>=</a:t>
            </a:r>
            <a:r>
              <a:rPr lang="en-US" sz="2000" dirty="0"/>
              <a:t> </a:t>
            </a:r>
            <a:r>
              <a:rPr lang="en-US" sz="2000" dirty="0" err="1"/>
              <a:t>spark</a:t>
            </a:r>
            <a:r>
              <a:rPr lang="en-US" sz="2000" dirty="0" err="1">
                <a:solidFill>
                  <a:srgbClr val="666666"/>
                </a:solidFill>
              </a:rPr>
              <a:t>.</a:t>
            </a:r>
            <a:r>
              <a:rPr lang="en-US" sz="2000" dirty="0" err="1"/>
              <a:t>read</a:t>
            </a:r>
            <a:r>
              <a:rPr lang="en-US" sz="2000" dirty="0" err="1">
                <a:solidFill>
                  <a:srgbClr val="666666"/>
                </a:solidFill>
              </a:rPr>
              <a:t>.</a:t>
            </a:r>
            <a:r>
              <a:rPr lang="en-US" sz="2000" dirty="0" err="1"/>
              <a:t>load</a:t>
            </a:r>
            <a:r>
              <a:rPr lang="en-US" sz="2000" dirty="0"/>
              <a:t>(</a:t>
            </a:r>
            <a:r>
              <a:rPr lang="en-US" sz="2000" dirty="0">
                <a:solidFill>
                  <a:srgbClr val="4070A0"/>
                </a:solidFill>
              </a:rPr>
              <a:t>"examples/</a:t>
            </a:r>
            <a:r>
              <a:rPr lang="en-US" sz="2000" dirty="0" err="1">
                <a:solidFill>
                  <a:srgbClr val="4070A0"/>
                </a:solidFill>
              </a:rPr>
              <a:t>src</a:t>
            </a:r>
            <a:r>
              <a:rPr lang="en-US" sz="2000" dirty="0">
                <a:solidFill>
                  <a:srgbClr val="4070A0"/>
                </a:solidFill>
              </a:rPr>
              <a:t>/main/resources/</a:t>
            </a:r>
            <a:r>
              <a:rPr lang="en-US" sz="2000" dirty="0" err="1">
                <a:solidFill>
                  <a:srgbClr val="4070A0"/>
                </a:solidFill>
              </a:rPr>
              <a:t>people.json</a:t>
            </a:r>
            <a:r>
              <a:rPr lang="en-US" sz="2000" dirty="0">
                <a:solidFill>
                  <a:srgbClr val="4070A0"/>
                </a:solidFill>
              </a:rPr>
              <a:t>"</a:t>
            </a:r>
            <a:r>
              <a:rPr lang="en-US" sz="2000" dirty="0"/>
              <a:t>, format</a:t>
            </a:r>
            <a:r>
              <a:rPr lang="en-US" sz="2000" dirty="0">
                <a:solidFill>
                  <a:srgbClr val="666666"/>
                </a:solidFill>
              </a:rPr>
              <a:t>=</a:t>
            </a:r>
            <a:r>
              <a:rPr lang="en-US" sz="2000" dirty="0">
                <a:solidFill>
                  <a:srgbClr val="4070A0"/>
                </a:solidFill>
              </a:rPr>
              <a:t>"</a:t>
            </a:r>
            <a:r>
              <a:rPr lang="en-US" sz="2000" dirty="0" err="1">
                <a:solidFill>
                  <a:srgbClr val="4070A0"/>
                </a:solidFill>
              </a:rPr>
              <a:t>json</a:t>
            </a:r>
            <a:r>
              <a:rPr lang="en-US" sz="2000" dirty="0">
                <a:solidFill>
                  <a:srgbClr val="4070A0"/>
                </a:solidFill>
              </a:rPr>
              <a:t>"</a:t>
            </a:r>
            <a:r>
              <a:rPr lang="en-US" sz="2000" dirty="0"/>
              <a:t>) </a:t>
            </a:r>
            <a:br>
              <a:rPr lang="en-US" sz="2000" dirty="0"/>
            </a:br>
            <a:endParaRPr lang="en-US" sz="2000" dirty="0"/>
          </a:p>
        </p:txBody>
      </p:sp>
      <p:sp>
        <p:nvSpPr>
          <p:cNvPr id="8" name="Rectangle 7">
            <a:extLst>
              <a:ext uri="{FF2B5EF4-FFF2-40B4-BE49-F238E27FC236}">
                <a16:creationId xmlns:a16="http://schemas.microsoft.com/office/drawing/2014/main" id="{A4B7EEFC-D9D0-6944-A12A-DA054046111F}"/>
              </a:ext>
            </a:extLst>
          </p:cNvPr>
          <p:cNvSpPr/>
          <p:nvPr/>
        </p:nvSpPr>
        <p:spPr>
          <a:xfrm>
            <a:off x="1126209" y="5483900"/>
            <a:ext cx="9908584" cy="1015663"/>
          </a:xfrm>
          <a:prstGeom prst="rect">
            <a:avLst/>
          </a:prstGeom>
        </p:spPr>
        <p:txBody>
          <a:bodyPr wrap="square">
            <a:spAutoFit/>
          </a:bodyPr>
          <a:lstStyle/>
          <a:p>
            <a:r>
              <a:rPr lang="en-US" sz="2000" dirty="0" err="1">
                <a:solidFill>
                  <a:srgbClr val="1D1F22"/>
                </a:solidFill>
              </a:rPr>
              <a:t>df</a:t>
            </a:r>
            <a:r>
              <a:rPr lang="en-US" sz="2000" dirty="0">
                <a:solidFill>
                  <a:srgbClr val="1D1F22"/>
                </a:solidFill>
              </a:rPr>
              <a:t> </a:t>
            </a:r>
            <a:r>
              <a:rPr lang="en-US" sz="2000" dirty="0">
                <a:solidFill>
                  <a:srgbClr val="666666"/>
                </a:solidFill>
              </a:rPr>
              <a:t>=</a:t>
            </a:r>
            <a:r>
              <a:rPr lang="en-US" sz="2000" dirty="0">
                <a:solidFill>
                  <a:srgbClr val="1D1F22"/>
                </a:solidFill>
              </a:rPr>
              <a:t> </a:t>
            </a:r>
            <a:r>
              <a:rPr lang="en-US" sz="2000" dirty="0" err="1">
                <a:solidFill>
                  <a:srgbClr val="1D1F22"/>
                </a:solidFill>
              </a:rPr>
              <a:t>spark</a:t>
            </a:r>
            <a:r>
              <a:rPr lang="en-US" sz="2000" dirty="0" err="1">
                <a:solidFill>
                  <a:srgbClr val="666666"/>
                </a:solidFill>
              </a:rPr>
              <a:t>.</a:t>
            </a:r>
            <a:r>
              <a:rPr lang="en-US" sz="2000" dirty="0" err="1">
                <a:solidFill>
                  <a:srgbClr val="1D1F22"/>
                </a:solidFill>
              </a:rPr>
              <a:t>read</a:t>
            </a:r>
            <a:r>
              <a:rPr lang="en-US" sz="2000" dirty="0" err="1">
                <a:solidFill>
                  <a:srgbClr val="666666"/>
                </a:solidFill>
              </a:rPr>
              <a:t>.</a:t>
            </a:r>
            <a:r>
              <a:rPr lang="en-US" sz="2000" dirty="0" err="1">
                <a:solidFill>
                  <a:srgbClr val="1D1F22"/>
                </a:solidFill>
              </a:rPr>
              <a:t>load</a:t>
            </a:r>
            <a:r>
              <a:rPr lang="en-US" sz="2000" dirty="0">
                <a:solidFill>
                  <a:srgbClr val="1D1F22"/>
                </a:solidFill>
              </a:rPr>
              <a:t>(</a:t>
            </a:r>
            <a:r>
              <a:rPr lang="en-US" sz="2000" dirty="0">
                <a:solidFill>
                  <a:srgbClr val="4070A0"/>
                </a:solidFill>
              </a:rPr>
              <a:t>"examples/</a:t>
            </a:r>
            <a:r>
              <a:rPr lang="en-US" sz="2000" dirty="0" err="1">
                <a:solidFill>
                  <a:srgbClr val="4070A0"/>
                </a:solidFill>
              </a:rPr>
              <a:t>src</a:t>
            </a:r>
            <a:r>
              <a:rPr lang="en-US" sz="2000" dirty="0">
                <a:solidFill>
                  <a:srgbClr val="4070A0"/>
                </a:solidFill>
              </a:rPr>
              <a:t>/main/resources/</a:t>
            </a:r>
            <a:r>
              <a:rPr lang="en-US" sz="2000" dirty="0" err="1">
                <a:solidFill>
                  <a:srgbClr val="4070A0"/>
                </a:solidFill>
              </a:rPr>
              <a:t>people.csv</a:t>
            </a:r>
            <a:r>
              <a:rPr lang="en-US" sz="2000" dirty="0">
                <a:solidFill>
                  <a:srgbClr val="4070A0"/>
                </a:solidFill>
              </a:rPr>
              <a:t>"</a:t>
            </a:r>
            <a:r>
              <a:rPr lang="en-US" sz="2000" dirty="0">
                <a:solidFill>
                  <a:srgbClr val="1D1F22"/>
                </a:solidFill>
              </a:rPr>
              <a:t>, </a:t>
            </a:r>
            <a:br>
              <a:rPr lang="en-US" sz="2000" dirty="0">
                <a:solidFill>
                  <a:srgbClr val="1D1F22"/>
                </a:solidFill>
              </a:rPr>
            </a:br>
            <a:r>
              <a:rPr lang="en-US" sz="2000" dirty="0">
                <a:solidFill>
                  <a:srgbClr val="1D1F22"/>
                </a:solidFill>
              </a:rPr>
              <a:t>                                  format</a:t>
            </a:r>
            <a:r>
              <a:rPr lang="en-US" sz="2000" dirty="0">
                <a:solidFill>
                  <a:srgbClr val="666666"/>
                </a:solidFill>
              </a:rPr>
              <a:t>=</a:t>
            </a:r>
            <a:r>
              <a:rPr lang="en-US" sz="2000" dirty="0">
                <a:solidFill>
                  <a:srgbClr val="4070A0"/>
                </a:solidFill>
              </a:rPr>
              <a:t>"csv"</a:t>
            </a:r>
            <a:r>
              <a:rPr lang="en-US" sz="2000" dirty="0">
                <a:solidFill>
                  <a:srgbClr val="1D1F22"/>
                </a:solidFill>
              </a:rPr>
              <a:t>, </a:t>
            </a:r>
            <a:r>
              <a:rPr lang="en-US" sz="2000" dirty="0" err="1">
                <a:solidFill>
                  <a:srgbClr val="1D1F22"/>
                </a:solidFill>
              </a:rPr>
              <a:t>sep</a:t>
            </a:r>
            <a:r>
              <a:rPr lang="en-US" sz="2000" dirty="0">
                <a:solidFill>
                  <a:srgbClr val="666666"/>
                </a:solidFill>
              </a:rPr>
              <a:t>=</a:t>
            </a:r>
            <a:r>
              <a:rPr lang="en-US" sz="2000" dirty="0">
                <a:solidFill>
                  <a:srgbClr val="4070A0"/>
                </a:solidFill>
              </a:rPr>
              <a:t>":"</a:t>
            </a:r>
            <a:r>
              <a:rPr lang="en-US" sz="2000" dirty="0">
                <a:solidFill>
                  <a:srgbClr val="1D1F22"/>
                </a:solidFill>
              </a:rPr>
              <a:t>, </a:t>
            </a:r>
            <a:r>
              <a:rPr lang="en-US" sz="2000" dirty="0" err="1">
                <a:solidFill>
                  <a:srgbClr val="1D1F22"/>
                </a:solidFill>
              </a:rPr>
              <a:t>inferSchema</a:t>
            </a:r>
            <a:r>
              <a:rPr lang="en-US" sz="2000" dirty="0">
                <a:solidFill>
                  <a:srgbClr val="666666"/>
                </a:solidFill>
              </a:rPr>
              <a:t>=</a:t>
            </a:r>
            <a:r>
              <a:rPr lang="en-US" sz="2000" dirty="0">
                <a:solidFill>
                  <a:srgbClr val="4070A0"/>
                </a:solidFill>
              </a:rPr>
              <a:t>"true"</a:t>
            </a:r>
            <a:r>
              <a:rPr lang="en-US" sz="2000" dirty="0">
                <a:solidFill>
                  <a:srgbClr val="1D1F22"/>
                </a:solidFill>
              </a:rPr>
              <a:t>, header</a:t>
            </a:r>
            <a:r>
              <a:rPr lang="en-US" sz="2000" dirty="0">
                <a:solidFill>
                  <a:srgbClr val="666666"/>
                </a:solidFill>
              </a:rPr>
              <a:t>=</a:t>
            </a:r>
            <a:r>
              <a:rPr lang="en-US" sz="2000" dirty="0">
                <a:solidFill>
                  <a:srgbClr val="4070A0"/>
                </a:solidFill>
              </a:rPr>
              <a:t>"true"</a:t>
            </a:r>
            <a:r>
              <a:rPr lang="en-US" sz="2000" dirty="0">
                <a:solidFill>
                  <a:srgbClr val="1D1F22"/>
                </a:solidFill>
              </a:rPr>
              <a:t>) </a:t>
            </a:r>
            <a:br>
              <a:rPr lang="en-US" sz="2000" dirty="0"/>
            </a:br>
            <a:endParaRPr lang="en-US" sz="2000" dirty="0"/>
          </a:p>
        </p:txBody>
      </p:sp>
    </p:spTree>
    <p:extLst>
      <p:ext uri="{BB962C8B-B14F-4D97-AF65-F5344CB8AC3E}">
        <p14:creationId xmlns:p14="http://schemas.microsoft.com/office/powerpoint/2010/main" val="318862958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55CFCB-8E50-E349-A5EB-32897038D09E}"/>
              </a:ext>
            </a:extLst>
          </p:cNvPr>
          <p:cNvSpPr>
            <a:spLocks noGrp="1"/>
          </p:cNvSpPr>
          <p:nvPr>
            <p:ph type="title"/>
          </p:nvPr>
        </p:nvSpPr>
        <p:spPr/>
        <p:txBody>
          <a:bodyPr/>
          <a:lstStyle/>
          <a:p>
            <a:r>
              <a:rPr lang="en-US" dirty="0"/>
              <a:t>Data Sources</a:t>
            </a:r>
          </a:p>
        </p:txBody>
      </p:sp>
      <p:sp>
        <p:nvSpPr>
          <p:cNvPr id="3" name="Content Placeholder 2">
            <a:extLst>
              <a:ext uri="{FF2B5EF4-FFF2-40B4-BE49-F238E27FC236}">
                <a16:creationId xmlns:a16="http://schemas.microsoft.com/office/drawing/2014/main" id="{76F903FA-5E6D-8545-AFC8-A7D93BD89A35}"/>
              </a:ext>
            </a:extLst>
          </p:cNvPr>
          <p:cNvSpPr>
            <a:spLocks noGrp="1"/>
          </p:cNvSpPr>
          <p:nvPr>
            <p:ph idx="1"/>
          </p:nvPr>
        </p:nvSpPr>
        <p:spPr/>
        <p:txBody>
          <a:bodyPr/>
          <a:lstStyle/>
          <a:p>
            <a:r>
              <a:rPr lang="en-US" dirty="0" err="1"/>
              <a:t>DataFrames</a:t>
            </a:r>
            <a:r>
              <a:rPr lang="en-US" dirty="0"/>
              <a:t> can also be saved as persistent tables into Hive </a:t>
            </a:r>
            <a:r>
              <a:rPr lang="en-US" dirty="0" err="1"/>
              <a:t>metastore</a:t>
            </a:r>
            <a:r>
              <a:rPr lang="en-US" dirty="0"/>
              <a:t> using </a:t>
            </a:r>
            <a:r>
              <a:rPr lang="en-US" dirty="0" err="1">
                <a:latin typeface="Courier" pitchFamily="2" charset="0"/>
              </a:rPr>
              <a:t>saveAsTable</a:t>
            </a:r>
            <a:r>
              <a:rPr lang="en-US" dirty="0">
                <a:latin typeface="Courier" pitchFamily="2" charset="0"/>
              </a:rPr>
              <a:t> </a:t>
            </a:r>
          </a:p>
          <a:p>
            <a:endParaRPr lang="en-US" dirty="0">
              <a:latin typeface="Courier" pitchFamily="2" charset="0"/>
            </a:endParaRPr>
          </a:p>
          <a:p>
            <a:r>
              <a:rPr lang="en-US" dirty="0" err="1">
                <a:latin typeface="Courier" pitchFamily="2" charset="0"/>
              </a:rPr>
              <a:t>saveAsTable</a:t>
            </a:r>
            <a:r>
              <a:rPr lang="en-US" dirty="0"/>
              <a:t> will materialize the contents of the </a:t>
            </a:r>
            <a:r>
              <a:rPr lang="en-US" dirty="0" err="1"/>
              <a:t>DataFrame</a:t>
            </a:r>
            <a:r>
              <a:rPr lang="en-US" dirty="0"/>
              <a:t> and create a pointer to the data in the Hive </a:t>
            </a:r>
            <a:r>
              <a:rPr lang="en-US" dirty="0" err="1"/>
              <a:t>metastore</a:t>
            </a:r>
            <a:endParaRPr lang="en-US" dirty="0"/>
          </a:p>
          <a:p>
            <a:endParaRPr lang="en-US"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Bucketing, sorting, and partitioning</a:t>
            </a:r>
          </a:p>
        </p:txBody>
      </p:sp>
    </p:spTree>
    <p:extLst>
      <p:ext uri="{BB962C8B-B14F-4D97-AF65-F5344CB8AC3E}">
        <p14:creationId xmlns:p14="http://schemas.microsoft.com/office/powerpoint/2010/main" val="208281894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14284</TotalTime>
  <Words>3564</Words>
  <Application>Microsoft Macintosh PowerPoint</Application>
  <PresentationFormat>Widescreen</PresentationFormat>
  <Paragraphs>963</Paragraphs>
  <Slides>94</Slides>
  <Notes>32</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94</vt:i4>
      </vt:variant>
    </vt:vector>
  </HeadingPairs>
  <TitlesOfParts>
    <vt:vector size="107" baseType="lpstr">
      <vt:lpstr>맑은 고딕</vt:lpstr>
      <vt:lpstr>Arial</vt:lpstr>
      <vt:lpstr>Calibri</vt:lpstr>
      <vt:lpstr>Calibri Light</vt:lpstr>
      <vt:lpstr>Courier</vt:lpstr>
      <vt:lpstr>Courier New</vt:lpstr>
      <vt:lpstr>Helvetica</vt:lpstr>
      <vt:lpstr>Helvetica Neue</vt:lpstr>
      <vt:lpstr>Mangal</vt:lpstr>
      <vt:lpstr>Menlo-Italic</vt:lpstr>
      <vt:lpstr>Menlo-Regular</vt:lpstr>
      <vt:lpstr>Wingdings</vt:lpstr>
      <vt:lpstr>Office Theme</vt:lpstr>
      <vt:lpstr>클라우드 기반 빅데이터 환경구축: 배치 분석/SQL 분석</vt:lpstr>
      <vt:lpstr>Map Reduce: Programming</vt:lpstr>
      <vt:lpstr>Hadoop MapReduce WordCount Java Example</vt:lpstr>
      <vt:lpstr>Map Reduce: Physical Plan</vt:lpstr>
      <vt:lpstr>MapReduce WordCount Physical Execution</vt:lpstr>
      <vt:lpstr>Map Reduce runtime handles  scheduling, fault tolerance, scalability, elasticity </vt:lpstr>
      <vt:lpstr>Limitations of MapReduce</vt:lpstr>
      <vt:lpstr>DAG</vt:lpstr>
      <vt:lpstr>Tez DAG Example</vt:lpstr>
      <vt:lpstr>Spark</vt:lpstr>
      <vt:lpstr>Spark Big Data Stack</vt:lpstr>
      <vt:lpstr>Spark</vt:lpstr>
      <vt:lpstr>Key Concepts</vt:lpstr>
      <vt:lpstr>Lineage Graph for RDDs in PageRank</vt:lpstr>
      <vt:lpstr>Narrow and Wide Dependencies</vt:lpstr>
      <vt:lpstr>Distributed Execution in Spark</vt:lpstr>
      <vt:lpstr>Distributed Execution in Spark</vt:lpstr>
      <vt:lpstr>Distributed Execution in Spark</vt:lpstr>
      <vt:lpstr>Stages</vt:lpstr>
      <vt:lpstr>Hello Spark</vt:lpstr>
      <vt:lpstr>Components of Spark</vt:lpstr>
      <vt:lpstr>Spark: Clusters</vt:lpstr>
      <vt:lpstr>SparkContext</vt:lpstr>
      <vt:lpstr>Hello Spark</vt:lpstr>
      <vt:lpstr>Standalone Application</vt:lpstr>
      <vt:lpstr>SparkConf: master </vt:lpstr>
      <vt:lpstr>Spark with IPython Notebook (a web-browser based version of IPython)</vt:lpstr>
      <vt:lpstr>Spark UI: Timeline View of Spark Events</vt:lpstr>
      <vt:lpstr>Spark UI Timeline View Inside a Stage</vt:lpstr>
      <vt:lpstr>Spark UI Execution DAG</vt:lpstr>
      <vt:lpstr>Spark (RDD)</vt:lpstr>
      <vt:lpstr>RDDs</vt:lpstr>
      <vt:lpstr>Creating RDDs</vt:lpstr>
      <vt:lpstr>RDD</vt:lpstr>
      <vt:lpstr>Creating an RDD by distributing  a collection of objects</vt:lpstr>
      <vt:lpstr>Creating an RDD by loading an external  dataset </vt:lpstr>
      <vt:lpstr>A Simple Spark Program</vt:lpstr>
      <vt:lpstr>RDD Transformations</vt:lpstr>
      <vt:lpstr>A Simple Spark Program</vt:lpstr>
      <vt:lpstr>Basic RDD Transformation:  Element-wise Transformation</vt:lpstr>
      <vt:lpstr>map and flatMap</vt:lpstr>
      <vt:lpstr>Two-RDD Transformations on RDDs: Pseudo Set Operations</vt:lpstr>
      <vt:lpstr>Pair RDDs</vt:lpstr>
      <vt:lpstr>Transformations on one Pair RDD</vt:lpstr>
      <vt:lpstr>Transformations on two Pair RDDs</vt:lpstr>
      <vt:lpstr>A Simple Spark Program</vt:lpstr>
      <vt:lpstr>Actions</vt:lpstr>
      <vt:lpstr>Actions</vt:lpstr>
      <vt:lpstr>reduce, foreach Example</vt:lpstr>
      <vt:lpstr>Actions on Pair RDDs</vt:lpstr>
      <vt:lpstr>A Simple Spark Program</vt:lpstr>
      <vt:lpstr>Persistence</vt:lpstr>
      <vt:lpstr>Persistence Level</vt:lpstr>
      <vt:lpstr>Broadcast Variables</vt:lpstr>
      <vt:lpstr>Accumulators</vt:lpstr>
      <vt:lpstr>Working with RDDs: Log Mining Example</vt:lpstr>
      <vt:lpstr>Log Mining Example</vt:lpstr>
      <vt:lpstr>Log Mining Example</vt:lpstr>
      <vt:lpstr>Log Mining Example</vt:lpstr>
      <vt:lpstr>Log Mining Example</vt:lpstr>
      <vt:lpstr>Transformed RDD Graph</vt:lpstr>
      <vt:lpstr>Log Mining Example</vt:lpstr>
      <vt:lpstr>Log Mining Execution</vt:lpstr>
      <vt:lpstr>Log Mining Execution</vt:lpstr>
      <vt:lpstr>Log Mining Execution</vt:lpstr>
      <vt:lpstr>Log Mining Example</vt:lpstr>
      <vt:lpstr>Log Mining Execution</vt:lpstr>
      <vt:lpstr>Log Mining Execution</vt:lpstr>
      <vt:lpstr>Example: Processing Events with  UserData </vt:lpstr>
      <vt:lpstr>Data Partitioning</vt:lpstr>
      <vt:lpstr>Data Partitioning</vt:lpstr>
      <vt:lpstr>Apache Nemo</vt:lpstr>
      <vt:lpstr>Apache Nemo: A Flexible Data Processing System</vt:lpstr>
      <vt:lpstr>Intermediate Representation (IR)</vt:lpstr>
      <vt:lpstr>Optimization Pass</vt:lpstr>
      <vt:lpstr>Runtime Module</vt:lpstr>
      <vt:lpstr>Deployment Scenarios:  Apache Spark vs. Apache Nemo</vt:lpstr>
      <vt:lpstr>Performance Improvement with Apache Nemo</vt:lpstr>
      <vt:lpstr>SparkSQL</vt:lpstr>
      <vt:lpstr>Spark Big Data Stack</vt:lpstr>
      <vt:lpstr>Spark SQL Usage</vt:lpstr>
      <vt:lpstr>Spark SQL</vt:lpstr>
      <vt:lpstr>SparkSQL</vt:lpstr>
      <vt:lpstr>DataFrame</vt:lpstr>
      <vt:lpstr>Spark SQL Query Optimization Process</vt:lpstr>
      <vt:lpstr>Creating DataFrames</vt:lpstr>
      <vt:lpstr>DataFrame Operations</vt:lpstr>
      <vt:lpstr>Basic DataFrame Operations</vt:lpstr>
      <vt:lpstr>DataFrame Operation Examples</vt:lpstr>
      <vt:lpstr>Running SQL Queries  Programmatically</vt:lpstr>
      <vt:lpstr>Interoperating with RDDs</vt:lpstr>
      <vt:lpstr>Aggregations</vt:lpstr>
      <vt:lpstr>Data Sources</vt:lpstr>
      <vt:lpstr>Data Sources</vt:lpstr>
    </vt:vector>
  </TitlesOfParts>
  <Company/>
  <LinksUpToDate>false</LinksUpToDate>
  <SharedDoc>false</SharedDoc>
  <HyperlinksChanged>false</HyperlinksChanged>
  <AppVersion>16.0011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Datacenter Software</dc:title>
  <dc:creator>Byung-Gon Chun</dc:creator>
  <cp:lastModifiedBy>Byung-Gon Chun</cp:lastModifiedBy>
  <cp:revision>968</cp:revision>
  <dcterms:created xsi:type="dcterms:W3CDTF">2018-01-28T23:34:18Z</dcterms:created>
  <dcterms:modified xsi:type="dcterms:W3CDTF">2018-03-24T07:58:21Z</dcterms:modified>
</cp:coreProperties>
</file>